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3" r:id="rId6"/>
    <p:sldId id="264" r:id="rId7"/>
    <p:sldId id="265" r:id="rId8"/>
    <p:sldId id="260" r:id="rId9"/>
    <p:sldId id="261" r:id="rId10"/>
    <p:sldId id="262" r:id="rId11"/>
    <p:sldId id="268" r:id="rId12"/>
    <p:sldId id="266" r:id="rId13"/>
    <p:sldId id="267"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2" d="100"/>
          <a:sy n="62" d="100"/>
        </p:scale>
        <p:origin x="-15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F63A1A2-3F8C-4FF6-A256-D9F0945C9D0A}" type="datetimeFigureOut">
              <a:rPr lang="ar-IQ" smtClean="0"/>
              <a:pPr/>
              <a:t>12/08/1438</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D113A27-76E7-4CA0-9D5D-972DDCF4AF98}"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63A1A2-3F8C-4FF6-A256-D9F0945C9D0A}" type="datetimeFigureOut">
              <a:rPr lang="ar-IQ" smtClean="0"/>
              <a:pPr/>
              <a:t>12/08/1438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D113A27-76E7-4CA0-9D5D-972DDCF4AF9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63A1A2-3F8C-4FF6-A256-D9F0945C9D0A}" type="datetimeFigureOut">
              <a:rPr lang="ar-IQ" smtClean="0"/>
              <a:pPr/>
              <a:t>12/08/1438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D113A27-76E7-4CA0-9D5D-972DDCF4AF98}"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F63A1A2-3F8C-4FF6-A256-D9F0945C9D0A}" type="datetimeFigureOut">
              <a:rPr lang="ar-IQ" smtClean="0"/>
              <a:pPr/>
              <a:t>12/08/1438</a:t>
            </a:fld>
            <a:endParaRPr lang="ar-IQ"/>
          </a:p>
        </p:txBody>
      </p:sp>
      <p:sp>
        <p:nvSpPr>
          <p:cNvPr id="9" name="Slide Number Placeholder 8"/>
          <p:cNvSpPr>
            <a:spLocks noGrp="1"/>
          </p:cNvSpPr>
          <p:nvPr>
            <p:ph type="sldNum" sz="quarter" idx="15"/>
          </p:nvPr>
        </p:nvSpPr>
        <p:spPr/>
        <p:txBody>
          <a:bodyPr rtlCol="0"/>
          <a:lstStyle/>
          <a:p>
            <a:fld id="{FD113A27-76E7-4CA0-9D5D-972DDCF4AF98}" type="slidenum">
              <a:rPr lang="ar-IQ" smtClean="0"/>
              <a:pPr/>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F63A1A2-3F8C-4FF6-A256-D9F0945C9D0A}" type="datetimeFigureOut">
              <a:rPr lang="ar-IQ" smtClean="0"/>
              <a:pPr/>
              <a:t>12/08/1438</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D113A27-76E7-4CA0-9D5D-972DDCF4AF9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F63A1A2-3F8C-4FF6-A256-D9F0945C9D0A}" type="datetimeFigureOut">
              <a:rPr lang="ar-IQ" smtClean="0"/>
              <a:pPr/>
              <a:t>12/08/1438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D113A27-76E7-4CA0-9D5D-972DDCF4AF98}" type="slidenum">
              <a:rPr lang="ar-IQ" smtClean="0"/>
              <a:pPr/>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F63A1A2-3F8C-4FF6-A256-D9F0945C9D0A}" type="datetimeFigureOut">
              <a:rPr lang="ar-IQ" smtClean="0"/>
              <a:pPr/>
              <a:t>12/08/1438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D113A27-76E7-4CA0-9D5D-972DDCF4AF98}" type="slidenum">
              <a:rPr lang="ar-IQ" smtClean="0"/>
              <a:pPr/>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F63A1A2-3F8C-4FF6-A256-D9F0945C9D0A}" type="datetimeFigureOut">
              <a:rPr lang="ar-IQ" smtClean="0"/>
              <a:pPr/>
              <a:t>12/08/1438</a:t>
            </a:fld>
            <a:endParaRPr lang="ar-IQ"/>
          </a:p>
        </p:txBody>
      </p:sp>
      <p:sp>
        <p:nvSpPr>
          <p:cNvPr id="7" name="Slide Number Placeholder 6"/>
          <p:cNvSpPr>
            <a:spLocks noGrp="1"/>
          </p:cNvSpPr>
          <p:nvPr>
            <p:ph type="sldNum" sz="quarter" idx="11"/>
          </p:nvPr>
        </p:nvSpPr>
        <p:spPr/>
        <p:txBody>
          <a:bodyPr rtlCol="0"/>
          <a:lstStyle/>
          <a:p>
            <a:fld id="{FD113A27-76E7-4CA0-9D5D-972DDCF4AF98}" type="slidenum">
              <a:rPr lang="ar-IQ" smtClean="0"/>
              <a:pPr/>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3A1A2-3F8C-4FF6-A256-D9F0945C9D0A}" type="datetimeFigureOut">
              <a:rPr lang="ar-IQ" smtClean="0"/>
              <a:pPr/>
              <a:t>12/08/1438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D113A27-76E7-4CA0-9D5D-972DDCF4AF9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F63A1A2-3F8C-4FF6-A256-D9F0945C9D0A}" type="datetimeFigureOut">
              <a:rPr lang="ar-IQ" smtClean="0"/>
              <a:pPr/>
              <a:t>12/08/1438</a:t>
            </a:fld>
            <a:endParaRPr lang="ar-IQ"/>
          </a:p>
        </p:txBody>
      </p:sp>
      <p:sp>
        <p:nvSpPr>
          <p:cNvPr id="22" name="Slide Number Placeholder 21"/>
          <p:cNvSpPr>
            <a:spLocks noGrp="1"/>
          </p:cNvSpPr>
          <p:nvPr>
            <p:ph type="sldNum" sz="quarter" idx="15"/>
          </p:nvPr>
        </p:nvSpPr>
        <p:spPr/>
        <p:txBody>
          <a:bodyPr rtlCol="0"/>
          <a:lstStyle/>
          <a:p>
            <a:fld id="{FD113A27-76E7-4CA0-9D5D-972DDCF4AF98}" type="slidenum">
              <a:rPr lang="ar-IQ" smtClean="0"/>
              <a:pPr/>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F63A1A2-3F8C-4FF6-A256-D9F0945C9D0A}" type="datetimeFigureOut">
              <a:rPr lang="ar-IQ" smtClean="0"/>
              <a:pPr/>
              <a:t>12/08/1438</a:t>
            </a:fld>
            <a:endParaRPr lang="ar-IQ"/>
          </a:p>
        </p:txBody>
      </p:sp>
      <p:sp>
        <p:nvSpPr>
          <p:cNvPr id="18" name="Slide Number Placeholder 17"/>
          <p:cNvSpPr>
            <a:spLocks noGrp="1"/>
          </p:cNvSpPr>
          <p:nvPr>
            <p:ph type="sldNum" sz="quarter" idx="11"/>
          </p:nvPr>
        </p:nvSpPr>
        <p:spPr/>
        <p:txBody>
          <a:bodyPr rtlCol="0"/>
          <a:lstStyle/>
          <a:p>
            <a:fld id="{FD113A27-76E7-4CA0-9D5D-972DDCF4AF98}" type="slidenum">
              <a:rPr lang="ar-IQ" smtClean="0"/>
              <a:pPr/>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F63A1A2-3F8C-4FF6-A256-D9F0945C9D0A}" type="datetimeFigureOut">
              <a:rPr lang="ar-IQ" smtClean="0"/>
              <a:pPr/>
              <a:t>12/08/1438</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D113A27-76E7-4CA0-9D5D-972DDCF4AF98}"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White_blood_cell" TargetMode="External"/><Relationship Id="rId7" Type="http://schemas.openxmlformats.org/officeDocument/2006/relationships/hyperlink" Target="http://en.wikipedia.org/wiki/Epitope" TargetMode="External"/><Relationship Id="rId2" Type="http://schemas.openxmlformats.org/officeDocument/2006/relationships/hyperlink" Target="http://en.wikipedia.org/wiki/Monospecific_antibody" TargetMode="External"/><Relationship Id="rId1" Type="http://schemas.openxmlformats.org/officeDocument/2006/relationships/slideLayout" Target="../slideLayouts/slideLayout2.xml"/><Relationship Id="rId6" Type="http://schemas.openxmlformats.org/officeDocument/2006/relationships/hyperlink" Target="http://en.wikipedia.org/wiki/Monovalent_antibody" TargetMode="External"/><Relationship Id="rId5" Type="http://schemas.openxmlformats.org/officeDocument/2006/relationships/hyperlink" Target="http://en.wikipedia.org/wiki/Polyclonal_antibodies" TargetMode="External"/><Relationship Id="rId4" Type="http://schemas.openxmlformats.org/officeDocument/2006/relationships/hyperlink" Target="http://en.wikipedia.org/wiki/Clonin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Cancer" TargetMode="External"/><Relationship Id="rId2" Type="http://schemas.openxmlformats.org/officeDocument/2006/relationships/hyperlink" Target="http://en.wikipedia.org/wiki/Apoptosis" TargetMode="External"/><Relationship Id="rId1" Type="http://schemas.openxmlformats.org/officeDocument/2006/relationships/slideLayout" Target="../slideLayouts/slideLayout2.xml"/><Relationship Id="rId4" Type="http://schemas.openxmlformats.org/officeDocument/2006/relationships/hyperlink" Target="http://en.wikipedia.org/wiki/Antigen"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Ankylosing_spondylitis" TargetMode="External"/><Relationship Id="rId13" Type="http://schemas.openxmlformats.org/officeDocument/2006/relationships/hyperlink" Target="http://en.wikipedia.org/wiki/T_cells" TargetMode="External"/><Relationship Id="rId3" Type="http://schemas.openxmlformats.org/officeDocument/2006/relationships/hyperlink" Target="http://en.wikipedia.org/wiki/Infliximab" TargetMode="External"/><Relationship Id="rId7" Type="http://schemas.openxmlformats.org/officeDocument/2006/relationships/hyperlink" Target="http://en.wikipedia.org/wiki/Ulcerative_Colitis" TargetMode="External"/><Relationship Id="rId12" Type="http://schemas.openxmlformats.org/officeDocument/2006/relationships/hyperlink" Target="http://en.wikipedia.org/wiki/Interleukin-2" TargetMode="External"/><Relationship Id="rId17" Type="http://schemas.openxmlformats.org/officeDocument/2006/relationships/hyperlink" Target="http://en.wikipedia.org/wiki/Asthma" TargetMode="External"/><Relationship Id="rId2" Type="http://schemas.openxmlformats.org/officeDocument/2006/relationships/hyperlink" Target="http://en.wikipedia.org/wiki/Autoimmune_disease" TargetMode="External"/><Relationship Id="rId16" Type="http://schemas.openxmlformats.org/officeDocument/2006/relationships/hyperlink" Target="http://en.wikipedia.org/wiki/Immunoglobulin_E" TargetMode="External"/><Relationship Id="rId1" Type="http://schemas.openxmlformats.org/officeDocument/2006/relationships/slideLayout" Target="../slideLayouts/slideLayout2.xml"/><Relationship Id="rId6" Type="http://schemas.openxmlformats.org/officeDocument/2006/relationships/hyperlink" Target="http://en.wikipedia.org/wiki/Crohn's_disease" TargetMode="External"/><Relationship Id="rId11" Type="http://schemas.openxmlformats.org/officeDocument/2006/relationships/hyperlink" Target="http://en.wikipedia.org/wiki/Daclizumab" TargetMode="External"/><Relationship Id="rId5" Type="http://schemas.openxmlformats.org/officeDocument/2006/relationships/hyperlink" Target="http://en.wikipedia.org/wiki/Rheumatoid_arthritis" TargetMode="External"/><Relationship Id="rId15" Type="http://schemas.openxmlformats.org/officeDocument/2006/relationships/hyperlink" Target="http://en.wikipedia.org/wiki/Omalizumab" TargetMode="External"/><Relationship Id="rId10" Type="http://schemas.openxmlformats.org/officeDocument/2006/relationships/hyperlink" Target="http://en.wikipedia.org/wiki/Basiliximab" TargetMode="External"/><Relationship Id="rId4" Type="http://schemas.openxmlformats.org/officeDocument/2006/relationships/hyperlink" Target="http://en.wikipedia.org/wiki/Adalimumab" TargetMode="External"/><Relationship Id="rId9" Type="http://schemas.openxmlformats.org/officeDocument/2006/relationships/hyperlink" Target="http://en.wikipedia.org/wiki/TNF-%CE%B1" TargetMode="External"/><Relationship Id="rId14" Type="http://schemas.openxmlformats.org/officeDocument/2006/relationships/hyperlink" Target="http://en.wikipedia.org/wiki/Organ_rejectio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Polyethylene_glycol" TargetMode="External"/><Relationship Id="rId2" Type="http://schemas.openxmlformats.org/officeDocument/2006/relationships/hyperlink" Target="http://en.wikipedia.org/wiki/Rabbit_Hybridom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Hypoxanthine" TargetMode="External"/><Relationship Id="rId2" Type="http://schemas.openxmlformats.org/officeDocument/2006/relationships/hyperlink" Target="http://en.wikipedia.org/wiki/HAT_medium" TargetMode="External"/><Relationship Id="rId1" Type="http://schemas.openxmlformats.org/officeDocument/2006/relationships/slideLayout" Target="../slideLayouts/slideLayout2.xml"/><Relationship Id="rId5" Type="http://schemas.openxmlformats.org/officeDocument/2006/relationships/hyperlink" Target="http://en.wikipedia.org/wiki/Hybridoma" TargetMode="External"/><Relationship Id="rId4" Type="http://schemas.openxmlformats.org/officeDocument/2006/relationships/hyperlink" Target="http://en.wikipedia.org/wiki/Thymidine"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069102"/>
          </a:xfrm>
        </p:spPr>
        <p:txBody>
          <a:bodyPr/>
          <a:lstStyle/>
          <a:p>
            <a:pPr algn="ctr"/>
            <a:r>
              <a:rPr lang="en-US" b="1" dirty="0" smtClean="0">
                <a:solidFill>
                  <a:schemeClr val="accent5">
                    <a:lumMod val="50000"/>
                  </a:schemeClr>
                </a:solidFill>
              </a:rPr>
              <a:t>Monoclonal antibody drugs</a:t>
            </a:r>
            <a:endParaRPr lang="ar-IQ" dirty="0">
              <a:solidFill>
                <a:schemeClr val="accent5">
                  <a:lumMod val="50000"/>
                </a:schemeClr>
              </a:solidFill>
            </a:endParaRPr>
          </a:p>
        </p:txBody>
      </p:sp>
      <p:sp>
        <p:nvSpPr>
          <p:cNvPr id="3" name="Subtitle 2"/>
          <p:cNvSpPr>
            <a:spLocks noGrp="1"/>
          </p:cNvSpPr>
          <p:nvPr>
            <p:ph type="subTitle" idx="1"/>
          </p:nvPr>
        </p:nvSpPr>
        <p:spPr>
          <a:xfrm>
            <a:off x="1432560" y="3933056"/>
            <a:ext cx="7406640" cy="1872208"/>
          </a:xfrm>
        </p:spPr>
        <p:txBody>
          <a:bodyPr>
            <a:normAutofit/>
          </a:bodyPr>
          <a:lstStyle/>
          <a:p>
            <a:pPr algn="ctr" rtl="0">
              <a:defRPr/>
            </a:pPr>
            <a:r>
              <a:rPr lang="en-US" sz="3600" dirty="0">
                <a:solidFill>
                  <a:schemeClr val="accent3">
                    <a:lumMod val="75000"/>
                  </a:schemeClr>
                </a:solidFill>
              </a:rPr>
              <a:t>Assist . Prof . Karima  F. Ali</a:t>
            </a:r>
          </a:p>
          <a:p>
            <a:pPr algn="ctr" rtl="0">
              <a:defRPr/>
            </a:pPr>
            <a:r>
              <a:rPr lang="en-US" sz="2400" dirty="0">
                <a:solidFill>
                  <a:schemeClr val="tx1"/>
                </a:solidFill>
              </a:rPr>
              <a:t>Al-mustansiriyah university</a:t>
            </a:r>
          </a:p>
          <a:p>
            <a:pPr algn="ctr" rtl="0">
              <a:defRPr/>
            </a:pPr>
            <a:r>
              <a:rPr lang="en-US" sz="2400" dirty="0">
                <a:solidFill>
                  <a:schemeClr val="tx1"/>
                </a:solidFill>
              </a:rPr>
              <a:t>college of pharmacy</a:t>
            </a:r>
            <a:endParaRPr lang="ar-IQ" sz="2400" dirty="0">
              <a:solidFill>
                <a:schemeClr val="tx1"/>
              </a:solidFill>
            </a:endParaRPr>
          </a:p>
          <a:p>
            <a:endParaRPr lang="ar-IQ" dirty="0"/>
          </a:p>
        </p:txBody>
      </p:sp>
      <p:sp>
        <p:nvSpPr>
          <p:cNvPr id="4" name="Rectangle 3"/>
          <p:cNvSpPr/>
          <p:nvPr/>
        </p:nvSpPr>
        <p:spPr>
          <a:xfrm>
            <a:off x="827584" y="332656"/>
            <a:ext cx="7488832" cy="1938992"/>
          </a:xfrm>
          <a:prstGeom prst="rect">
            <a:avLst/>
          </a:prstGeom>
        </p:spPr>
        <p:txBody>
          <a:bodyPr wrap="square">
            <a:spAutoFit/>
          </a:bodyPr>
          <a:lstStyle/>
          <a:p>
            <a:pPr algn="ctr"/>
            <a:r>
              <a:rPr lang="en-US" sz="4400" dirty="0" smtClean="0">
                <a:solidFill>
                  <a:schemeClr val="tx2"/>
                </a:solidFill>
                <a:latin typeface="Arial Rounded MT Bold" pitchFamily="34" charset="0"/>
              </a:rPr>
              <a:t>  </a:t>
            </a:r>
            <a:r>
              <a:rPr lang="en-US" sz="6000" dirty="0" smtClean="0">
                <a:solidFill>
                  <a:schemeClr val="accent1"/>
                </a:solidFill>
                <a:latin typeface="Arial Rounded MT Bold" pitchFamily="34" charset="0"/>
              </a:rPr>
              <a:t>Pharmaceutical chemistry</a:t>
            </a:r>
            <a:endParaRPr lang="ar-IQ" sz="60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1628800"/>
            <a:ext cx="7467600" cy="4873752"/>
          </a:xfrm>
        </p:spPr>
        <p:txBody>
          <a:bodyPr>
            <a:noAutofit/>
          </a:bodyPr>
          <a:lstStyle/>
          <a:p>
            <a:pPr algn="just" rtl="0">
              <a:buNone/>
            </a:pPr>
            <a:r>
              <a:rPr lang="en-US" sz="2800" b="1" dirty="0" smtClean="0">
                <a:latin typeface="Times New Roman" pitchFamily="18" charset="0"/>
                <a:cs typeface="Times New Roman" pitchFamily="18" charset="0"/>
              </a:rPr>
              <a:t>    A </a:t>
            </a:r>
            <a:r>
              <a:rPr lang="en-US" sz="2800" b="1" dirty="0" smtClean="0">
                <a:latin typeface="Times New Roman" pitchFamily="18" charset="0"/>
                <a:cs typeface="Times New Roman" pitchFamily="18" charset="0"/>
              </a:rPr>
              <a:t>rcitumomab, nofetumomab merpentan ,</a:t>
            </a:r>
          </a:p>
          <a:p>
            <a:pPr algn="just" rtl="0">
              <a:buNone/>
            </a:pPr>
            <a:r>
              <a:rPr lang="en-US" sz="2800" b="1" dirty="0" smtClean="0">
                <a:latin typeface="Times New Roman" pitchFamily="18" charset="0"/>
                <a:cs typeface="Times New Roman" pitchFamily="18" charset="0"/>
              </a:rPr>
              <a:t>satumomab pendetide, imciromab pentetate</a:t>
            </a:r>
          </a:p>
          <a:p>
            <a:pPr marL="273050" indent="442913" algn="just" rtl="0">
              <a:buNone/>
            </a:pPr>
            <a:r>
              <a:rPr lang="en-US" sz="2800" b="1" dirty="0" smtClean="0">
                <a:latin typeface="Times New Roman" pitchFamily="18" charset="0"/>
                <a:cs typeface="Times New Roman" pitchFamily="18" charset="0"/>
              </a:rPr>
              <a:t>Nofetumomab merpentan </a:t>
            </a:r>
            <a:r>
              <a:rPr lang="en-US" sz="2800" dirty="0" smtClean="0">
                <a:latin typeface="Times New Roman" pitchFamily="18" charset="0"/>
                <a:cs typeface="Times New Roman" pitchFamily="18" charset="0"/>
              </a:rPr>
              <a:t>(Verluma Kit) is the </a:t>
            </a:r>
            <a:r>
              <a:rPr lang="en-US" sz="2800" dirty="0" smtClean="0">
                <a:solidFill>
                  <a:srgbClr val="FF0000"/>
                </a:solidFill>
                <a:latin typeface="Times New Roman" pitchFamily="18" charset="0"/>
                <a:cs typeface="Times New Roman" pitchFamily="18" charset="0"/>
              </a:rPr>
              <a:t>Fab fragment </a:t>
            </a:r>
            <a:r>
              <a:rPr lang="en-US" sz="2800" dirty="0" smtClean="0">
                <a:latin typeface="Times New Roman" pitchFamily="18" charset="0"/>
                <a:cs typeface="Times New Roman" pitchFamily="18" charset="0"/>
              </a:rPr>
              <a:t>derived from the murine MAb NR-LU-10. The product is a protein, IgG2b, monoclonal that has been fragmented from NR-LU-10. Nofetumomab possesses only the Fab portion. NR-LU-10 and nofetumomab are directed against a 40-kDa protein antigen that is expressed in various cancers and some normal tissues.</a:t>
            </a:r>
            <a:r>
              <a:rPr lang="en-US" sz="2800" i="1" dirty="0" smtClean="0">
                <a:latin typeface="Times New Roman" pitchFamily="18" charset="0"/>
                <a:cs typeface="Times New Roman" pitchFamily="18" charset="0"/>
              </a:rPr>
              <a:t>.</a:t>
            </a:r>
            <a:endParaRPr lang="ar-IQ" sz="2800" dirty="0">
              <a:latin typeface="Times New Roman" pitchFamily="18" charset="0"/>
              <a:cs typeface="Times New Roman" pitchFamily="18" charset="0"/>
            </a:endParaRPr>
          </a:p>
        </p:txBody>
      </p:sp>
      <p:sp>
        <p:nvSpPr>
          <p:cNvPr id="5" name="Rectangle 4"/>
          <p:cNvSpPr/>
          <p:nvPr/>
        </p:nvSpPr>
        <p:spPr>
          <a:xfrm>
            <a:off x="971600" y="548681"/>
            <a:ext cx="7200800" cy="523220"/>
          </a:xfrm>
          <a:prstGeom prst="rect">
            <a:avLst/>
          </a:prstGeom>
        </p:spPr>
        <p:txBody>
          <a:bodyPr wrap="square">
            <a:spAutoFit/>
          </a:bodyPr>
          <a:lstStyle/>
          <a:p>
            <a:pPr algn="l" rtl="0"/>
            <a:r>
              <a:rPr lang="en-US" sz="2800" b="1" dirty="0">
                <a:solidFill>
                  <a:schemeClr val="accent5">
                    <a:lumMod val="50000"/>
                  </a:schemeClr>
                </a:solidFill>
                <a:latin typeface="Times New Roman" pitchFamily="18" charset="0"/>
                <a:cs typeface="Times New Roman" pitchFamily="18" charset="0"/>
              </a:rPr>
              <a:t>Monoclonal Antibody </a:t>
            </a:r>
            <a:r>
              <a:rPr lang="en-US" sz="2800" b="1" dirty="0" err="1" smtClean="0">
                <a:solidFill>
                  <a:schemeClr val="accent5">
                    <a:lumMod val="50000"/>
                  </a:schemeClr>
                </a:solidFill>
                <a:latin typeface="Times New Roman" pitchFamily="18" charset="0"/>
                <a:cs typeface="Times New Roman" pitchFamily="18" charset="0"/>
              </a:rPr>
              <a:t>RadionuclideTest</a:t>
            </a:r>
            <a:r>
              <a:rPr lang="en-US" sz="2800" b="1" dirty="0" smtClean="0">
                <a:solidFill>
                  <a:schemeClr val="accent5">
                    <a:lumMod val="50000"/>
                  </a:schemeClr>
                </a:solidFill>
                <a:latin typeface="Times New Roman" pitchFamily="18" charset="0"/>
                <a:cs typeface="Times New Roman" pitchFamily="18" charset="0"/>
              </a:rPr>
              <a:t> </a:t>
            </a:r>
            <a:r>
              <a:rPr lang="en-US" sz="2800" b="1" dirty="0">
                <a:solidFill>
                  <a:schemeClr val="accent5">
                    <a:lumMod val="50000"/>
                  </a:schemeClr>
                </a:solidFill>
                <a:latin typeface="Times New Roman" pitchFamily="18" charset="0"/>
                <a:cs typeface="Times New Roman" pitchFamily="18" charset="0"/>
              </a:rPr>
              <a:t>Kits</a:t>
            </a:r>
            <a:endParaRPr lang="ar-IQ" sz="2800" dirty="0">
              <a:solidFill>
                <a:schemeClr val="accent5">
                  <a:lumMod val="50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643192" cy="5925272"/>
          </a:xfrm>
        </p:spPr>
        <p:txBody>
          <a:bodyPr>
            <a:normAutofit/>
          </a:bodyPr>
          <a:lstStyle/>
          <a:p>
            <a:endParaRPr lang="en-US" dirty="0" smtClean="0"/>
          </a:p>
          <a:p>
            <a:pPr marL="273050" indent="442913" algn="just" rtl="0">
              <a:buNone/>
            </a:pPr>
            <a:r>
              <a:rPr lang="en-US" sz="2800" dirty="0" smtClean="0">
                <a:solidFill>
                  <a:srgbClr val="0070C0"/>
                </a:solidFill>
                <a:latin typeface="Times New Roman" pitchFamily="18" charset="0"/>
                <a:cs typeface="Times New Roman" pitchFamily="18" charset="0"/>
              </a:rPr>
              <a:t>Nofetumomab</a:t>
            </a:r>
            <a:r>
              <a:rPr lang="en-US" sz="2800" dirty="0" smtClean="0">
                <a:latin typeface="Times New Roman" pitchFamily="18" charset="0"/>
                <a:cs typeface="Times New Roman" pitchFamily="18" charset="0"/>
              </a:rPr>
              <a:t> is indicated for the </a:t>
            </a:r>
            <a:r>
              <a:rPr lang="en-US" sz="2800" dirty="0" smtClean="0">
                <a:solidFill>
                  <a:srgbClr val="0070C0"/>
                </a:solidFill>
                <a:latin typeface="Times New Roman" pitchFamily="18" charset="0"/>
                <a:cs typeface="Times New Roman" pitchFamily="18" charset="0"/>
              </a:rPr>
              <a:t>detection and evaluation of extensive-stage disease </a:t>
            </a:r>
            <a:r>
              <a:rPr lang="en-US" sz="2800" dirty="0" smtClean="0">
                <a:latin typeface="Times New Roman" pitchFamily="18" charset="0"/>
                <a:cs typeface="Times New Roman" pitchFamily="18" charset="0"/>
              </a:rPr>
              <a:t>in patients with biopsy-confirmed, previously untreated small cell lung cancer by bone scan, CT scan (head, chest, abdomen), or chest x-ray.</a:t>
            </a:r>
          </a:p>
          <a:p>
            <a:pPr marL="273050" indent="442913" algn="just" rtl="0">
              <a:buNone/>
            </a:pPr>
            <a:r>
              <a:rPr lang="en-US" sz="2800" dirty="0" smtClean="0">
                <a:latin typeface="Times New Roman" pitchFamily="18" charset="0"/>
                <a:cs typeface="Times New Roman" pitchFamily="18" charset="0"/>
              </a:rPr>
              <a:t>Nofetumomab merpentan possesses a linker and a chelator that binds the technetium to the peptide. </a:t>
            </a:r>
          </a:p>
          <a:p>
            <a:pPr marL="273050" indent="442913" algn="l" rtl="0">
              <a:buNone/>
            </a:pPr>
            <a:r>
              <a:rPr lang="en-US" sz="2800" dirty="0" smtClean="0">
                <a:latin typeface="Times New Roman" pitchFamily="18" charset="0"/>
                <a:cs typeface="Times New Roman" pitchFamily="18" charset="0"/>
              </a:rPr>
              <a:t>This is a phenthioate </a:t>
            </a:r>
            <a:r>
              <a:rPr lang="en-US" sz="2800" dirty="0" smtClean="0">
                <a:latin typeface="Times New Roman" pitchFamily="18" charset="0"/>
                <a:cs typeface="Times New Roman" pitchFamily="18" charset="0"/>
              </a:rPr>
              <a:t>ligand, 2,3,5,6tetrafluorophenyl-4,5-bis-S-</a:t>
            </a:r>
            <a:r>
              <a:rPr lang="en-US" sz="2800" dirty="0" smtClean="0">
                <a:latin typeface="Times New Roman" pitchFamily="18" charset="0"/>
                <a:cs typeface="Times New Roman" pitchFamily="18" charset="0"/>
              </a:rPr>
              <a:t>[1 ethoxyethyl] - thioacetoamidopentanoate, hence the name merpentan</a:t>
            </a:r>
            <a:endParaRPr lang="ar-IQ"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24744"/>
            <a:ext cx="7467600" cy="5349208"/>
          </a:xfrm>
        </p:spPr>
        <p:txBody>
          <a:bodyPr>
            <a:normAutofit lnSpcReduction="10000"/>
          </a:bodyPr>
          <a:lstStyle/>
          <a:p>
            <a:pPr marL="273050" indent="442913" algn="just" rtl="0">
              <a:buNone/>
            </a:pPr>
            <a:r>
              <a:rPr lang="en-US" sz="2800" dirty="0" smtClean="0">
                <a:latin typeface="Times New Roman" pitchFamily="18" charset="0"/>
                <a:cs typeface="Times New Roman" pitchFamily="18" charset="0"/>
              </a:rPr>
              <a:t>There are various MAb-based in-home test kits that are designed to </a:t>
            </a:r>
            <a:r>
              <a:rPr lang="en-US" sz="2800" dirty="0" smtClean="0">
                <a:solidFill>
                  <a:srgbClr val="0070C0"/>
                </a:solidFill>
                <a:latin typeface="Times New Roman" pitchFamily="18" charset="0"/>
                <a:cs typeface="Times New Roman" pitchFamily="18" charset="0"/>
              </a:rPr>
              <a:t>detect pregnancy</a:t>
            </a:r>
            <a:r>
              <a:rPr lang="en-US" sz="2800" dirty="0" smtClean="0">
                <a:latin typeface="Times New Roman" pitchFamily="18" charset="0"/>
                <a:cs typeface="Times New Roman" pitchFamily="18" charset="0"/>
              </a:rPr>
              <a:t> and ovulation. For example, a pregnancy test kit </a:t>
            </a:r>
            <a:r>
              <a:rPr lang="en-US" sz="2800" dirty="0" smtClean="0">
                <a:solidFill>
                  <a:srgbClr val="FF0000"/>
                </a:solidFill>
                <a:latin typeface="Times New Roman" pitchFamily="18" charset="0"/>
                <a:cs typeface="Times New Roman" pitchFamily="18" charset="0"/>
              </a:rPr>
              <a:t>targets the antigen human chorionic gonadotropin</a:t>
            </a:r>
            <a:r>
              <a:rPr lang="en-US" sz="2800" dirty="0" smtClean="0">
                <a:latin typeface="Times New Roman" pitchFamily="18" charset="0"/>
                <a:cs typeface="Times New Roman" pitchFamily="18" charset="0"/>
              </a:rPr>
              <a:t> and displays a certain sign if the test is positive.</a:t>
            </a:r>
          </a:p>
          <a:p>
            <a:pPr marL="273050" indent="442913" algn="just" rtl="0">
              <a:buNone/>
            </a:pPr>
            <a:r>
              <a:rPr lang="en-US" sz="2800" dirty="0" smtClean="0">
                <a:latin typeface="Times New Roman" pitchFamily="18" charset="0"/>
                <a:cs typeface="Times New Roman" pitchFamily="18" charset="0"/>
              </a:rPr>
              <a:t>The other type of test kit </a:t>
            </a:r>
            <a:r>
              <a:rPr lang="en-US" sz="2800" dirty="0" smtClean="0">
                <a:solidFill>
                  <a:srgbClr val="0070C0"/>
                </a:solidFill>
                <a:latin typeface="Times New Roman" pitchFamily="18" charset="0"/>
                <a:cs typeface="Times New Roman" pitchFamily="18" charset="0"/>
              </a:rPr>
              <a:t>predicts ovulation </a:t>
            </a:r>
            <a:r>
              <a:rPr lang="en-US" sz="2800" dirty="0" smtClean="0">
                <a:latin typeface="Times New Roman" pitchFamily="18" charset="0"/>
                <a:cs typeface="Times New Roman" pitchFamily="18" charset="0"/>
              </a:rPr>
              <a:t>by </a:t>
            </a:r>
            <a:r>
              <a:rPr lang="en-US" sz="2800" dirty="0" smtClean="0">
                <a:solidFill>
                  <a:srgbClr val="FF0000"/>
                </a:solidFill>
                <a:latin typeface="Times New Roman" pitchFamily="18" charset="0"/>
                <a:cs typeface="Times New Roman" pitchFamily="18" charset="0"/>
              </a:rPr>
              <a:t>targeting LH in the urine</a:t>
            </a:r>
            <a:r>
              <a:rPr lang="en-US" sz="2800" dirty="0" smtClean="0">
                <a:latin typeface="Times New Roman" pitchFamily="18" charset="0"/>
                <a:cs typeface="Times New Roman" pitchFamily="18" charset="0"/>
              </a:rPr>
              <a:t>. Just before ovulation, LH surges. The test kit is designed to detect and signal the time of ovulation. These test kits, </a:t>
            </a:r>
            <a:r>
              <a:rPr lang="en-US" sz="2800" dirty="0" smtClean="0">
                <a:solidFill>
                  <a:srgbClr val="00B050"/>
                </a:solidFill>
                <a:latin typeface="Times New Roman" pitchFamily="18" charset="0"/>
                <a:cs typeface="Times New Roman" pitchFamily="18" charset="0"/>
              </a:rPr>
              <a:t>based on the complex techniques of MAbs,</a:t>
            </a:r>
            <a:r>
              <a:rPr lang="en-US" sz="2800" dirty="0" smtClean="0">
                <a:latin typeface="Times New Roman" pitchFamily="18" charset="0"/>
                <a:cs typeface="Times New Roman" pitchFamily="18" charset="0"/>
              </a:rPr>
              <a:t> are designed to be as simple and error-free as possible for patients</a:t>
            </a:r>
            <a:r>
              <a:rPr lang="en-US" dirty="0" smtClean="0"/>
              <a:t>.</a:t>
            </a:r>
            <a:endParaRPr lang="ar-IQ" dirty="0"/>
          </a:p>
        </p:txBody>
      </p:sp>
      <p:sp>
        <p:nvSpPr>
          <p:cNvPr id="4" name="Rectangle 3"/>
          <p:cNvSpPr/>
          <p:nvPr/>
        </p:nvSpPr>
        <p:spPr>
          <a:xfrm>
            <a:off x="467544" y="260648"/>
            <a:ext cx="7416824" cy="523220"/>
          </a:xfrm>
          <a:prstGeom prst="rect">
            <a:avLst/>
          </a:prstGeom>
        </p:spPr>
        <p:txBody>
          <a:bodyPr wrap="square">
            <a:spAutoFit/>
          </a:bodyPr>
          <a:lstStyle/>
          <a:p>
            <a:pPr algn="l" rtl="0"/>
            <a:r>
              <a:rPr lang="en-US" sz="2800" b="1" dirty="0">
                <a:latin typeface="Times New Roman" pitchFamily="18" charset="0"/>
                <a:cs typeface="Times New Roman" pitchFamily="18" charset="0"/>
              </a:rPr>
              <a:t>In-Home Test Kits</a:t>
            </a:r>
            <a:endParaRPr lang="ar-IQ"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normAutofit/>
          </a:bodyPr>
          <a:lstStyle/>
          <a:p>
            <a:pPr algn="l" rtl="0">
              <a:buNone/>
            </a:pPr>
            <a:r>
              <a:rPr lang="en-US" sz="3200" dirty="0" smtClean="0">
                <a:solidFill>
                  <a:schemeClr val="accent5">
                    <a:lumMod val="50000"/>
                  </a:schemeClr>
                </a:solidFill>
              </a:rPr>
              <a:t>                     Gene Therapy</a:t>
            </a:r>
            <a:endParaRPr lang="ar-IQ" sz="3200" dirty="0">
              <a:solidFill>
                <a:schemeClr val="accent5">
                  <a:lumMod val="50000"/>
                </a:schemeClr>
              </a:solidFill>
            </a:endParaRPr>
          </a:p>
        </p:txBody>
      </p:sp>
      <p:sp>
        <p:nvSpPr>
          <p:cNvPr id="5" name="Rectangle 4"/>
          <p:cNvSpPr/>
          <p:nvPr/>
        </p:nvSpPr>
        <p:spPr>
          <a:xfrm>
            <a:off x="539552" y="1305342"/>
            <a:ext cx="7992888" cy="4832092"/>
          </a:xfrm>
          <a:prstGeom prst="rect">
            <a:avLst/>
          </a:prstGeom>
        </p:spPr>
        <p:txBody>
          <a:bodyPr wrap="square">
            <a:spAutoFit/>
          </a:bodyPr>
          <a:lstStyle/>
          <a:p>
            <a:pPr indent="625475" algn="just" rtl="0"/>
            <a:r>
              <a:rPr lang="en-US" sz="2800" dirty="0" smtClean="0">
                <a:latin typeface="Times New Roman" pitchFamily="18" charset="0"/>
                <a:cs typeface="Times New Roman" pitchFamily="18" charset="0"/>
              </a:rPr>
              <a:t>Gene therapy arguably represents the ultimate application of </a:t>
            </a:r>
            <a:r>
              <a:rPr lang="en-US" sz="2800" dirty="0" err="1" smtClean="0">
                <a:latin typeface="Times New Roman" pitchFamily="18" charset="0"/>
                <a:cs typeface="Times New Roman" pitchFamily="18" charset="0"/>
              </a:rPr>
              <a:t>rDNA</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Recombinant DNA)</a:t>
            </a:r>
            <a:r>
              <a:rPr lang="en-US" sz="2800" dirty="0" smtClean="0">
                <a:latin typeface="Times New Roman" pitchFamily="18" charset="0"/>
                <a:cs typeface="Times New Roman" pitchFamily="18" charset="0"/>
              </a:rPr>
              <a:t> technology to the treatment of disease. There are two ways to envision gene therapy: </a:t>
            </a:r>
          </a:p>
          <a:p>
            <a:pPr indent="625475" algn="just" rtl="0"/>
            <a:r>
              <a:rPr lang="en-US" sz="2800" dirty="0" smtClean="0">
                <a:latin typeface="Times New Roman" pitchFamily="18" charset="0"/>
                <a:cs typeface="Times New Roman" pitchFamily="18" charset="0"/>
              </a:rPr>
              <a:t>(a) the replacement of a defective gene with a normal gene</a:t>
            </a:r>
          </a:p>
          <a:p>
            <a:pPr indent="625475" algn="just" rtl="0"/>
            <a:r>
              <a:rPr lang="en-US" sz="2800" dirty="0" smtClean="0">
                <a:latin typeface="Times New Roman" pitchFamily="18" charset="0"/>
                <a:cs typeface="Times New Roman" pitchFamily="18" charset="0"/>
              </a:rPr>
              <a:t>(b) the addition of a gene whose product can help fight a disease such as a viral infection or cancer. </a:t>
            </a:r>
          </a:p>
          <a:p>
            <a:pPr indent="625475" algn="just" rtl="0"/>
            <a:r>
              <a:rPr lang="en-US" sz="2800" dirty="0" smtClean="0">
                <a:latin typeface="Times New Roman" pitchFamily="18" charset="0"/>
                <a:cs typeface="Times New Roman" pitchFamily="18" charset="0"/>
              </a:rPr>
              <a:t>In the former case, replacement of a defective gene, an actual cure can be effected instead of just treating the symptoms.</a:t>
            </a:r>
            <a:endParaRPr lang="ar-IQ"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643192" cy="5925272"/>
          </a:xfrm>
        </p:spPr>
        <p:txBody>
          <a:bodyPr>
            <a:normAutofit/>
          </a:bodyPr>
          <a:lstStyle/>
          <a:p>
            <a:pPr marL="273050" indent="442913" algn="just" rtl="0">
              <a:buNone/>
            </a:pPr>
            <a:r>
              <a:rPr lang="en-US" dirty="0" smtClean="0"/>
              <a:t>It is possible that</a:t>
            </a:r>
            <a:r>
              <a:rPr lang="en-US" sz="2800" dirty="0" smtClean="0">
                <a:latin typeface="Times New Roman" pitchFamily="18" charset="0"/>
                <a:cs typeface="Times New Roman" pitchFamily="18" charset="0"/>
              </a:rPr>
              <a:t> replacement of the defective gene with a corrected one could produce a cure.  </a:t>
            </a:r>
          </a:p>
          <a:p>
            <a:pPr marL="273050" indent="442913" algn="just" rtl="0">
              <a:buNone/>
            </a:pPr>
            <a:r>
              <a:rPr lang="en-US" sz="2800" dirty="0" smtClean="0">
                <a:latin typeface="Times New Roman" pitchFamily="18" charset="0"/>
                <a:cs typeface="Times New Roman" pitchFamily="18" charset="0"/>
              </a:rPr>
              <a:t>Similar possibilities exist for other inherited</a:t>
            </a:r>
          </a:p>
          <a:p>
            <a:pPr algn="just" rtl="0">
              <a:buNone/>
            </a:pPr>
            <a:r>
              <a:rPr lang="en-US" sz="2800" dirty="0" smtClean="0">
                <a:latin typeface="Times New Roman" pitchFamily="18" charset="0"/>
                <a:cs typeface="Times New Roman" pitchFamily="18" charset="0"/>
              </a:rPr>
              <a:t>   genetic disorders such as insulin-dependent diabetes, growth hormone deficiency, hemophilia, and sickle cell anemia</a:t>
            </a:r>
            <a:r>
              <a:rPr lang="en-US" dirty="0" smtClean="0"/>
              <a:t>. </a:t>
            </a:r>
          </a:p>
          <a:p>
            <a:pPr marL="273050" indent="442913" algn="just" rtl="0">
              <a:buNone/>
            </a:pPr>
            <a:r>
              <a:rPr lang="en-US" sz="2800" dirty="0" smtClean="0">
                <a:latin typeface="Times New Roman" pitchFamily="18" charset="0"/>
                <a:cs typeface="Times New Roman" pitchFamily="18" charset="0"/>
              </a:rPr>
              <a:t>The ability to transfer genes into other organisms has other important applications, including the heterologous production of recombinant proteins and the development of animal models for the study of human diseases.</a:t>
            </a:r>
          </a:p>
          <a:p>
            <a:pPr algn="just" rtl="0">
              <a:buNone/>
            </a:pPr>
            <a:endParaRPr lang="ar-IQ"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4704"/>
            <a:ext cx="7643192" cy="5709248"/>
          </a:xfrm>
        </p:spPr>
        <p:txBody>
          <a:bodyPr/>
          <a:lstStyle/>
          <a:p>
            <a:pPr marL="273050" indent="442913" algn="just" rtl="0">
              <a:buNone/>
            </a:pPr>
            <a:r>
              <a:rPr lang="en-US" sz="2800" dirty="0" smtClean="0">
                <a:latin typeface="Times New Roman" pitchFamily="18" charset="0"/>
                <a:cs typeface="Times New Roman" pitchFamily="18" charset="0"/>
              </a:rPr>
              <a:t>Another area of exploration is the introduction of recombinant genes as biological response modifiers, for example, in preventing rejection following organ transplantation</a:t>
            </a:r>
            <a:r>
              <a:rPr lang="en-US" dirty="0" smtClean="0"/>
              <a:t>. </a:t>
            </a:r>
            <a:r>
              <a:rPr lang="en-US" sz="2800" dirty="0" smtClean="0">
                <a:latin typeface="Times New Roman" pitchFamily="18" charset="0"/>
                <a:cs typeface="Times New Roman" pitchFamily="18" charset="0"/>
              </a:rPr>
              <a:t>An opposite strategy might be considered for the treatment of cancer, whereby transplanted cells could be used</a:t>
            </a:r>
          </a:p>
          <a:p>
            <a:pPr algn="just" rtl="0">
              <a:buNone/>
            </a:pPr>
            <a:r>
              <a:rPr lang="en-US" sz="2800" dirty="0" smtClean="0">
                <a:latin typeface="Times New Roman" pitchFamily="18" charset="0"/>
                <a:cs typeface="Times New Roman" pitchFamily="18" charset="0"/>
              </a:rPr>
              <a:t>   to target cancer cells, increasing local cell-mediated immune responses.</a:t>
            </a:r>
          </a:p>
          <a:p>
            <a:pPr marL="273050" indent="442913" algn="just" rtl="0">
              <a:buNone/>
            </a:pP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rema\Pictures\2014-04-15 karima\Screenshot186.jpg"/>
          <p:cNvPicPr>
            <a:picLocks noGrp="1" noChangeAspect="1" noChangeArrowheads="1"/>
          </p:cNvPicPr>
          <p:nvPr>
            <p:ph sz="quarter" idx="1"/>
          </p:nvPr>
        </p:nvPicPr>
        <p:blipFill>
          <a:blip r:embed="rId2" cstate="print"/>
          <a:srcRect/>
          <a:stretch>
            <a:fillRect/>
          </a:stretch>
        </p:blipFill>
        <p:spPr bwMode="auto">
          <a:xfrm>
            <a:off x="611560" y="332656"/>
            <a:ext cx="7560840" cy="554461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467600" cy="5925272"/>
          </a:xfrm>
        </p:spPr>
        <p:txBody>
          <a:bodyPr>
            <a:normAutofit/>
          </a:bodyPr>
          <a:lstStyle/>
          <a:p>
            <a:pPr marL="365125" indent="260350" algn="just" rtl="0">
              <a:buNone/>
            </a:pPr>
            <a:r>
              <a:rPr lang="en-US" sz="2800" b="1" dirty="0" smtClean="0">
                <a:solidFill>
                  <a:schemeClr val="accent5">
                    <a:lumMod val="50000"/>
                  </a:schemeClr>
                </a:solidFill>
                <a:latin typeface="Times New Roman" pitchFamily="18" charset="0"/>
                <a:cs typeface="Times New Roman" pitchFamily="18" charset="0"/>
              </a:rPr>
              <a:t>         Monoclonal Antibodies </a:t>
            </a:r>
            <a:endParaRPr lang="en-US" sz="2800" b="1" dirty="0" smtClean="0">
              <a:latin typeface="Times New Roman" pitchFamily="18" charset="0"/>
              <a:cs typeface="Times New Roman" pitchFamily="18" charset="0"/>
            </a:endParaRPr>
          </a:p>
          <a:p>
            <a:pPr marL="365125" indent="260350" algn="just" rtl="0">
              <a:buNone/>
            </a:pPr>
            <a:r>
              <a:rPr lang="en-US" sz="2800" b="1" dirty="0" smtClean="0">
                <a:latin typeface="Times New Roman" pitchFamily="18" charset="0"/>
                <a:cs typeface="Times New Roman" pitchFamily="18" charset="0"/>
              </a:rPr>
              <a:t>Monoclonal antibodies</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mAb</a:t>
            </a:r>
            <a:r>
              <a:rPr lang="en-US" sz="2800" dirty="0" smtClean="0">
                <a:latin typeface="Times New Roman" pitchFamily="18" charset="0"/>
                <a:cs typeface="Times New Roman" pitchFamily="18" charset="0"/>
              </a:rPr>
              <a:t> or </a:t>
            </a:r>
            <a:r>
              <a:rPr lang="en-US" sz="2800" b="1" dirty="0" smtClean="0">
                <a:latin typeface="Times New Roman" pitchFamily="18" charset="0"/>
                <a:cs typeface="Times New Roman" pitchFamily="18" charset="0"/>
              </a:rPr>
              <a:t>moAb</a:t>
            </a:r>
            <a:r>
              <a:rPr lang="en-US" sz="2800" dirty="0" smtClean="0">
                <a:latin typeface="Times New Roman" pitchFamily="18" charset="0"/>
                <a:cs typeface="Times New Roman" pitchFamily="18" charset="0"/>
              </a:rPr>
              <a:t>) are </a:t>
            </a:r>
            <a:r>
              <a:rPr lang="en-US" sz="2800" dirty="0" smtClean="0">
                <a:latin typeface="Times New Roman" pitchFamily="18" charset="0"/>
                <a:cs typeface="Times New Roman" pitchFamily="18" charset="0"/>
                <a:hlinkClick r:id="rId2" tooltip="Monospecific antibody"/>
              </a:rPr>
              <a:t>monospecific antibodies</a:t>
            </a:r>
            <a:r>
              <a:rPr lang="en-US" sz="2800" dirty="0" smtClean="0">
                <a:latin typeface="Times New Roman" pitchFamily="18" charset="0"/>
                <a:cs typeface="Times New Roman" pitchFamily="18" charset="0"/>
              </a:rPr>
              <a:t> that are made by identical </a:t>
            </a:r>
            <a:r>
              <a:rPr lang="en-US" sz="2800" dirty="0" smtClean="0">
                <a:latin typeface="Times New Roman" pitchFamily="18" charset="0"/>
                <a:cs typeface="Times New Roman" pitchFamily="18" charset="0"/>
                <a:hlinkClick r:id="rId3" tooltip="White blood cell"/>
              </a:rPr>
              <a:t>immune cells</a:t>
            </a:r>
            <a:r>
              <a:rPr lang="en-US" sz="2800" dirty="0" smtClean="0">
                <a:latin typeface="Times New Roman" pitchFamily="18" charset="0"/>
                <a:cs typeface="Times New Roman" pitchFamily="18" charset="0"/>
              </a:rPr>
              <a:t> that are all </a:t>
            </a:r>
            <a:r>
              <a:rPr lang="en-US" sz="2800" dirty="0" smtClean="0">
                <a:latin typeface="Times New Roman" pitchFamily="18" charset="0"/>
                <a:cs typeface="Times New Roman" pitchFamily="18" charset="0"/>
                <a:hlinkClick r:id="rId4" tooltip="Cloning"/>
              </a:rPr>
              <a:t>clones</a:t>
            </a:r>
            <a:r>
              <a:rPr lang="en-US" sz="2800" dirty="0" smtClean="0">
                <a:latin typeface="Times New Roman" pitchFamily="18" charset="0"/>
                <a:cs typeface="Times New Roman" pitchFamily="18" charset="0"/>
              </a:rPr>
              <a:t> of a unique parent cell, in contrast to </a:t>
            </a:r>
            <a:r>
              <a:rPr lang="en-US" sz="2800" dirty="0" smtClean="0">
                <a:latin typeface="Times New Roman" pitchFamily="18" charset="0"/>
                <a:cs typeface="Times New Roman" pitchFamily="18" charset="0"/>
                <a:hlinkClick r:id="rId5" tooltip="Polyclonal antibodies"/>
              </a:rPr>
              <a:t>polyclonal antibodies</a:t>
            </a:r>
            <a:r>
              <a:rPr lang="en-US" sz="2800" dirty="0" smtClean="0">
                <a:latin typeface="Times New Roman" pitchFamily="18" charset="0"/>
                <a:cs typeface="Times New Roman" pitchFamily="18" charset="0"/>
              </a:rPr>
              <a:t> which are made from several different immune cells. Monoclonal antibodies have </a:t>
            </a:r>
            <a:r>
              <a:rPr lang="en-US" sz="2800" dirty="0" smtClean="0">
                <a:latin typeface="Times New Roman" pitchFamily="18" charset="0"/>
                <a:cs typeface="Times New Roman" pitchFamily="18" charset="0"/>
                <a:hlinkClick r:id="rId6" tooltip="Monovalent antibody"/>
              </a:rPr>
              <a:t>monovalent</a:t>
            </a:r>
            <a:r>
              <a:rPr lang="en-US" sz="2800" dirty="0" smtClean="0">
                <a:latin typeface="Times New Roman" pitchFamily="18" charset="0"/>
                <a:cs typeface="Times New Roman" pitchFamily="18" charset="0"/>
              </a:rPr>
              <a:t> affinity, in that they bind to the same </a:t>
            </a:r>
            <a:r>
              <a:rPr lang="en-US" sz="2800" dirty="0" smtClean="0">
                <a:latin typeface="Times New Roman" pitchFamily="18" charset="0"/>
                <a:cs typeface="Times New Roman" pitchFamily="18" charset="0"/>
                <a:hlinkClick r:id="rId7" tooltip="Epitope"/>
              </a:rPr>
              <a:t>epitope</a:t>
            </a:r>
            <a:endParaRPr lang="ar-IQ"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12776"/>
            <a:ext cx="7467600" cy="5061176"/>
          </a:xfrm>
        </p:spPr>
        <p:txBody>
          <a:bodyPr>
            <a:normAutofit fontScale="92500" lnSpcReduction="20000"/>
          </a:bodyPr>
          <a:lstStyle/>
          <a:p>
            <a:pPr marL="273050" indent="442913" algn="just" rtl="0">
              <a:buNone/>
            </a:pPr>
            <a:r>
              <a:rPr lang="en-US" sz="2800" dirty="0" smtClean="0">
                <a:latin typeface="Times New Roman" pitchFamily="18" charset="0"/>
                <a:cs typeface="Times New Roman" pitchFamily="18" charset="0"/>
              </a:rPr>
              <a:t>Therapeutic monoclonal antibodies </a:t>
            </a:r>
            <a:r>
              <a:rPr lang="en-US" sz="2800" dirty="0" smtClean="0"/>
              <a:t>describe one example of plant derived anticancer compound and explain its mechanism of action.   </a:t>
            </a:r>
          </a:p>
          <a:p>
            <a:pPr marL="273050" indent="442913" algn="just" rtl="0">
              <a:buNone/>
            </a:pPr>
            <a:r>
              <a:rPr lang="en-US" sz="2800" dirty="0" smtClean="0">
                <a:latin typeface="Times New Roman" pitchFamily="18" charset="0"/>
                <a:cs typeface="Times New Roman" pitchFamily="18" charset="0"/>
              </a:rPr>
              <a:t>Act through a number of mechanisms, such as blocking of targeted molecule functions, inducing </a:t>
            </a:r>
            <a:r>
              <a:rPr lang="en-US" sz="2800" dirty="0" smtClean="0">
                <a:latin typeface="Times New Roman" pitchFamily="18" charset="0"/>
                <a:cs typeface="Times New Roman" pitchFamily="18" charset="0"/>
                <a:hlinkClick r:id="rId2" tooltip="Apoptosis"/>
              </a:rPr>
              <a:t>apoptosis</a:t>
            </a:r>
            <a:r>
              <a:rPr lang="en-US" sz="2800" dirty="0" smtClean="0">
                <a:latin typeface="Times New Roman" pitchFamily="18" charset="0"/>
                <a:cs typeface="Times New Roman" pitchFamily="18" charset="0"/>
              </a:rPr>
              <a:t> of cells which express the target, or </a:t>
            </a:r>
            <a:r>
              <a:rPr lang="en-US" sz="2800" dirty="0" smtClean="0"/>
              <a:t> by modulating signalling pathways</a:t>
            </a:r>
            <a:endParaRPr lang="en-US" sz="2800" dirty="0" smtClean="0">
              <a:latin typeface="Times New Roman" pitchFamily="18" charset="0"/>
              <a:cs typeface="Times New Roman" pitchFamily="18" charset="0"/>
            </a:endParaRPr>
          </a:p>
          <a:p>
            <a:pPr marL="273050" indent="442913" algn="just" rtl="0">
              <a:buNone/>
            </a:pPr>
            <a:r>
              <a:rPr lang="en-US" sz="2800" b="1" dirty="0" smtClean="0"/>
              <a:t> Cancer treatment:</a:t>
            </a:r>
            <a:r>
              <a:rPr lang="en-US" sz="2800" dirty="0" smtClean="0"/>
              <a:t> One possible treatment for </a:t>
            </a:r>
            <a:r>
              <a:rPr lang="en-US" sz="2800" dirty="0" smtClean="0">
                <a:hlinkClick r:id="rId3" tooltip="Cancer"/>
              </a:rPr>
              <a:t>cancer</a:t>
            </a:r>
            <a:r>
              <a:rPr lang="en-US" sz="2800" dirty="0" smtClean="0"/>
              <a:t> involves monoclonal antibodies that bind only to cancer cell-specific </a:t>
            </a:r>
            <a:r>
              <a:rPr lang="en-US" sz="2800" dirty="0" smtClean="0">
                <a:hlinkClick r:id="rId4" tooltip="Antigen"/>
              </a:rPr>
              <a:t>antigens</a:t>
            </a:r>
            <a:r>
              <a:rPr lang="en-US" sz="2800" dirty="0" smtClean="0"/>
              <a:t> and induce an immunological response against the target cancer cell. </a:t>
            </a:r>
            <a:endParaRPr lang="en-US" sz="2800" b="1" dirty="0" smtClean="0"/>
          </a:p>
        </p:txBody>
      </p:sp>
      <p:sp>
        <p:nvSpPr>
          <p:cNvPr id="5" name="Rectangle 4"/>
          <p:cNvSpPr/>
          <p:nvPr/>
        </p:nvSpPr>
        <p:spPr>
          <a:xfrm>
            <a:off x="755576" y="620688"/>
            <a:ext cx="6912767" cy="584775"/>
          </a:xfrm>
          <a:prstGeom prst="rect">
            <a:avLst/>
          </a:prstGeom>
        </p:spPr>
        <p:txBody>
          <a:bodyPr wrap="square">
            <a:spAutoFit/>
          </a:bodyPr>
          <a:lstStyle/>
          <a:p>
            <a:pPr algn="l" rtl="0"/>
            <a:r>
              <a:rPr lang="en-US" sz="3200" b="1" dirty="0" smtClean="0">
                <a:solidFill>
                  <a:schemeClr val="accent5">
                    <a:lumMod val="50000"/>
                  </a:schemeClr>
                </a:solidFill>
                <a:latin typeface="Times New Roman" pitchFamily="18" charset="0"/>
                <a:cs typeface="Times New Roman" pitchFamily="18" charset="0"/>
              </a:rPr>
              <a:t>        Therapeutic </a:t>
            </a:r>
            <a:r>
              <a:rPr lang="en-US" sz="3200" b="1" dirty="0">
                <a:solidFill>
                  <a:schemeClr val="accent5">
                    <a:lumMod val="50000"/>
                  </a:schemeClr>
                </a:solidFill>
                <a:latin typeface="Times New Roman" pitchFamily="18" charset="0"/>
                <a:cs typeface="Times New Roman" pitchFamily="18" charset="0"/>
              </a:rPr>
              <a:t>treatment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467600" cy="5925272"/>
          </a:xfrm>
        </p:spPr>
        <p:txBody>
          <a:bodyPr>
            <a:normAutofit lnSpcReduction="10000"/>
          </a:bodyPr>
          <a:lstStyle/>
          <a:p>
            <a:pPr algn="l" rtl="0">
              <a:buNone/>
            </a:pPr>
            <a:r>
              <a:rPr lang="en-US" sz="2800" b="1" dirty="0" smtClean="0">
                <a:solidFill>
                  <a:schemeClr val="accent5">
                    <a:lumMod val="50000"/>
                  </a:schemeClr>
                </a:solidFill>
                <a:latin typeface="Times New Roman" pitchFamily="18" charset="0"/>
                <a:cs typeface="Times New Roman" pitchFamily="18" charset="0"/>
              </a:rPr>
              <a:t>                    Autoimmune Diseases:</a:t>
            </a:r>
          </a:p>
          <a:p>
            <a:pPr marL="274638" lvl="2" indent="441325" algn="just" rtl="0">
              <a:buNone/>
            </a:pPr>
            <a:r>
              <a:rPr lang="en-US" sz="2800" dirty="0" smtClean="0">
                <a:latin typeface="Times New Roman" pitchFamily="18" charset="0"/>
                <a:cs typeface="Times New Roman" pitchFamily="18" charset="0"/>
              </a:rPr>
              <a:t>Monoclonal antibodies used for </a:t>
            </a:r>
            <a:r>
              <a:rPr lang="en-US" sz="2800" dirty="0" smtClean="0">
                <a:latin typeface="Times New Roman" pitchFamily="18" charset="0"/>
                <a:cs typeface="Times New Roman" pitchFamily="18" charset="0"/>
                <a:hlinkClick r:id="rId2" tooltip="Autoimmune disease"/>
              </a:rPr>
              <a:t>autoimmune diseases</a:t>
            </a:r>
            <a:r>
              <a:rPr lang="en-US" sz="2800" dirty="0" smtClean="0">
                <a:latin typeface="Times New Roman" pitchFamily="18" charset="0"/>
                <a:cs typeface="Times New Roman" pitchFamily="18" charset="0"/>
              </a:rPr>
              <a:t> include: </a:t>
            </a:r>
          </a:p>
          <a:p>
            <a:pPr marL="274638" lvl="2" indent="441325" algn="just" rtl="0">
              <a:buNone/>
            </a:pPr>
            <a:r>
              <a:rPr lang="en-US" sz="2800" dirty="0" smtClean="0">
                <a:latin typeface="Times New Roman" pitchFamily="18" charset="0"/>
                <a:cs typeface="Times New Roman" pitchFamily="18" charset="0"/>
              </a:rPr>
              <a:t> a.  </a:t>
            </a:r>
            <a:r>
              <a:rPr lang="en-US" sz="2800" dirty="0" err="1" smtClean="0">
                <a:latin typeface="Times New Roman" pitchFamily="18" charset="0"/>
                <a:cs typeface="Times New Roman" pitchFamily="18" charset="0"/>
                <a:hlinkClick r:id="rId3" tooltip="Infliximab"/>
              </a:rPr>
              <a:t>infliximab</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hlinkClick r:id="rId4" tooltip="Adalimumab"/>
              </a:rPr>
              <a:t>adalimumab</a:t>
            </a:r>
            <a:r>
              <a:rPr lang="en-US" sz="2800" dirty="0" smtClean="0">
                <a:latin typeface="Times New Roman" pitchFamily="18" charset="0"/>
                <a:cs typeface="Times New Roman" pitchFamily="18" charset="0"/>
              </a:rPr>
              <a:t>,   which are effective in </a:t>
            </a:r>
            <a:r>
              <a:rPr lang="en-US" sz="2800" dirty="0" smtClean="0">
                <a:latin typeface="Times New Roman" pitchFamily="18" charset="0"/>
                <a:cs typeface="Times New Roman" pitchFamily="18" charset="0"/>
                <a:hlinkClick r:id="rId5" tooltip="Rheumatoid arthritis"/>
              </a:rPr>
              <a:t>rheumatoid arthritis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hlinkClick r:id="rId6" tooltip="Crohn's disease"/>
              </a:rPr>
              <a:t>Crohn's</a:t>
            </a:r>
            <a:r>
              <a:rPr lang="en-US" sz="2800" dirty="0" smtClean="0">
                <a:latin typeface="Times New Roman" pitchFamily="18" charset="0"/>
                <a:cs typeface="Times New Roman" pitchFamily="18" charset="0"/>
                <a:hlinkClick r:id="rId6" tooltip="Crohn's disease"/>
              </a:rPr>
              <a:t> disease</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7" tooltip="Ulcerative Colitis"/>
              </a:rPr>
              <a:t>ulcerative Colitis</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hlinkClick r:id="rId8" tooltip="Ankylosing spondylitis"/>
              </a:rPr>
              <a:t>ankylosing</a:t>
            </a:r>
            <a:r>
              <a:rPr lang="en-US" sz="2800" dirty="0" smtClean="0">
                <a:latin typeface="Times New Roman" pitchFamily="18" charset="0"/>
                <a:cs typeface="Times New Roman" pitchFamily="18" charset="0"/>
                <a:hlinkClick r:id="rId8" tooltip="Ankylosing spondylitis"/>
              </a:rPr>
              <a:t> spondylitis</a:t>
            </a:r>
            <a:r>
              <a:rPr lang="en-US" sz="2800" dirty="0" smtClean="0">
                <a:latin typeface="Times New Roman" pitchFamily="18" charset="0"/>
                <a:cs typeface="Times New Roman" pitchFamily="18" charset="0"/>
              </a:rPr>
              <a:t> by their ability to bind to and inhibit </a:t>
            </a:r>
            <a:r>
              <a:rPr lang="en-US" sz="2800" dirty="0" smtClean="0">
                <a:latin typeface="Times New Roman" pitchFamily="18" charset="0"/>
                <a:cs typeface="Times New Roman" pitchFamily="18" charset="0"/>
                <a:hlinkClick r:id="rId9" tooltip="TNF-α"/>
              </a:rPr>
              <a:t>TNF-</a:t>
            </a:r>
            <a:r>
              <a:rPr lang="el-GR" sz="2800" dirty="0" smtClean="0">
                <a:latin typeface="Times New Roman" pitchFamily="18" charset="0"/>
                <a:cs typeface="Times New Roman" pitchFamily="18" charset="0"/>
                <a:hlinkClick r:id="rId9" tooltip="TNF-α"/>
              </a:rPr>
              <a:t>α</a:t>
            </a:r>
            <a:r>
              <a:rPr lang="el-G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p>
          <a:p>
            <a:pPr marL="274638" lvl="2" indent="441325" algn="just" rtl="0">
              <a:buNone/>
            </a:pPr>
            <a:r>
              <a:rPr lang="en-US" sz="2800" dirty="0" smtClean="0">
                <a:latin typeface="Times New Roman" pitchFamily="18" charset="0"/>
                <a:cs typeface="Times New Roman" pitchFamily="18" charset="0"/>
              </a:rPr>
              <a:t>b. </a:t>
            </a:r>
            <a:r>
              <a:rPr lang="en-US" sz="2800" dirty="0" err="1" smtClean="0">
                <a:latin typeface="Times New Roman" pitchFamily="18" charset="0"/>
                <a:cs typeface="Times New Roman" pitchFamily="18" charset="0"/>
                <a:hlinkClick r:id="rId10" tooltip="Basiliximab"/>
              </a:rPr>
              <a:t>Basiliximab</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hlinkClick r:id="rId11" tooltip="Daclizumab"/>
              </a:rPr>
              <a:t>daclizumab</a:t>
            </a:r>
            <a:r>
              <a:rPr lang="en-US" sz="2800" dirty="0" smtClean="0">
                <a:latin typeface="Times New Roman" pitchFamily="18" charset="0"/>
                <a:cs typeface="Times New Roman" pitchFamily="18" charset="0"/>
              </a:rPr>
              <a:t> inhibit </a:t>
            </a:r>
            <a:r>
              <a:rPr lang="en-US" sz="2800" dirty="0" smtClean="0">
                <a:latin typeface="Times New Roman" pitchFamily="18" charset="0"/>
                <a:cs typeface="Times New Roman" pitchFamily="18" charset="0"/>
                <a:hlinkClick r:id="rId12" tooltip="Interleukin-2"/>
              </a:rPr>
              <a:t>IL-2</a:t>
            </a:r>
            <a:r>
              <a:rPr lang="en-US" sz="2800" dirty="0" smtClean="0">
                <a:latin typeface="Times New Roman" pitchFamily="18" charset="0"/>
                <a:cs typeface="Times New Roman" pitchFamily="18" charset="0"/>
              </a:rPr>
              <a:t> on activated </a:t>
            </a:r>
            <a:r>
              <a:rPr lang="en-US" sz="2800" dirty="0" smtClean="0">
                <a:latin typeface="Times New Roman" pitchFamily="18" charset="0"/>
                <a:cs typeface="Times New Roman" pitchFamily="18" charset="0"/>
                <a:hlinkClick r:id="rId13" tooltip="T cells"/>
              </a:rPr>
              <a:t>T cells</a:t>
            </a:r>
            <a:r>
              <a:rPr lang="en-US" sz="2800" dirty="0" smtClean="0">
                <a:latin typeface="Times New Roman" pitchFamily="18" charset="0"/>
                <a:cs typeface="Times New Roman" pitchFamily="18" charset="0"/>
              </a:rPr>
              <a:t> and thereby help prevent acute </a:t>
            </a:r>
            <a:r>
              <a:rPr lang="en-US" sz="2800" dirty="0" smtClean="0">
                <a:latin typeface="Times New Roman" pitchFamily="18" charset="0"/>
                <a:cs typeface="Times New Roman" pitchFamily="18" charset="0"/>
                <a:hlinkClick r:id="rId14" tooltip="Organ rejection"/>
              </a:rPr>
              <a:t>rejection</a:t>
            </a:r>
            <a:r>
              <a:rPr lang="en-US" sz="2800" dirty="0" smtClean="0">
                <a:latin typeface="Times New Roman" pitchFamily="18" charset="0"/>
                <a:cs typeface="Times New Roman" pitchFamily="18" charset="0"/>
              </a:rPr>
              <a:t> of kidney transplants </a:t>
            </a:r>
          </a:p>
          <a:p>
            <a:pPr marL="274638" lvl="2" indent="441325" algn="just" rtl="0">
              <a:buNone/>
            </a:pPr>
            <a:r>
              <a:rPr lang="en-US" sz="2800" dirty="0" smtClean="0">
                <a:latin typeface="Times New Roman" pitchFamily="18" charset="0"/>
                <a:cs typeface="Times New Roman" pitchFamily="18" charset="0"/>
              </a:rPr>
              <a:t>c. </a:t>
            </a:r>
            <a:r>
              <a:rPr lang="en-US" sz="2800" u="sng" dirty="0" err="1" smtClean="0">
                <a:latin typeface="Times New Roman" pitchFamily="18" charset="0"/>
                <a:cs typeface="Times New Roman" pitchFamily="18" charset="0"/>
                <a:hlinkClick r:id="rId15" tooltip="Omalizumab"/>
              </a:rPr>
              <a:t>Omalizumab</a:t>
            </a:r>
            <a:r>
              <a:rPr lang="en-US" sz="2800" dirty="0" smtClean="0">
                <a:latin typeface="Times New Roman" pitchFamily="18" charset="0"/>
                <a:cs typeface="Times New Roman" pitchFamily="18" charset="0"/>
              </a:rPr>
              <a:t> inhibits human </a:t>
            </a:r>
            <a:r>
              <a:rPr lang="en-US" sz="2800" dirty="0" smtClean="0">
                <a:latin typeface="Times New Roman" pitchFamily="18" charset="0"/>
                <a:cs typeface="Times New Roman" pitchFamily="18" charset="0"/>
                <a:hlinkClick r:id="rId16" tooltip="Immunoglobulin E"/>
              </a:rPr>
              <a:t>immunoglobulin 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IgE</a:t>
            </a:r>
            <a:r>
              <a:rPr lang="en-US" sz="2800" dirty="0" smtClean="0">
                <a:latin typeface="Times New Roman" pitchFamily="18" charset="0"/>
                <a:cs typeface="Times New Roman" pitchFamily="18" charset="0"/>
              </a:rPr>
              <a:t>) and is useful in moderate-to-severe allergic </a:t>
            </a:r>
            <a:r>
              <a:rPr lang="en-US" sz="2800" dirty="0" smtClean="0">
                <a:latin typeface="Times New Roman" pitchFamily="18" charset="0"/>
                <a:cs typeface="Times New Roman" pitchFamily="18" charset="0"/>
                <a:hlinkClick r:id="rId17" tooltip="Asthma"/>
              </a:rPr>
              <a:t>asthma</a:t>
            </a:r>
            <a:r>
              <a:rPr lang="en-US" sz="2800" dirty="0" smtClean="0">
                <a:latin typeface="Times New Roman" pitchFamily="18" charset="0"/>
                <a:cs typeface="Times New Roman" pitchFamily="18" charset="0"/>
              </a:rPr>
              <a:t>.</a:t>
            </a:r>
            <a:endParaRPr lang="ar-IQ"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08720"/>
            <a:ext cx="7467600" cy="5565232"/>
          </a:xfrm>
        </p:spPr>
        <p:txBody>
          <a:bodyPr>
            <a:normAutofit/>
          </a:bodyPr>
          <a:lstStyle/>
          <a:p>
            <a:pPr marL="273050" indent="442913" algn="just" rtl="0">
              <a:buNone/>
            </a:pPr>
            <a:r>
              <a:rPr lang="en-US" sz="2800" dirty="0" smtClean="0">
                <a:latin typeface="Times New Roman" pitchFamily="18" charset="0"/>
                <a:cs typeface="Times New Roman" pitchFamily="18" charset="0"/>
              </a:rPr>
              <a:t>Monoclonal antibodies are typically made by fusing myeloma cells with the spleen cells from a mouse that has been immunized with the desired antigen. However, recent advances have allowed the use of rabbit B-cells to form a </a:t>
            </a:r>
            <a:r>
              <a:rPr lang="en-US" sz="2800" dirty="0" smtClean="0">
                <a:latin typeface="Times New Roman" pitchFamily="18" charset="0"/>
                <a:cs typeface="Times New Roman" pitchFamily="18" charset="0"/>
                <a:hlinkClick r:id="rId2" tooltip="Rabbit Hybridoma"/>
              </a:rPr>
              <a:t>rabbit </a:t>
            </a:r>
            <a:r>
              <a:rPr lang="en-US" sz="2800" dirty="0" err="1" smtClean="0">
                <a:latin typeface="Times New Roman" pitchFamily="18" charset="0"/>
                <a:cs typeface="Times New Roman" pitchFamily="18" charset="0"/>
                <a:hlinkClick r:id="rId2" tooltip="Rabbit Hybridoma"/>
              </a:rPr>
              <a:t>hybridoma</a:t>
            </a:r>
            <a:r>
              <a:rPr lang="en-US" sz="2800" dirty="0" smtClean="0">
                <a:latin typeface="Times New Roman" pitchFamily="18" charset="0"/>
                <a:cs typeface="Times New Roman" pitchFamily="18" charset="0"/>
              </a:rPr>
              <a:t>. </a:t>
            </a:r>
          </a:p>
          <a:p>
            <a:pPr marL="273050" indent="442913" algn="just" rtl="0">
              <a:buNone/>
            </a:pPr>
            <a:r>
              <a:rPr lang="en-US" sz="2800" dirty="0" smtClean="0">
                <a:latin typeface="Times New Roman" pitchFamily="18" charset="0"/>
                <a:cs typeface="Times New Roman" pitchFamily="18" charset="0"/>
                <a:hlinkClick r:id="rId3" tooltip="Polyethylene glycol"/>
              </a:rPr>
              <a:t>Polyethylene glycol</a:t>
            </a:r>
            <a:r>
              <a:rPr lang="en-US" sz="2800" dirty="0" smtClean="0">
                <a:latin typeface="Times New Roman" pitchFamily="18" charset="0"/>
                <a:cs typeface="Times New Roman" pitchFamily="18" charset="0"/>
              </a:rPr>
              <a:t> is used to fuse adjacent plasma membranes,</a:t>
            </a:r>
            <a:r>
              <a:rPr lang="en-US" sz="2800" baseline="30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but the success rate is low so a selective medium in which only fused cells can grow is used.</a:t>
            </a:r>
            <a:endParaRPr lang="ar-IQ"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273050" indent="442913" algn="l" rtl="0">
              <a:buNone/>
            </a:pPr>
            <a:r>
              <a:rPr lang="en-US" sz="2800" dirty="0" smtClean="0">
                <a:latin typeface="Times New Roman" pitchFamily="18" charset="0"/>
                <a:cs typeface="Times New Roman" pitchFamily="18" charset="0"/>
              </a:rPr>
              <a:t>The selective culture medium is called </a:t>
            </a:r>
            <a:r>
              <a:rPr lang="en-US" sz="2800" dirty="0" smtClean="0">
                <a:latin typeface="Times New Roman" pitchFamily="18" charset="0"/>
                <a:cs typeface="Times New Roman" pitchFamily="18" charset="0"/>
                <a:hlinkClick r:id="rId2" tooltip="HAT medium"/>
              </a:rPr>
              <a:t>HAT medium</a:t>
            </a:r>
            <a:r>
              <a:rPr lang="en-US" sz="2800" dirty="0" smtClean="0">
                <a:latin typeface="Times New Roman" pitchFamily="18" charset="0"/>
                <a:cs typeface="Times New Roman" pitchFamily="18" charset="0"/>
              </a:rPr>
              <a:t> because it contains </a:t>
            </a:r>
            <a:r>
              <a:rPr lang="en-US" sz="2800" dirty="0" smtClean="0">
                <a:latin typeface="Times New Roman" pitchFamily="18" charset="0"/>
                <a:cs typeface="Times New Roman" pitchFamily="18" charset="0"/>
                <a:hlinkClick r:id="rId3" tooltip="Hypoxanthine"/>
              </a:rPr>
              <a:t>hypoxanthine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aminopterin</a:t>
            </a:r>
            <a:r>
              <a:rPr lang="en-US" sz="2800" dirty="0" smtClean="0">
                <a:latin typeface="Times New Roman" pitchFamily="18" charset="0"/>
                <a:cs typeface="Times New Roman" pitchFamily="18" charset="0"/>
              </a:rPr>
              <a:t>, and </a:t>
            </a:r>
            <a:r>
              <a:rPr lang="en-US" sz="2800" dirty="0" smtClean="0">
                <a:latin typeface="Times New Roman" pitchFamily="18" charset="0"/>
                <a:cs typeface="Times New Roman" pitchFamily="18" charset="0"/>
                <a:hlinkClick r:id="rId4" tooltip="Thymidine"/>
              </a:rPr>
              <a:t>thymidine</a:t>
            </a:r>
            <a:r>
              <a:rPr lang="en-US" sz="2800" dirty="0" smtClean="0">
                <a:latin typeface="Times New Roman" pitchFamily="18" charset="0"/>
                <a:cs typeface="Times New Roman" pitchFamily="18" charset="0"/>
              </a:rPr>
              <a:t>. This medium is selective for fused (</a:t>
            </a:r>
            <a:r>
              <a:rPr lang="en-US" sz="2800" dirty="0" err="1" smtClean="0">
                <a:latin typeface="Times New Roman" pitchFamily="18" charset="0"/>
                <a:cs typeface="Times New Roman" pitchFamily="18" charset="0"/>
                <a:hlinkClick r:id="rId5" tooltip="Hybridoma"/>
              </a:rPr>
              <a:t>hybridoma</a:t>
            </a:r>
            <a:r>
              <a:rPr lang="en-US" sz="2800" dirty="0" smtClean="0">
                <a:latin typeface="Times New Roman" pitchFamily="18" charset="0"/>
                <a:cs typeface="Times New Roman" pitchFamily="18" charset="0"/>
              </a:rPr>
              <a:t>) cells.</a:t>
            </a:r>
            <a:endParaRPr lang="ar-IQ"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cstate="print"/>
          <a:srcRect l="9890" t="14071" r="15385" b="14404"/>
          <a:stretch>
            <a:fillRect/>
          </a:stretch>
        </p:blipFill>
        <p:spPr bwMode="auto">
          <a:xfrm>
            <a:off x="611560" y="476672"/>
            <a:ext cx="7272808" cy="554461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92696"/>
            <a:ext cx="7787208" cy="5781256"/>
          </a:xfrm>
        </p:spPr>
        <p:txBody>
          <a:bodyPr>
            <a:normAutofit/>
          </a:bodyPr>
          <a:lstStyle/>
          <a:p>
            <a:pPr algn="l" rtl="0">
              <a:buNone/>
            </a:pPr>
            <a:r>
              <a:rPr lang="en-US" sz="2800" b="1" dirty="0" smtClean="0"/>
              <a:t>           </a:t>
            </a:r>
            <a:r>
              <a:rPr lang="en-US" sz="2800" b="1" dirty="0" smtClean="0">
                <a:solidFill>
                  <a:schemeClr val="accent5">
                    <a:lumMod val="50000"/>
                  </a:schemeClr>
                </a:solidFill>
              </a:rPr>
              <a:t>Monoclonal Antibody Drugs: </a:t>
            </a:r>
            <a:endParaRPr lang="en-US" sz="2800" dirty="0" smtClean="0">
              <a:solidFill>
                <a:schemeClr val="accent5">
                  <a:lumMod val="50000"/>
                </a:schemeClr>
              </a:solidFill>
              <a:latin typeface="Times New Roman" pitchFamily="18" charset="0"/>
              <a:cs typeface="Times New Roman" pitchFamily="18" charset="0"/>
            </a:endParaRPr>
          </a:p>
          <a:p>
            <a:pPr marL="273050" indent="442913" algn="l" rtl="0">
              <a:buNone/>
            </a:pPr>
            <a:endParaRPr lang="en-US" sz="2800" dirty="0" smtClean="0">
              <a:latin typeface="Times New Roman" pitchFamily="18" charset="0"/>
              <a:cs typeface="Times New Roman" pitchFamily="18" charset="0"/>
            </a:endParaRPr>
          </a:p>
          <a:p>
            <a:pPr marL="273050" indent="442913" algn="l" rtl="0">
              <a:buNone/>
            </a:pPr>
            <a:r>
              <a:rPr lang="en-US" sz="2800" b="1" dirty="0" smtClean="0">
                <a:latin typeface="Times New Roman" pitchFamily="18" charset="0"/>
                <a:cs typeface="Times New Roman" pitchFamily="18" charset="0"/>
              </a:rPr>
              <a:t>Rituximab</a:t>
            </a:r>
            <a:r>
              <a:rPr lang="en-US" sz="2800" dirty="0" smtClean="0">
                <a:latin typeface="Times New Roman" pitchFamily="18" charset="0"/>
                <a:cs typeface="Times New Roman" pitchFamily="18" charset="0"/>
              </a:rPr>
              <a:t>:</a:t>
            </a:r>
          </a:p>
          <a:p>
            <a:pPr marL="273050" indent="442913" algn="just" rtl="0">
              <a:buNone/>
            </a:pPr>
            <a:r>
              <a:rPr lang="en-US" sz="2800" dirty="0" smtClean="0">
                <a:latin typeface="Times New Roman" pitchFamily="18" charset="0"/>
                <a:cs typeface="Times New Roman" pitchFamily="18" charset="0"/>
              </a:rPr>
              <a:t> (Rituxan, Chimeric) is an Mab directed against the CD20 antigen expressed on the surfaces of normal and malignant B lymphocytes.</a:t>
            </a:r>
            <a:r>
              <a:rPr lang="en-US" sz="2800" dirty="0" smtClean="0"/>
              <a:t> </a:t>
            </a:r>
          </a:p>
          <a:p>
            <a:pPr marL="273050" indent="442913" algn="just" rtl="0">
              <a:buNone/>
            </a:pPr>
            <a:r>
              <a:rPr lang="en-US" sz="2800" dirty="0" smtClean="0">
                <a:latin typeface="Times New Roman" pitchFamily="18" charset="0"/>
                <a:cs typeface="Times New Roman" pitchFamily="18" charset="0"/>
              </a:rPr>
              <a:t>Rituximab is indicated for the treatment of patients with relapsed or refractory, low-grade or follicular, CD20 B-cell non-Hodgkin lymphoma.</a:t>
            </a:r>
            <a:r>
              <a:rPr lang="en-US" sz="2800" dirty="0" smtClean="0"/>
              <a:t> </a:t>
            </a:r>
            <a:r>
              <a:rPr lang="en-US" sz="2800" dirty="0" smtClean="0">
                <a:latin typeface="Times New Roman" pitchFamily="18" charset="0"/>
                <a:cs typeface="Times New Roman" pitchFamily="18" charset="0"/>
              </a:rPr>
              <a:t>CD20 is a protein of 35 to 37 k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and it may play a role in B cell activation and regulation and may be a calcium ion channel.</a:t>
            </a:r>
          </a:p>
          <a:p>
            <a:pPr marL="273050" indent="442913" algn="l" rtl="0">
              <a:buNone/>
            </a:pPr>
            <a:endParaRPr lang="ar-IQ"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715200" cy="5925272"/>
          </a:xfrm>
        </p:spPr>
        <p:txBody>
          <a:bodyPr>
            <a:normAutofit/>
          </a:bodyPr>
          <a:lstStyle/>
          <a:p>
            <a:pPr marL="273050" indent="442913" algn="l" rtl="0">
              <a:buNone/>
            </a:pPr>
            <a:r>
              <a:rPr lang="en-US" sz="2800" b="1" dirty="0" smtClean="0">
                <a:latin typeface="Times New Roman" pitchFamily="18" charset="0"/>
                <a:cs typeface="Times New Roman" pitchFamily="18" charset="0"/>
              </a:rPr>
              <a:t>Alemtuzumab:</a:t>
            </a:r>
          </a:p>
          <a:p>
            <a:pPr marL="273050" indent="442913" algn="just" rtl="0">
              <a:buNone/>
            </a:pPr>
            <a:r>
              <a:rPr lang="en-US" sz="2800" dirty="0" smtClean="0">
                <a:latin typeface="Times New Roman" pitchFamily="18" charset="0"/>
                <a:cs typeface="Times New Roman" pitchFamily="18" charset="0"/>
              </a:rPr>
              <a:t> (Campath) is humanized MAb (Campath-1H) that is directed against the 21- to 28-k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cell surface glycoprotein CD 52.</a:t>
            </a:r>
          </a:p>
          <a:p>
            <a:pPr marL="273050" indent="442913" algn="just" rtl="0">
              <a:buNone/>
            </a:pPr>
            <a:r>
              <a:rPr lang="en-US" sz="2800" dirty="0" smtClean="0">
                <a:latin typeface="Times New Roman" pitchFamily="18" charset="0"/>
                <a:cs typeface="Times New Roman" pitchFamily="18" charset="0"/>
              </a:rPr>
              <a:t> CD 52 is expressed on the surface of normal</a:t>
            </a:r>
          </a:p>
          <a:p>
            <a:pPr algn="just" rtl="0">
              <a:buNone/>
            </a:pPr>
            <a:r>
              <a:rPr lang="en-US" sz="2800" dirty="0" smtClean="0">
                <a:latin typeface="Times New Roman" pitchFamily="18" charset="0"/>
                <a:cs typeface="Times New Roman" pitchFamily="18" charset="0"/>
              </a:rPr>
              <a:t>   and malignant B and T lymphocytes, monocytes, macrophages, and tissues of the male reproductive system.</a:t>
            </a:r>
            <a:r>
              <a:rPr lang="en-US" sz="2800" dirty="0" smtClean="0"/>
              <a:t> </a:t>
            </a:r>
          </a:p>
          <a:p>
            <a:pPr marL="273050" indent="442913" algn="just" rtl="0">
              <a:buNone/>
            </a:pPr>
            <a:r>
              <a:rPr lang="en-US" sz="3000" dirty="0" smtClean="0">
                <a:latin typeface="Times New Roman" pitchFamily="18" charset="0"/>
                <a:cs typeface="Times New Roman" pitchFamily="18" charset="0"/>
              </a:rPr>
              <a:t>Alemtuzumab is indicated for the treatment of B-cell chronic lymphocytic leukemia in patients who have been treated with alkylating agents and who have failed on this therapy. </a:t>
            </a:r>
            <a:endParaRPr lang="ar-IQ" sz="3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414</TotalTime>
  <Words>761</Words>
  <Application>Microsoft Office PowerPoint</Application>
  <PresentationFormat>On-screen Show (4:3)</PresentationFormat>
  <Paragraphs>51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Monoclonal antibody drugs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Deftones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Monoclonal Antibody Drugs</dc:title>
  <dc:creator>krema</dc:creator>
  <cp:lastModifiedBy>kaeima</cp:lastModifiedBy>
  <cp:revision>9</cp:revision>
  <dcterms:created xsi:type="dcterms:W3CDTF">2015-04-21T20:01:53Z</dcterms:created>
  <dcterms:modified xsi:type="dcterms:W3CDTF">2017-05-08T08:27:00Z</dcterms:modified>
</cp:coreProperties>
</file>