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68" d="100"/>
          <a:sy n="68" d="100"/>
        </p:scale>
        <p:origin x="14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09600" y="381000"/>
                <a:ext cx="7772400" cy="48936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en-US" sz="3200" b="1" dirty="0">
                  <a:cs typeface="+mj-cs"/>
                </a:endParaRPr>
              </a:p>
              <a:p>
                <a:pPr algn="ctr"/>
                <a:r>
                  <a:rPr lang="en-US" sz="3200" b="1" dirty="0">
                    <a:cs typeface="+mj-cs"/>
                  </a:rPr>
                  <a:t>Preparation of aspirin</a:t>
                </a:r>
              </a:p>
              <a:p>
                <a:pPr algn="ctr"/>
                <a:endParaRPr lang="en-US" sz="3200" b="1" dirty="0">
                  <a:cs typeface="+mj-cs"/>
                </a:endParaRPr>
              </a:p>
              <a:p>
                <a:pPr algn="just"/>
                <a:r>
                  <a:rPr lang="en-US" sz="2400" dirty="0">
                    <a:cs typeface="+mj-cs"/>
                  </a:rPr>
                  <a:t>     It is 2-acetyl salicylic acid or 2-acetoxy benzoic acid. Molecular formula is C</a:t>
                </a:r>
                <a:r>
                  <a:rPr lang="en-US" sz="2400" baseline="-25000" dirty="0">
                    <a:cs typeface="+mj-cs"/>
                  </a:rPr>
                  <a:t>9</a:t>
                </a:r>
                <a:r>
                  <a:rPr lang="en-US" sz="2400" dirty="0">
                    <a:cs typeface="+mj-cs"/>
                  </a:rPr>
                  <a:t>H</a:t>
                </a:r>
                <a:r>
                  <a:rPr lang="en-US" sz="2400" baseline="-25000" dirty="0">
                    <a:cs typeface="+mj-cs"/>
                  </a:rPr>
                  <a:t>8</a:t>
                </a:r>
                <a:r>
                  <a:rPr lang="en-US" sz="2400" dirty="0">
                    <a:cs typeface="+mj-cs"/>
                  </a:rPr>
                  <a:t>O</a:t>
                </a:r>
                <a:r>
                  <a:rPr lang="en-US" sz="2400" baseline="-25000" dirty="0">
                    <a:cs typeface="+mj-cs"/>
                  </a:rPr>
                  <a:t>4</a:t>
                </a:r>
                <a:r>
                  <a:rPr lang="en-US" sz="2400" dirty="0">
                    <a:cs typeface="+mj-cs"/>
                  </a:rPr>
                  <a:t>, M </a:t>
                </a:r>
                <a:r>
                  <a:rPr lang="en-US" sz="2400" dirty="0" err="1">
                    <a:cs typeface="+mj-cs"/>
                  </a:rPr>
                  <a:t>wt</a:t>
                </a:r>
                <a:r>
                  <a:rPr lang="en-US" sz="2400" dirty="0">
                    <a:cs typeface="+mj-cs"/>
                  </a:rPr>
                  <a:t> is 180.15.</a:t>
                </a:r>
              </a:p>
              <a:p>
                <a:pPr algn="just"/>
                <a:r>
                  <a:rPr lang="en-US" sz="2400" b="1" dirty="0">
                    <a:cs typeface="+mj-cs"/>
                  </a:rPr>
                  <a:t>Characteristics:</a:t>
                </a:r>
              </a:p>
              <a:p>
                <a:pPr algn="just"/>
                <a:r>
                  <a:rPr lang="en-US" sz="2400" dirty="0">
                    <a:cs typeface="+mj-cs"/>
                  </a:rPr>
                  <a:t>    It is colorless crystals or white crystalline powder , odorless with slightly acid taste.</a:t>
                </a:r>
              </a:p>
              <a:p>
                <a:pPr algn="just"/>
                <a:r>
                  <a:rPr lang="en-US" sz="2400" b="1" dirty="0">
                    <a:cs typeface="+mj-cs"/>
                  </a:rPr>
                  <a:t>Solubility:</a:t>
                </a:r>
              </a:p>
              <a:p>
                <a:pPr algn="just"/>
                <a:r>
                  <a:rPr lang="en-US" sz="2400" dirty="0">
                    <a:cs typeface="+mj-cs"/>
                  </a:rPr>
                  <a:t>    It is slightly soluble in water (1:300) at 25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cs typeface="+mj-cs"/>
                      </a:rPr>
                      <m:t>℃</m:t>
                    </m:r>
                  </m:oMath>
                </a14:m>
                <a:r>
                  <a:rPr lang="en-US" sz="2400" dirty="0">
                    <a:cs typeface="+mj-cs"/>
                  </a:rPr>
                  <a:t> , (1:100) at 37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cs typeface="+mj-cs"/>
                      </a:rPr>
                      <m:t>℃</m:t>
                    </m:r>
                  </m:oMath>
                </a14:m>
                <a:r>
                  <a:rPr lang="en-US" sz="2400" dirty="0">
                    <a:cs typeface="+mj-cs"/>
                  </a:rPr>
                  <a:t> more soluble in organic solvent, e.g. ether , ethanol, chloroform, ….. etc.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81000"/>
                <a:ext cx="7772400" cy="4893647"/>
              </a:xfrm>
              <a:prstGeom prst="rect">
                <a:avLst/>
              </a:prstGeom>
              <a:blipFill rotWithShape="1">
                <a:blip r:embed="rId2"/>
                <a:stretch>
                  <a:fillRect l="-1176" r="-1176" b="-187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7797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3400" y="533400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/>
              <a:t>Stability:</a:t>
            </a:r>
          </a:p>
          <a:p>
            <a:pPr algn="just"/>
            <a:r>
              <a:rPr lang="en-US" sz="2400" dirty="0"/>
              <a:t>   In the form of crystals or powder, ASA is stable in dry air , but in contact with moisture, it degrades by hydrolysis to both SA and acetic acid (</a:t>
            </a:r>
            <a:r>
              <a:rPr lang="en-US" sz="2400" dirty="0" err="1"/>
              <a:t>HAc</a:t>
            </a:r>
            <a:r>
              <a:rPr lang="en-US" sz="2400" dirty="0"/>
              <a:t>), through base catalysis of the attack of water molecule by carboxylate anion.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5968054"/>
              </p:ext>
            </p:extLst>
          </p:nvPr>
        </p:nvGraphicFramePr>
        <p:xfrm>
          <a:off x="762000" y="2438400"/>
          <a:ext cx="7306028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2" name="CS ChemDraw Drawing" r:id="rId3" imgW="5193362" imgH="1029903" progId="">
                  <p:embed/>
                </p:oleObj>
              </mc:Choice>
              <mc:Fallback>
                <p:oleObj name="CS ChemDraw Drawing" r:id="rId3" imgW="5193362" imgH="1029903" progId="">
                  <p:embed/>
                  <p:pic>
                    <p:nvPicPr>
                      <p:cNvPr id="0" name="Picture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438400"/>
                        <a:ext cx="7306028" cy="144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04800" y="4036368"/>
            <a:ext cx="19607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IQ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   Mechanism:</a:t>
            </a:r>
            <a:endParaRPr kumimoji="0" lang="en-US" altLang="ar-IQ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657905"/>
              </p:ext>
            </p:extLst>
          </p:nvPr>
        </p:nvGraphicFramePr>
        <p:xfrm>
          <a:off x="533400" y="4572000"/>
          <a:ext cx="7620000" cy="2025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" name="CS ChemDraw Drawing" r:id="rId5" imgW="6619997" imgH="1764503" progId="">
                  <p:embed/>
                </p:oleObj>
              </mc:Choice>
              <mc:Fallback>
                <p:oleObj name="CS ChemDraw Drawing" r:id="rId5" imgW="6619997" imgH="1764503" progId="">
                  <p:embed/>
                  <p:pic>
                    <p:nvPicPr>
                      <p:cNvPr id="0" name="Picture 1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572000"/>
                        <a:ext cx="7620000" cy="20255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2239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762000" y="1676400"/>
                <a:ext cx="7848600" cy="26776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400" dirty="0"/>
                  <a:t>   Extensive decomposition of aspirin tablets is easily recognized by the odor of acetic acid , partially degraded aspirin tablets are sometimes seen with needles SA on their surface, a result of sublimation of SA.</a:t>
                </a:r>
              </a:p>
              <a:p>
                <a:pPr algn="just"/>
                <a:r>
                  <a:rPr lang="en-US" sz="2400" dirty="0"/>
                  <a:t>   The melting point of ASA is not a reliable indicator of its purity because it partly decomposes on heating                (137-143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℃</m:t>
                    </m:r>
                  </m:oMath>
                </a14:m>
                <a:r>
                  <a:rPr lang="en-US" sz="2400" dirty="0"/>
                  <a:t> ).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676400"/>
                <a:ext cx="7848600" cy="2677656"/>
              </a:xfrm>
              <a:prstGeom prst="rect">
                <a:avLst/>
              </a:prstGeom>
              <a:blipFill rotWithShape="1">
                <a:blip r:embed="rId2"/>
                <a:stretch>
                  <a:fillRect l="-1165" t="-1822" r="-1087" b="-432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0596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685800"/>
            <a:ext cx="7848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Synthesis of aspirin:</a:t>
            </a:r>
          </a:p>
          <a:p>
            <a:r>
              <a:rPr lang="en-US" sz="2400" b="1" dirty="0"/>
              <a:t>Method 1: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245295"/>
              </p:ext>
            </p:extLst>
          </p:nvPr>
        </p:nvGraphicFramePr>
        <p:xfrm>
          <a:off x="762000" y="2286000"/>
          <a:ext cx="7924800" cy="2120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name="CS ChemDraw Drawing" r:id="rId3" imgW="5778481" imgH="1546587" progId="">
                  <p:embed/>
                </p:oleObj>
              </mc:Choice>
              <mc:Fallback>
                <p:oleObj name="CS ChemDraw Drawing" r:id="rId3" imgW="5778481" imgH="1546587" progId="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286000"/>
                        <a:ext cx="7924800" cy="21209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2519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457201"/>
            <a:ext cx="8305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Mechanism of reaction:</a:t>
            </a:r>
          </a:p>
          <a:p>
            <a:pPr lvl="0"/>
            <a:r>
              <a:rPr lang="en-US" sz="2400" dirty="0"/>
              <a:t>1- Protonation of the oxygen of carbonyl group: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3125" name="Picture 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267" y="1676400"/>
            <a:ext cx="7115175" cy="451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9883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838200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/>
              <a:t>2- Protonation of central oxygen to give </a:t>
            </a:r>
            <a:r>
              <a:rPr lang="en-US" sz="2400" dirty="0" err="1"/>
              <a:t>oxonium</a:t>
            </a:r>
            <a:r>
              <a:rPr lang="en-US" sz="2400" dirty="0"/>
              <a:t> ion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4150" name="Picture 54" descr="C:\Users\noor\Desktop\Me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314890"/>
            <a:ext cx="7555673" cy="5009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3393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33400"/>
            <a:ext cx="46240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Method 2: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7264336"/>
              </p:ext>
            </p:extLst>
          </p:nvPr>
        </p:nvGraphicFramePr>
        <p:xfrm>
          <a:off x="292158" y="1447800"/>
          <a:ext cx="8559683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5" name="CS ChemDraw Drawing" r:id="rId3" imgW="5658320" imgH="2218431" progId="">
                  <p:embed/>
                </p:oleObj>
              </mc:Choice>
              <mc:Fallback>
                <p:oleObj name="CS ChemDraw Drawing" r:id="rId3" imgW="5658320" imgH="2218431" progId="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58" y="1447800"/>
                        <a:ext cx="8559683" cy="335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5231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609600"/>
            <a:ext cx="8610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/>
              <a:t>Notes:</a:t>
            </a:r>
          </a:p>
          <a:p>
            <a:pPr algn="just"/>
            <a:r>
              <a:rPr lang="en-US" sz="2400" dirty="0"/>
              <a:t>   Method 1 is used mostly because acetic anhydride is cheap, readily available, easily handled and doesn't form corrosive </a:t>
            </a:r>
            <a:r>
              <a:rPr lang="en-US" sz="2400" dirty="0" err="1"/>
              <a:t>HCl</a:t>
            </a:r>
            <a:r>
              <a:rPr lang="en-US" sz="2400" dirty="0"/>
              <a:t> gas.</a:t>
            </a:r>
          </a:p>
          <a:p>
            <a:pPr algn="just"/>
            <a:r>
              <a:rPr lang="en-US" sz="2400" dirty="0"/>
              <a:t>  The reaction of acetylation is in the following order: </a:t>
            </a:r>
          </a:p>
          <a:p>
            <a:pPr algn="just"/>
            <a:r>
              <a:rPr lang="en-US" sz="2400" dirty="0"/>
              <a:t>     Acetyl chloride &gt; acetic anhydride &gt; acetic acid</a:t>
            </a:r>
          </a:p>
          <a:p>
            <a:pPr algn="just"/>
            <a:r>
              <a:rPr lang="en-US" sz="2400" dirty="0"/>
              <a:t>On the other hand, acetylation of SA using acetyl  chloride is very vigorous and will produce </a:t>
            </a:r>
            <a:r>
              <a:rPr lang="en-US" sz="2400" dirty="0" err="1"/>
              <a:t>HCl</a:t>
            </a:r>
            <a:r>
              <a:rPr lang="en-US" sz="2400" dirty="0"/>
              <a:t> gas which is corrosive to the respiratory tract.</a:t>
            </a:r>
          </a:p>
          <a:p>
            <a:pPr algn="just"/>
            <a:r>
              <a:rPr lang="en-US" sz="2400" dirty="0"/>
              <a:t>In this method, pyridine base is used because the unshared pair of electrons on the N will react with </a:t>
            </a:r>
            <a:r>
              <a:rPr lang="en-US" sz="2400" dirty="0" err="1"/>
              <a:t>HCl</a:t>
            </a:r>
            <a:r>
              <a:rPr lang="en-US" sz="2400" dirty="0"/>
              <a:t> and form pyridine chloride. On the other hand , pyridine base is </a:t>
            </a:r>
            <a:r>
              <a:rPr lang="en-US" sz="2400" dirty="0" err="1"/>
              <a:t>teratogenic</a:t>
            </a:r>
            <a:r>
              <a:rPr lang="en-US" sz="2400" dirty="0"/>
              <a:t> agent and air pollutant; therefore, we avoid this method of preparation.</a:t>
            </a:r>
          </a:p>
        </p:txBody>
      </p:sp>
    </p:spTree>
    <p:extLst>
      <p:ext uri="{BB962C8B-B14F-4D97-AF65-F5344CB8AC3E}">
        <p14:creationId xmlns:p14="http://schemas.microsoft.com/office/powerpoint/2010/main" val="38663491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2672</TotalTime>
  <Words>351</Words>
  <Application>Microsoft Office PowerPoint</Application>
  <PresentationFormat>On-screen Show (4:3)</PresentationFormat>
  <Paragraphs>25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 Math</vt:lpstr>
      <vt:lpstr>Candara</vt:lpstr>
      <vt:lpstr>Symbol</vt:lpstr>
      <vt:lpstr>Waveform</vt:lpstr>
      <vt:lpstr>CS ChemDraw Drawing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niqt</dc:creator>
  <cp:lastModifiedBy>Sura</cp:lastModifiedBy>
  <cp:revision>53</cp:revision>
  <dcterms:created xsi:type="dcterms:W3CDTF">2006-08-16T00:00:00Z</dcterms:created>
  <dcterms:modified xsi:type="dcterms:W3CDTF">2018-09-21T11:52:37Z</dcterms:modified>
</cp:coreProperties>
</file>