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2" r:id="rId2"/>
    <p:sldId id="262" r:id="rId3"/>
    <p:sldId id="279" r:id="rId4"/>
    <p:sldId id="271" r:id="rId5"/>
    <p:sldId id="272" r:id="rId6"/>
    <p:sldId id="273" r:id="rId7"/>
    <p:sldId id="278" r:id="rId8"/>
    <p:sldId id="270" r:id="rId9"/>
    <p:sldId id="281" r:id="rId10"/>
    <p:sldId id="282" r:id="rId11"/>
    <p:sldId id="285" r:id="rId12"/>
    <p:sldId id="286" r:id="rId13"/>
    <p:sldId id="288" r:id="rId14"/>
    <p:sldId id="287" r:id="rId15"/>
    <p:sldId id="289" r:id="rId16"/>
    <p:sldId id="290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675A7C-6D6D-43AD-A9D0-0F36FFB65A57}" type="datetimeFigureOut">
              <a:rPr lang="ar-IQ" smtClean="0"/>
              <a:pPr/>
              <a:t>22/08/1439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4B90BB-A1D9-46AC-BB07-D0B9DA4F059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773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8A927-686A-48C0-B13B-1C4BAAEFE59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Anopheles sp. vector ingests the gametocytes, microgametocytes develop into microgametes, which are able to fertilize gametes. </a:t>
            </a:r>
          </a:p>
        </p:txBody>
      </p:sp>
    </p:spTree>
    <p:extLst>
      <p:ext uri="{BB962C8B-B14F-4D97-AF65-F5344CB8AC3E}">
        <p14:creationId xmlns:p14="http://schemas.microsoft.com/office/powerpoint/2010/main" val="121900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5E9BF-CF14-4F68-B76B-7FB16EED996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Manual of Clinical Microbiology “Diagnosis” pg. 2041</a:t>
            </a:r>
          </a:p>
        </p:txBody>
      </p:sp>
    </p:spTree>
    <p:extLst>
      <p:ext uri="{BB962C8B-B14F-4D97-AF65-F5344CB8AC3E}">
        <p14:creationId xmlns:p14="http://schemas.microsoft.com/office/powerpoint/2010/main" val="4221123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B48C8-905F-449F-B565-FD8D3608DC7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772" y="4343401"/>
            <a:ext cx="5030456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9184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C4CA19-3612-494C-8C6C-68FD6CC927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92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11" Type="http://schemas.openxmlformats.org/officeDocument/2006/relationships/image" Target="../media/image11.wmf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10" Type="http://schemas.openxmlformats.org/officeDocument/2006/relationships/image" Target="../media/image33.jpeg"/><Relationship Id="rId4" Type="http://schemas.openxmlformats.org/officeDocument/2006/relationships/image" Target="../media/image28.jpeg"/><Relationship Id="rId9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12" Type="http://schemas.openxmlformats.org/officeDocument/2006/relationships/image" Target="../media/image43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jpeg"/><Relationship Id="rId11" Type="http://schemas.openxmlformats.org/officeDocument/2006/relationships/image" Target="../media/image42.jpeg"/><Relationship Id="rId5" Type="http://schemas.openxmlformats.org/officeDocument/2006/relationships/image" Target="../media/image36.jpeg"/><Relationship Id="rId10" Type="http://schemas.openxmlformats.org/officeDocument/2006/relationships/image" Target="../media/image41.jpeg"/><Relationship Id="rId4" Type="http://schemas.openxmlformats.org/officeDocument/2006/relationships/image" Target="../media/image35.jpeg"/><Relationship Id="rId9" Type="http://schemas.openxmlformats.org/officeDocument/2006/relationships/image" Target="../media/image4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13" Type="http://schemas.openxmlformats.org/officeDocument/2006/relationships/image" Target="../media/image56.jpeg"/><Relationship Id="rId18" Type="http://schemas.openxmlformats.org/officeDocument/2006/relationships/image" Target="../media/image61.jpeg"/><Relationship Id="rId3" Type="http://schemas.openxmlformats.org/officeDocument/2006/relationships/image" Target="../media/image11.wmf"/><Relationship Id="rId21" Type="http://schemas.openxmlformats.org/officeDocument/2006/relationships/image" Target="../media/image45.jpeg"/><Relationship Id="rId7" Type="http://schemas.openxmlformats.org/officeDocument/2006/relationships/image" Target="../media/image50.jpeg"/><Relationship Id="rId12" Type="http://schemas.openxmlformats.org/officeDocument/2006/relationships/image" Target="../media/image55.jpeg"/><Relationship Id="rId17" Type="http://schemas.openxmlformats.org/officeDocument/2006/relationships/image" Target="../media/image60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9.jpeg"/><Relationship Id="rId20" Type="http://schemas.openxmlformats.org/officeDocument/2006/relationships/image" Target="../media/image63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9.jpeg"/><Relationship Id="rId11" Type="http://schemas.openxmlformats.org/officeDocument/2006/relationships/image" Target="../media/image54.jpeg"/><Relationship Id="rId5" Type="http://schemas.openxmlformats.org/officeDocument/2006/relationships/image" Target="../media/image48.wmf"/><Relationship Id="rId15" Type="http://schemas.openxmlformats.org/officeDocument/2006/relationships/image" Target="../media/image58.jpeg"/><Relationship Id="rId10" Type="http://schemas.openxmlformats.org/officeDocument/2006/relationships/image" Target="../media/image53.jpeg"/><Relationship Id="rId19" Type="http://schemas.openxmlformats.org/officeDocument/2006/relationships/image" Target="../media/image62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2.jpeg"/><Relationship Id="rId14" Type="http://schemas.openxmlformats.org/officeDocument/2006/relationships/image" Target="../media/image5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opics" TargetMode="External"/><Relationship Id="rId7" Type="http://schemas.openxmlformats.org/officeDocument/2006/relationships/hyperlink" Target="http://en.wikipedia.org/wiki/Plasmodium_malariae" TargetMode="External"/><Relationship Id="rId2" Type="http://schemas.openxmlformats.org/officeDocument/2006/relationships/hyperlink" Target="http://en.wikipedia.org/wiki/Malari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Plasmodium_knowlesi" TargetMode="External"/><Relationship Id="rId5" Type="http://schemas.openxmlformats.org/officeDocument/2006/relationships/hyperlink" Target="http://en.wikipedia.org/wiki/Plasmodium_vivax" TargetMode="External"/><Relationship Id="rId4" Type="http://schemas.openxmlformats.org/officeDocument/2006/relationships/hyperlink" Target="http://en.wikipedia.org/wiki/Plasmodium_falciparu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andout%20for%20oversea%20students\Protozoa\Material\Plasmodium\malaria_LifeCycle.gi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52601"/>
            <a:ext cx="5257800" cy="1829761"/>
          </a:xfrm>
        </p:spPr>
        <p:txBody>
          <a:bodyPr>
            <a:noAutofit/>
          </a:bodyPr>
          <a:lstStyle/>
          <a:p>
            <a:r>
              <a:rPr lang="en-US" sz="9600" dirty="0" smtClean="0"/>
              <a:t>Malaria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Thick film considered “</a:t>
            </a:r>
            <a:r>
              <a:rPr lang="en-US" altLang="en-US" sz="2800" dirty="0">
                <a:solidFill>
                  <a:srgbClr val="FF0000"/>
                </a:solidFill>
              </a:rPr>
              <a:t>gold standard</a:t>
            </a:r>
            <a:r>
              <a:rPr lang="en-US" altLang="en-US" sz="2800" dirty="0"/>
              <a:t>” for detection of parasites due to being able to use larger volume (10</a:t>
            </a:r>
            <a:r>
              <a:rPr lang="en-US" altLang="en-US" sz="2800" dirty="0">
                <a:cs typeface="Arial" charset="0"/>
              </a:rPr>
              <a:t>µl of blood)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Thin film considered “gold standard” in species identification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Smear examinations should be under oil immersion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Negatives should not be reported until 200 oil immersion fields have been examined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Additional specimens should be examined at 12-hour intervals for a subsequent 36 hours.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cs typeface="Arial" charset="0"/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bg1"/>
                </a:solidFill>
              </a:rPr>
              <a:t>Microscopy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2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Preparing thick and thin films</a:t>
            </a:r>
          </a:p>
        </p:txBody>
      </p:sp>
      <p:sp>
        <p:nvSpPr>
          <p:cNvPr id="263171" name="Freeform 1027"/>
          <p:cNvSpPr>
            <a:spLocks/>
          </p:cNvSpPr>
          <p:nvPr/>
        </p:nvSpPr>
        <p:spPr bwMode="auto">
          <a:xfrm>
            <a:off x="1162050" y="2352675"/>
            <a:ext cx="603250" cy="490538"/>
          </a:xfrm>
          <a:custGeom>
            <a:avLst/>
            <a:gdLst>
              <a:gd name="T0" fmla="*/ 10 w 448"/>
              <a:gd name="T1" fmla="*/ 382 h 383"/>
              <a:gd name="T2" fmla="*/ 242 w 448"/>
              <a:gd name="T3" fmla="*/ 374 h 383"/>
              <a:gd name="T4" fmla="*/ 241 w 448"/>
              <a:gd name="T5" fmla="*/ 310 h 383"/>
              <a:gd name="T6" fmla="*/ 282 w 448"/>
              <a:gd name="T7" fmla="*/ 231 h 383"/>
              <a:gd name="T8" fmla="*/ 353 w 448"/>
              <a:gd name="T9" fmla="*/ 131 h 383"/>
              <a:gd name="T10" fmla="*/ 397 w 448"/>
              <a:gd name="T11" fmla="*/ 123 h 383"/>
              <a:gd name="T12" fmla="*/ 429 w 448"/>
              <a:gd name="T13" fmla="*/ 116 h 383"/>
              <a:gd name="T14" fmla="*/ 433 w 448"/>
              <a:gd name="T15" fmla="*/ 111 h 383"/>
              <a:gd name="T16" fmla="*/ 441 w 448"/>
              <a:gd name="T17" fmla="*/ 105 h 383"/>
              <a:gd name="T18" fmla="*/ 447 w 448"/>
              <a:gd name="T19" fmla="*/ 100 h 383"/>
              <a:gd name="T20" fmla="*/ 446 w 448"/>
              <a:gd name="T21" fmla="*/ 95 h 383"/>
              <a:gd name="T22" fmla="*/ 436 w 448"/>
              <a:gd name="T23" fmla="*/ 75 h 383"/>
              <a:gd name="T24" fmla="*/ 353 w 448"/>
              <a:gd name="T25" fmla="*/ 0 h 383"/>
              <a:gd name="T26" fmla="*/ 202 w 448"/>
              <a:gd name="T27" fmla="*/ 6 h 383"/>
              <a:gd name="T28" fmla="*/ 0 w 448"/>
              <a:gd name="T29" fmla="*/ 161 h 383"/>
              <a:gd name="T30" fmla="*/ 10 w 448"/>
              <a:gd name="T31" fmla="*/ 382 h 383"/>
              <a:gd name="T32" fmla="*/ 10 w 448"/>
              <a:gd name="T33" fmla="*/ 38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8" h="383">
                <a:moveTo>
                  <a:pt x="10" y="382"/>
                </a:moveTo>
                <a:lnTo>
                  <a:pt x="242" y="374"/>
                </a:lnTo>
                <a:lnTo>
                  <a:pt x="241" y="310"/>
                </a:lnTo>
                <a:lnTo>
                  <a:pt x="282" y="231"/>
                </a:lnTo>
                <a:lnTo>
                  <a:pt x="353" y="131"/>
                </a:lnTo>
                <a:lnTo>
                  <a:pt x="397" y="123"/>
                </a:lnTo>
                <a:lnTo>
                  <a:pt x="429" y="116"/>
                </a:lnTo>
                <a:lnTo>
                  <a:pt x="433" y="111"/>
                </a:lnTo>
                <a:lnTo>
                  <a:pt x="441" y="105"/>
                </a:lnTo>
                <a:lnTo>
                  <a:pt x="447" y="100"/>
                </a:lnTo>
                <a:lnTo>
                  <a:pt x="446" y="95"/>
                </a:lnTo>
                <a:lnTo>
                  <a:pt x="436" y="75"/>
                </a:lnTo>
                <a:lnTo>
                  <a:pt x="353" y="0"/>
                </a:lnTo>
                <a:lnTo>
                  <a:pt x="202" y="6"/>
                </a:lnTo>
                <a:lnTo>
                  <a:pt x="0" y="161"/>
                </a:lnTo>
                <a:lnTo>
                  <a:pt x="10" y="382"/>
                </a:lnTo>
                <a:lnTo>
                  <a:pt x="10" y="382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2" name="Freeform 1028"/>
          <p:cNvSpPr>
            <a:spLocks/>
          </p:cNvSpPr>
          <p:nvPr/>
        </p:nvSpPr>
        <p:spPr bwMode="auto">
          <a:xfrm>
            <a:off x="1503363" y="2309813"/>
            <a:ext cx="166687" cy="533400"/>
          </a:xfrm>
          <a:custGeom>
            <a:avLst/>
            <a:gdLst>
              <a:gd name="T0" fmla="*/ 71 w 123"/>
              <a:gd name="T1" fmla="*/ 411 h 416"/>
              <a:gd name="T2" fmla="*/ 122 w 123"/>
              <a:gd name="T3" fmla="*/ 412 h 416"/>
              <a:gd name="T4" fmla="*/ 110 w 123"/>
              <a:gd name="T5" fmla="*/ 203 h 416"/>
              <a:gd name="T6" fmla="*/ 106 w 123"/>
              <a:gd name="T7" fmla="*/ 152 h 416"/>
              <a:gd name="T8" fmla="*/ 101 w 123"/>
              <a:gd name="T9" fmla="*/ 105 h 416"/>
              <a:gd name="T10" fmla="*/ 94 w 123"/>
              <a:gd name="T11" fmla="*/ 64 h 416"/>
              <a:gd name="T12" fmla="*/ 85 w 123"/>
              <a:gd name="T13" fmla="*/ 32 h 416"/>
              <a:gd name="T14" fmla="*/ 77 w 123"/>
              <a:gd name="T15" fmla="*/ 18 h 416"/>
              <a:gd name="T16" fmla="*/ 66 w 123"/>
              <a:gd name="T17" fmla="*/ 8 h 416"/>
              <a:gd name="T18" fmla="*/ 55 w 123"/>
              <a:gd name="T19" fmla="*/ 2 h 416"/>
              <a:gd name="T20" fmla="*/ 46 w 123"/>
              <a:gd name="T21" fmla="*/ 0 h 416"/>
              <a:gd name="T22" fmla="*/ 37 w 123"/>
              <a:gd name="T23" fmla="*/ 3 h 416"/>
              <a:gd name="T24" fmla="*/ 22 w 123"/>
              <a:gd name="T25" fmla="*/ 12 h 416"/>
              <a:gd name="T26" fmla="*/ 9 w 123"/>
              <a:gd name="T27" fmla="*/ 25 h 416"/>
              <a:gd name="T28" fmla="*/ 4 w 123"/>
              <a:gd name="T29" fmla="*/ 33 h 416"/>
              <a:gd name="T30" fmla="*/ 1 w 123"/>
              <a:gd name="T31" fmla="*/ 41 h 416"/>
              <a:gd name="T32" fmla="*/ 0 w 123"/>
              <a:gd name="T33" fmla="*/ 222 h 416"/>
              <a:gd name="T34" fmla="*/ 1 w 123"/>
              <a:gd name="T35" fmla="*/ 415 h 416"/>
              <a:gd name="T36" fmla="*/ 71 w 123"/>
              <a:gd name="T37" fmla="*/ 411 h 416"/>
              <a:gd name="T38" fmla="*/ 71 w 123"/>
              <a:gd name="T39" fmla="*/ 411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3" h="416">
                <a:moveTo>
                  <a:pt x="71" y="411"/>
                </a:moveTo>
                <a:lnTo>
                  <a:pt x="122" y="412"/>
                </a:lnTo>
                <a:lnTo>
                  <a:pt x="110" y="203"/>
                </a:lnTo>
                <a:lnTo>
                  <a:pt x="106" y="152"/>
                </a:lnTo>
                <a:lnTo>
                  <a:pt x="101" y="105"/>
                </a:lnTo>
                <a:lnTo>
                  <a:pt x="94" y="64"/>
                </a:lnTo>
                <a:lnTo>
                  <a:pt x="85" y="32"/>
                </a:lnTo>
                <a:lnTo>
                  <a:pt x="77" y="18"/>
                </a:lnTo>
                <a:lnTo>
                  <a:pt x="66" y="8"/>
                </a:lnTo>
                <a:lnTo>
                  <a:pt x="55" y="2"/>
                </a:lnTo>
                <a:lnTo>
                  <a:pt x="46" y="0"/>
                </a:lnTo>
                <a:lnTo>
                  <a:pt x="37" y="3"/>
                </a:lnTo>
                <a:lnTo>
                  <a:pt x="22" y="12"/>
                </a:lnTo>
                <a:lnTo>
                  <a:pt x="9" y="25"/>
                </a:lnTo>
                <a:lnTo>
                  <a:pt x="4" y="33"/>
                </a:lnTo>
                <a:lnTo>
                  <a:pt x="1" y="41"/>
                </a:lnTo>
                <a:lnTo>
                  <a:pt x="0" y="222"/>
                </a:lnTo>
                <a:lnTo>
                  <a:pt x="1" y="415"/>
                </a:lnTo>
                <a:lnTo>
                  <a:pt x="71" y="411"/>
                </a:lnTo>
                <a:lnTo>
                  <a:pt x="71" y="411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3" name="Freeform 1029"/>
          <p:cNvSpPr>
            <a:spLocks/>
          </p:cNvSpPr>
          <p:nvPr/>
        </p:nvSpPr>
        <p:spPr bwMode="auto">
          <a:xfrm>
            <a:off x="1319213" y="2428875"/>
            <a:ext cx="234950" cy="239713"/>
          </a:xfrm>
          <a:custGeom>
            <a:avLst/>
            <a:gdLst>
              <a:gd name="T0" fmla="*/ 0 w 175"/>
              <a:gd name="T1" fmla="*/ 186 h 187"/>
              <a:gd name="T2" fmla="*/ 20 w 175"/>
              <a:gd name="T3" fmla="*/ 170 h 187"/>
              <a:gd name="T4" fmla="*/ 36 w 175"/>
              <a:gd name="T5" fmla="*/ 158 h 187"/>
              <a:gd name="T6" fmla="*/ 51 w 175"/>
              <a:gd name="T7" fmla="*/ 145 h 187"/>
              <a:gd name="T8" fmla="*/ 65 w 175"/>
              <a:gd name="T9" fmla="*/ 130 h 187"/>
              <a:gd name="T10" fmla="*/ 80 w 175"/>
              <a:gd name="T11" fmla="*/ 109 h 187"/>
              <a:gd name="T12" fmla="*/ 107 w 175"/>
              <a:gd name="T13" fmla="*/ 81 h 187"/>
              <a:gd name="T14" fmla="*/ 145 w 175"/>
              <a:gd name="T15" fmla="*/ 30 h 187"/>
              <a:gd name="T16" fmla="*/ 174 w 175"/>
              <a:gd name="T1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5" h="187">
                <a:moveTo>
                  <a:pt x="0" y="186"/>
                </a:moveTo>
                <a:lnTo>
                  <a:pt x="20" y="170"/>
                </a:lnTo>
                <a:lnTo>
                  <a:pt x="36" y="158"/>
                </a:lnTo>
                <a:lnTo>
                  <a:pt x="51" y="145"/>
                </a:lnTo>
                <a:lnTo>
                  <a:pt x="65" y="130"/>
                </a:lnTo>
                <a:lnTo>
                  <a:pt x="80" y="109"/>
                </a:lnTo>
                <a:lnTo>
                  <a:pt x="107" y="81"/>
                </a:lnTo>
                <a:lnTo>
                  <a:pt x="145" y="30"/>
                </a:lnTo>
                <a:lnTo>
                  <a:pt x="1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4" name="Freeform 1030"/>
          <p:cNvSpPr>
            <a:spLocks/>
          </p:cNvSpPr>
          <p:nvPr/>
        </p:nvSpPr>
        <p:spPr bwMode="auto">
          <a:xfrm>
            <a:off x="1319213" y="2428875"/>
            <a:ext cx="234950" cy="239713"/>
          </a:xfrm>
          <a:custGeom>
            <a:avLst/>
            <a:gdLst>
              <a:gd name="T0" fmla="*/ 0 w 175"/>
              <a:gd name="T1" fmla="*/ 186 h 187"/>
              <a:gd name="T2" fmla="*/ 20 w 175"/>
              <a:gd name="T3" fmla="*/ 170 h 187"/>
              <a:gd name="T4" fmla="*/ 36 w 175"/>
              <a:gd name="T5" fmla="*/ 158 h 187"/>
              <a:gd name="T6" fmla="*/ 51 w 175"/>
              <a:gd name="T7" fmla="*/ 145 h 187"/>
              <a:gd name="T8" fmla="*/ 65 w 175"/>
              <a:gd name="T9" fmla="*/ 130 h 187"/>
              <a:gd name="T10" fmla="*/ 80 w 175"/>
              <a:gd name="T11" fmla="*/ 109 h 187"/>
              <a:gd name="T12" fmla="*/ 107 w 175"/>
              <a:gd name="T13" fmla="*/ 81 h 187"/>
              <a:gd name="T14" fmla="*/ 145 w 175"/>
              <a:gd name="T15" fmla="*/ 30 h 187"/>
              <a:gd name="T16" fmla="*/ 174 w 175"/>
              <a:gd name="T1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5" h="187">
                <a:moveTo>
                  <a:pt x="0" y="186"/>
                </a:moveTo>
                <a:lnTo>
                  <a:pt x="20" y="170"/>
                </a:lnTo>
                <a:lnTo>
                  <a:pt x="36" y="158"/>
                </a:lnTo>
                <a:lnTo>
                  <a:pt x="51" y="145"/>
                </a:lnTo>
                <a:lnTo>
                  <a:pt x="65" y="130"/>
                </a:lnTo>
                <a:lnTo>
                  <a:pt x="80" y="109"/>
                </a:lnTo>
                <a:lnTo>
                  <a:pt x="107" y="81"/>
                </a:lnTo>
                <a:lnTo>
                  <a:pt x="145" y="30"/>
                </a:lnTo>
                <a:lnTo>
                  <a:pt x="1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5" name="Line 1031"/>
          <p:cNvSpPr>
            <a:spLocks noChangeShapeType="1"/>
          </p:cNvSpPr>
          <p:nvPr/>
        </p:nvSpPr>
        <p:spPr bwMode="auto">
          <a:xfrm>
            <a:off x="1463675" y="2543175"/>
            <a:ext cx="46038" cy="26988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6" name="Line 1032"/>
          <p:cNvSpPr>
            <a:spLocks noChangeShapeType="1"/>
          </p:cNvSpPr>
          <p:nvPr/>
        </p:nvSpPr>
        <p:spPr bwMode="auto">
          <a:xfrm>
            <a:off x="1438275" y="2478088"/>
            <a:ext cx="15875" cy="4445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7" name="Freeform 1033"/>
          <p:cNvSpPr>
            <a:spLocks/>
          </p:cNvSpPr>
          <p:nvPr/>
        </p:nvSpPr>
        <p:spPr bwMode="auto">
          <a:xfrm>
            <a:off x="1371600" y="2452688"/>
            <a:ext cx="266700" cy="277812"/>
          </a:xfrm>
          <a:custGeom>
            <a:avLst/>
            <a:gdLst>
              <a:gd name="T0" fmla="*/ 96 w 199"/>
              <a:gd name="T1" fmla="*/ 209 h 217"/>
              <a:gd name="T2" fmla="*/ 110 w 199"/>
              <a:gd name="T3" fmla="*/ 165 h 217"/>
              <a:gd name="T4" fmla="*/ 124 w 199"/>
              <a:gd name="T5" fmla="*/ 135 h 217"/>
              <a:gd name="T6" fmla="*/ 147 w 199"/>
              <a:gd name="T7" fmla="*/ 95 h 217"/>
              <a:gd name="T8" fmla="*/ 177 w 199"/>
              <a:gd name="T9" fmla="*/ 55 h 217"/>
              <a:gd name="T10" fmla="*/ 196 w 199"/>
              <a:gd name="T11" fmla="*/ 24 h 217"/>
              <a:gd name="T12" fmla="*/ 198 w 199"/>
              <a:gd name="T13" fmla="*/ 12 h 217"/>
              <a:gd name="T14" fmla="*/ 193 w 199"/>
              <a:gd name="T15" fmla="*/ 5 h 217"/>
              <a:gd name="T16" fmla="*/ 178 w 199"/>
              <a:gd name="T17" fmla="*/ 1 h 217"/>
              <a:gd name="T18" fmla="*/ 153 w 199"/>
              <a:gd name="T19" fmla="*/ 0 h 217"/>
              <a:gd name="T20" fmla="*/ 140 w 199"/>
              <a:gd name="T21" fmla="*/ 1 h 217"/>
              <a:gd name="T22" fmla="*/ 127 w 199"/>
              <a:gd name="T23" fmla="*/ 4 h 217"/>
              <a:gd name="T24" fmla="*/ 109 w 199"/>
              <a:gd name="T25" fmla="*/ 13 h 217"/>
              <a:gd name="T26" fmla="*/ 95 w 199"/>
              <a:gd name="T27" fmla="*/ 26 h 217"/>
              <a:gd name="T28" fmla="*/ 84 w 199"/>
              <a:gd name="T29" fmla="*/ 42 h 217"/>
              <a:gd name="T30" fmla="*/ 61 w 199"/>
              <a:gd name="T31" fmla="*/ 83 h 217"/>
              <a:gd name="T32" fmla="*/ 44 w 199"/>
              <a:gd name="T33" fmla="*/ 104 h 217"/>
              <a:gd name="T34" fmla="*/ 21 w 199"/>
              <a:gd name="T35" fmla="*/ 126 h 217"/>
              <a:gd name="T36" fmla="*/ 10 w 199"/>
              <a:gd name="T37" fmla="*/ 136 h 217"/>
              <a:gd name="T38" fmla="*/ 3 w 199"/>
              <a:gd name="T39" fmla="*/ 146 h 217"/>
              <a:gd name="T40" fmla="*/ 0 w 199"/>
              <a:gd name="T41" fmla="*/ 156 h 217"/>
              <a:gd name="T42" fmla="*/ 0 w 199"/>
              <a:gd name="T43" fmla="*/ 167 h 217"/>
              <a:gd name="T44" fmla="*/ 4 w 199"/>
              <a:gd name="T45" fmla="*/ 175 h 217"/>
              <a:gd name="T46" fmla="*/ 10 w 199"/>
              <a:gd name="T47" fmla="*/ 184 h 217"/>
              <a:gd name="T48" fmla="*/ 27 w 199"/>
              <a:gd name="T49" fmla="*/ 198 h 217"/>
              <a:gd name="T50" fmla="*/ 48 w 199"/>
              <a:gd name="T51" fmla="*/ 209 h 217"/>
              <a:gd name="T52" fmla="*/ 69 w 199"/>
              <a:gd name="T53" fmla="*/ 215 h 217"/>
              <a:gd name="T54" fmla="*/ 87 w 199"/>
              <a:gd name="T55" fmla="*/ 216 h 217"/>
              <a:gd name="T56" fmla="*/ 96 w 199"/>
              <a:gd name="T57" fmla="*/ 209 h 217"/>
              <a:gd name="T58" fmla="*/ 96 w 199"/>
              <a:gd name="T59" fmla="*/ 209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99" h="217">
                <a:moveTo>
                  <a:pt x="96" y="209"/>
                </a:moveTo>
                <a:lnTo>
                  <a:pt x="110" y="165"/>
                </a:lnTo>
                <a:lnTo>
                  <a:pt x="124" y="135"/>
                </a:lnTo>
                <a:lnTo>
                  <a:pt x="147" y="95"/>
                </a:lnTo>
                <a:lnTo>
                  <a:pt x="177" y="55"/>
                </a:lnTo>
                <a:lnTo>
                  <a:pt x="196" y="24"/>
                </a:lnTo>
                <a:lnTo>
                  <a:pt x="198" y="12"/>
                </a:lnTo>
                <a:lnTo>
                  <a:pt x="193" y="5"/>
                </a:lnTo>
                <a:lnTo>
                  <a:pt x="178" y="1"/>
                </a:lnTo>
                <a:lnTo>
                  <a:pt x="153" y="0"/>
                </a:lnTo>
                <a:lnTo>
                  <a:pt x="140" y="1"/>
                </a:lnTo>
                <a:lnTo>
                  <a:pt x="127" y="4"/>
                </a:lnTo>
                <a:lnTo>
                  <a:pt x="109" y="13"/>
                </a:lnTo>
                <a:lnTo>
                  <a:pt x="95" y="26"/>
                </a:lnTo>
                <a:lnTo>
                  <a:pt x="84" y="42"/>
                </a:lnTo>
                <a:lnTo>
                  <a:pt x="61" y="83"/>
                </a:lnTo>
                <a:lnTo>
                  <a:pt x="44" y="104"/>
                </a:lnTo>
                <a:lnTo>
                  <a:pt x="21" y="126"/>
                </a:lnTo>
                <a:lnTo>
                  <a:pt x="10" y="136"/>
                </a:lnTo>
                <a:lnTo>
                  <a:pt x="3" y="146"/>
                </a:lnTo>
                <a:lnTo>
                  <a:pt x="0" y="156"/>
                </a:lnTo>
                <a:lnTo>
                  <a:pt x="0" y="167"/>
                </a:lnTo>
                <a:lnTo>
                  <a:pt x="4" y="175"/>
                </a:lnTo>
                <a:lnTo>
                  <a:pt x="10" y="184"/>
                </a:lnTo>
                <a:lnTo>
                  <a:pt x="27" y="198"/>
                </a:lnTo>
                <a:lnTo>
                  <a:pt x="48" y="209"/>
                </a:lnTo>
                <a:lnTo>
                  <a:pt x="69" y="215"/>
                </a:lnTo>
                <a:lnTo>
                  <a:pt x="87" y="216"/>
                </a:lnTo>
                <a:lnTo>
                  <a:pt x="96" y="209"/>
                </a:lnTo>
                <a:lnTo>
                  <a:pt x="96" y="209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FFE1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8" name="Freeform 1034"/>
          <p:cNvSpPr>
            <a:spLocks/>
          </p:cNvSpPr>
          <p:nvPr/>
        </p:nvSpPr>
        <p:spPr bwMode="auto">
          <a:xfrm>
            <a:off x="1311275" y="2395538"/>
            <a:ext cx="346075" cy="274637"/>
          </a:xfrm>
          <a:custGeom>
            <a:avLst/>
            <a:gdLst>
              <a:gd name="T0" fmla="*/ 0 w 257"/>
              <a:gd name="T1" fmla="*/ 214 h 215"/>
              <a:gd name="T2" fmla="*/ 34 w 257"/>
              <a:gd name="T3" fmla="*/ 187 h 215"/>
              <a:gd name="T4" fmla="*/ 68 w 257"/>
              <a:gd name="T5" fmla="*/ 159 h 215"/>
              <a:gd name="T6" fmla="*/ 119 w 257"/>
              <a:gd name="T7" fmla="*/ 100 h 215"/>
              <a:gd name="T8" fmla="*/ 149 w 257"/>
              <a:gd name="T9" fmla="*/ 50 h 215"/>
              <a:gd name="T10" fmla="*/ 179 w 257"/>
              <a:gd name="T11" fmla="*/ 17 h 215"/>
              <a:gd name="T12" fmla="*/ 197 w 257"/>
              <a:gd name="T13" fmla="*/ 9 h 215"/>
              <a:gd name="T14" fmla="*/ 204 w 257"/>
              <a:gd name="T15" fmla="*/ 3 h 215"/>
              <a:gd name="T16" fmla="*/ 213 w 257"/>
              <a:gd name="T17" fmla="*/ 0 h 215"/>
              <a:gd name="T18" fmla="*/ 228 w 257"/>
              <a:gd name="T19" fmla="*/ 2 h 215"/>
              <a:gd name="T20" fmla="*/ 236 w 257"/>
              <a:gd name="T21" fmla="*/ 3 h 215"/>
              <a:gd name="T22" fmla="*/ 243 w 257"/>
              <a:gd name="T23" fmla="*/ 5 h 215"/>
              <a:gd name="T24" fmla="*/ 247 w 257"/>
              <a:gd name="T25" fmla="*/ 12 h 215"/>
              <a:gd name="T26" fmla="*/ 250 w 257"/>
              <a:gd name="T27" fmla="*/ 20 h 215"/>
              <a:gd name="T28" fmla="*/ 253 w 257"/>
              <a:gd name="T29" fmla="*/ 28 h 215"/>
              <a:gd name="T30" fmla="*/ 256 w 257"/>
              <a:gd name="T31" fmla="*/ 33 h 215"/>
              <a:gd name="T32" fmla="*/ 240 w 257"/>
              <a:gd name="T33" fmla="*/ 94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7" h="215">
                <a:moveTo>
                  <a:pt x="0" y="214"/>
                </a:moveTo>
                <a:lnTo>
                  <a:pt x="34" y="187"/>
                </a:lnTo>
                <a:lnTo>
                  <a:pt x="68" y="159"/>
                </a:lnTo>
                <a:lnTo>
                  <a:pt x="119" y="100"/>
                </a:lnTo>
                <a:lnTo>
                  <a:pt x="149" y="50"/>
                </a:lnTo>
                <a:lnTo>
                  <a:pt x="179" y="17"/>
                </a:lnTo>
                <a:lnTo>
                  <a:pt x="197" y="9"/>
                </a:lnTo>
                <a:lnTo>
                  <a:pt x="204" y="3"/>
                </a:lnTo>
                <a:lnTo>
                  <a:pt x="213" y="0"/>
                </a:lnTo>
                <a:lnTo>
                  <a:pt x="228" y="2"/>
                </a:lnTo>
                <a:lnTo>
                  <a:pt x="236" y="3"/>
                </a:lnTo>
                <a:lnTo>
                  <a:pt x="243" y="5"/>
                </a:lnTo>
                <a:lnTo>
                  <a:pt x="247" y="12"/>
                </a:lnTo>
                <a:lnTo>
                  <a:pt x="250" y="20"/>
                </a:lnTo>
                <a:lnTo>
                  <a:pt x="253" y="28"/>
                </a:lnTo>
                <a:lnTo>
                  <a:pt x="256" y="33"/>
                </a:lnTo>
                <a:lnTo>
                  <a:pt x="240" y="94"/>
                </a:lnTo>
              </a:path>
            </a:pathLst>
          </a:custGeom>
          <a:noFill/>
          <a:ln w="9207" cap="flat" cmpd="sng">
            <a:solidFill>
              <a:srgbClr val="FFE1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79" name="Freeform 1035"/>
          <p:cNvSpPr>
            <a:spLocks/>
          </p:cNvSpPr>
          <p:nvPr/>
        </p:nvSpPr>
        <p:spPr bwMode="auto">
          <a:xfrm>
            <a:off x="1311275" y="2395538"/>
            <a:ext cx="346075" cy="274637"/>
          </a:xfrm>
          <a:custGeom>
            <a:avLst/>
            <a:gdLst>
              <a:gd name="T0" fmla="*/ 0 w 257"/>
              <a:gd name="T1" fmla="*/ 214 h 215"/>
              <a:gd name="T2" fmla="*/ 34 w 257"/>
              <a:gd name="T3" fmla="*/ 187 h 215"/>
              <a:gd name="T4" fmla="*/ 68 w 257"/>
              <a:gd name="T5" fmla="*/ 159 h 215"/>
              <a:gd name="T6" fmla="*/ 119 w 257"/>
              <a:gd name="T7" fmla="*/ 100 h 215"/>
              <a:gd name="T8" fmla="*/ 149 w 257"/>
              <a:gd name="T9" fmla="*/ 50 h 215"/>
              <a:gd name="T10" fmla="*/ 179 w 257"/>
              <a:gd name="T11" fmla="*/ 17 h 215"/>
              <a:gd name="T12" fmla="*/ 197 w 257"/>
              <a:gd name="T13" fmla="*/ 9 h 215"/>
              <a:gd name="T14" fmla="*/ 204 w 257"/>
              <a:gd name="T15" fmla="*/ 3 h 215"/>
              <a:gd name="T16" fmla="*/ 213 w 257"/>
              <a:gd name="T17" fmla="*/ 0 h 215"/>
              <a:gd name="T18" fmla="*/ 228 w 257"/>
              <a:gd name="T19" fmla="*/ 2 h 215"/>
              <a:gd name="T20" fmla="*/ 236 w 257"/>
              <a:gd name="T21" fmla="*/ 3 h 215"/>
              <a:gd name="T22" fmla="*/ 243 w 257"/>
              <a:gd name="T23" fmla="*/ 5 h 215"/>
              <a:gd name="T24" fmla="*/ 247 w 257"/>
              <a:gd name="T25" fmla="*/ 12 h 215"/>
              <a:gd name="T26" fmla="*/ 250 w 257"/>
              <a:gd name="T27" fmla="*/ 20 h 215"/>
              <a:gd name="T28" fmla="*/ 253 w 257"/>
              <a:gd name="T29" fmla="*/ 28 h 215"/>
              <a:gd name="T30" fmla="*/ 256 w 257"/>
              <a:gd name="T31" fmla="*/ 33 h 215"/>
              <a:gd name="T32" fmla="*/ 240 w 257"/>
              <a:gd name="T33" fmla="*/ 94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7" h="215">
                <a:moveTo>
                  <a:pt x="0" y="214"/>
                </a:moveTo>
                <a:lnTo>
                  <a:pt x="34" y="187"/>
                </a:lnTo>
                <a:lnTo>
                  <a:pt x="68" y="159"/>
                </a:lnTo>
                <a:lnTo>
                  <a:pt x="119" y="100"/>
                </a:lnTo>
                <a:lnTo>
                  <a:pt x="149" y="50"/>
                </a:lnTo>
                <a:lnTo>
                  <a:pt x="179" y="17"/>
                </a:lnTo>
                <a:lnTo>
                  <a:pt x="197" y="9"/>
                </a:lnTo>
                <a:lnTo>
                  <a:pt x="204" y="3"/>
                </a:lnTo>
                <a:lnTo>
                  <a:pt x="213" y="0"/>
                </a:lnTo>
                <a:lnTo>
                  <a:pt x="228" y="2"/>
                </a:lnTo>
                <a:lnTo>
                  <a:pt x="236" y="3"/>
                </a:lnTo>
                <a:lnTo>
                  <a:pt x="243" y="5"/>
                </a:lnTo>
                <a:lnTo>
                  <a:pt x="247" y="12"/>
                </a:lnTo>
                <a:lnTo>
                  <a:pt x="250" y="20"/>
                </a:lnTo>
                <a:lnTo>
                  <a:pt x="253" y="28"/>
                </a:lnTo>
                <a:lnTo>
                  <a:pt x="256" y="33"/>
                </a:lnTo>
                <a:lnTo>
                  <a:pt x="240" y="9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0" name="Freeform 1036"/>
          <p:cNvSpPr>
            <a:spLocks/>
          </p:cNvSpPr>
          <p:nvPr/>
        </p:nvSpPr>
        <p:spPr bwMode="auto">
          <a:xfrm>
            <a:off x="1485900" y="2500313"/>
            <a:ext cx="150813" cy="239712"/>
          </a:xfrm>
          <a:custGeom>
            <a:avLst/>
            <a:gdLst>
              <a:gd name="T0" fmla="*/ 0 w 112"/>
              <a:gd name="T1" fmla="*/ 186 h 187"/>
              <a:gd name="T2" fmla="*/ 28 w 112"/>
              <a:gd name="T3" fmla="*/ 132 h 187"/>
              <a:gd name="T4" fmla="*/ 57 w 112"/>
              <a:gd name="T5" fmla="*/ 79 h 187"/>
              <a:gd name="T6" fmla="*/ 111 w 112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187">
                <a:moveTo>
                  <a:pt x="0" y="186"/>
                </a:moveTo>
                <a:lnTo>
                  <a:pt x="28" y="132"/>
                </a:lnTo>
                <a:lnTo>
                  <a:pt x="57" y="79"/>
                </a:lnTo>
                <a:lnTo>
                  <a:pt x="11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1" name="Freeform 1037"/>
          <p:cNvSpPr>
            <a:spLocks/>
          </p:cNvSpPr>
          <p:nvPr/>
        </p:nvSpPr>
        <p:spPr bwMode="auto">
          <a:xfrm>
            <a:off x="1485900" y="2500313"/>
            <a:ext cx="150813" cy="239712"/>
          </a:xfrm>
          <a:custGeom>
            <a:avLst/>
            <a:gdLst>
              <a:gd name="T0" fmla="*/ 0 w 112"/>
              <a:gd name="T1" fmla="*/ 186 h 187"/>
              <a:gd name="T2" fmla="*/ 28 w 112"/>
              <a:gd name="T3" fmla="*/ 132 h 187"/>
              <a:gd name="T4" fmla="*/ 57 w 112"/>
              <a:gd name="T5" fmla="*/ 79 h 187"/>
              <a:gd name="T6" fmla="*/ 111 w 112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187">
                <a:moveTo>
                  <a:pt x="0" y="186"/>
                </a:moveTo>
                <a:lnTo>
                  <a:pt x="28" y="132"/>
                </a:lnTo>
                <a:lnTo>
                  <a:pt x="57" y="79"/>
                </a:lnTo>
                <a:lnTo>
                  <a:pt x="11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2" name="Freeform 1038"/>
          <p:cNvSpPr>
            <a:spLocks/>
          </p:cNvSpPr>
          <p:nvPr/>
        </p:nvSpPr>
        <p:spPr bwMode="auto">
          <a:xfrm>
            <a:off x="1316038" y="2563813"/>
            <a:ext cx="107950" cy="104775"/>
          </a:xfrm>
          <a:custGeom>
            <a:avLst/>
            <a:gdLst>
              <a:gd name="T0" fmla="*/ 29 w 80"/>
              <a:gd name="T1" fmla="*/ 43 h 81"/>
              <a:gd name="T2" fmla="*/ 0 w 80"/>
              <a:gd name="T3" fmla="*/ 80 h 81"/>
              <a:gd name="T4" fmla="*/ 32 w 80"/>
              <a:gd name="T5" fmla="*/ 55 h 81"/>
              <a:gd name="T6" fmla="*/ 67 w 80"/>
              <a:gd name="T7" fmla="*/ 23 h 81"/>
              <a:gd name="T8" fmla="*/ 76 w 80"/>
              <a:gd name="T9" fmla="*/ 10 h 81"/>
              <a:gd name="T10" fmla="*/ 79 w 80"/>
              <a:gd name="T11" fmla="*/ 2 h 81"/>
              <a:gd name="T12" fmla="*/ 77 w 80"/>
              <a:gd name="T13" fmla="*/ 0 h 81"/>
              <a:gd name="T14" fmla="*/ 29 w 80"/>
              <a:gd name="T15" fmla="*/ 43 h 81"/>
              <a:gd name="T16" fmla="*/ 29 w 80"/>
              <a:gd name="T17" fmla="*/ 43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" h="81">
                <a:moveTo>
                  <a:pt x="29" y="43"/>
                </a:moveTo>
                <a:lnTo>
                  <a:pt x="0" y="80"/>
                </a:lnTo>
                <a:lnTo>
                  <a:pt x="32" y="55"/>
                </a:lnTo>
                <a:lnTo>
                  <a:pt x="67" y="23"/>
                </a:lnTo>
                <a:lnTo>
                  <a:pt x="76" y="10"/>
                </a:lnTo>
                <a:lnTo>
                  <a:pt x="79" y="2"/>
                </a:lnTo>
                <a:lnTo>
                  <a:pt x="77" y="0"/>
                </a:lnTo>
                <a:lnTo>
                  <a:pt x="29" y="43"/>
                </a:lnTo>
                <a:lnTo>
                  <a:pt x="29" y="43"/>
                </a:lnTo>
              </a:path>
            </a:pathLst>
          </a:custGeom>
          <a:solidFill>
            <a:srgbClr val="FF9F9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3" name="Freeform 1039"/>
          <p:cNvSpPr>
            <a:spLocks/>
          </p:cNvSpPr>
          <p:nvPr/>
        </p:nvSpPr>
        <p:spPr bwMode="auto">
          <a:xfrm>
            <a:off x="1627188" y="1909763"/>
            <a:ext cx="1001712" cy="598487"/>
          </a:xfrm>
          <a:custGeom>
            <a:avLst/>
            <a:gdLst>
              <a:gd name="T0" fmla="*/ 63 w 744"/>
              <a:gd name="T1" fmla="*/ 336 h 467"/>
              <a:gd name="T2" fmla="*/ 124 w 744"/>
              <a:gd name="T3" fmla="*/ 350 h 467"/>
              <a:gd name="T4" fmla="*/ 172 w 744"/>
              <a:gd name="T5" fmla="*/ 369 h 467"/>
              <a:gd name="T6" fmla="*/ 209 w 744"/>
              <a:gd name="T7" fmla="*/ 412 h 467"/>
              <a:gd name="T8" fmla="*/ 243 w 744"/>
              <a:gd name="T9" fmla="*/ 409 h 467"/>
              <a:gd name="T10" fmla="*/ 245 w 744"/>
              <a:gd name="T11" fmla="*/ 372 h 467"/>
              <a:gd name="T12" fmla="*/ 368 w 744"/>
              <a:gd name="T13" fmla="*/ 366 h 467"/>
              <a:gd name="T14" fmla="*/ 510 w 744"/>
              <a:gd name="T15" fmla="*/ 428 h 467"/>
              <a:gd name="T16" fmla="*/ 629 w 744"/>
              <a:gd name="T17" fmla="*/ 451 h 467"/>
              <a:gd name="T18" fmla="*/ 743 w 744"/>
              <a:gd name="T19" fmla="*/ 466 h 467"/>
              <a:gd name="T20" fmla="*/ 743 w 744"/>
              <a:gd name="T21" fmla="*/ 203 h 467"/>
              <a:gd name="T22" fmla="*/ 471 w 744"/>
              <a:gd name="T23" fmla="*/ 0 h 467"/>
              <a:gd name="T24" fmla="*/ 340 w 744"/>
              <a:gd name="T25" fmla="*/ 1 h 467"/>
              <a:gd name="T26" fmla="*/ 219 w 744"/>
              <a:gd name="T27" fmla="*/ 11 h 467"/>
              <a:gd name="T28" fmla="*/ 99 w 744"/>
              <a:gd name="T29" fmla="*/ 100 h 467"/>
              <a:gd name="T30" fmla="*/ 22 w 744"/>
              <a:gd name="T31" fmla="*/ 184 h 467"/>
              <a:gd name="T32" fmla="*/ 0 w 744"/>
              <a:gd name="T33" fmla="*/ 236 h 467"/>
              <a:gd name="T34" fmla="*/ 51 w 744"/>
              <a:gd name="T35" fmla="*/ 259 h 467"/>
              <a:gd name="T36" fmla="*/ 63 w 744"/>
              <a:gd name="T37" fmla="*/ 336 h 467"/>
              <a:gd name="T38" fmla="*/ 63 w 744"/>
              <a:gd name="T39" fmla="*/ 336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44" h="467">
                <a:moveTo>
                  <a:pt x="63" y="336"/>
                </a:moveTo>
                <a:lnTo>
                  <a:pt x="124" y="350"/>
                </a:lnTo>
                <a:lnTo>
                  <a:pt x="172" y="369"/>
                </a:lnTo>
                <a:lnTo>
                  <a:pt x="209" y="412"/>
                </a:lnTo>
                <a:lnTo>
                  <a:pt x="243" y="409"/>
                </a:lnTo>
                <a:lnTo>
                  <a:pt x="245" y="372"/>
                </a:lnTo>
                <a:lnTo>
                  <a:pt x="368" y="366"/>
                </a:lnTo>
                <a:lnTo>
                  <a:pt x="510" y="428"/>
                </a:lnTo>
                <a:lnTo>
                  <a:pt x="629" y="451"/>
                </a:lnTo>
                <a:lnTo>
                  <a:pt x="743" y="466"/>
                </a:lnTo>
                <a:lnTo>
                  <a:pt x="743" y="203"/>
                </a:lnTo>
                <a:lnTo>
                  <a:pt x="471" y="0"/>
                </a:lnTo>
                <a:lnTo>
                  <a:pt x="340" y="1"/>
                </a:lnTo>
                <a:lnTo>
                  <a:pt x="219" y="11"/>
                </a:lnTo>
                <a:lnTo>
                  <a:pt x="99" y="100"/>
                </a:lnTo>
                <a:lnTo>
                  <a:pt x="22" y="184"/>
                </a:lnTo>
                <a:lnTo>
                  <a:pt x="0" y="236"/>
                </a:lnTo>
                <a:lnTo>
                  <a:pt x="51" y="259"/>
                </a:lnTo>
                <a:lnTo>
                  <a:pt x="63" y="336"/>
                </a:lnTo>
                <a:lnTo>
                  <a:pt x="63" y="336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4" name="Freeform 1040"/>
          <p:cNvSpPr>
            <a:spLocks/>
          </p:cNvSpPr>
          <p:nvPr/>
        </p:nvSpPr>
        <p:spPr bwMode="auto">
          <a:xfrm>
            <a:off x="1757363" y="2035175"/>
            <a:ext cx="169862" cy="188913"/>
          </a:xfrm>
          <a:custGeom>
            <a:avLst/>
            <a:gdLst>
              <a:gd name="T0" fmla="*/ 0 w 126"/>
              <a:gd name="T1" fmla="*/ 147 h 148"/>
              <a:gd name="T2" fmla="*/ 30 w 126"/>
              <a:gd name="T3" fmla="*/ 78 h 148"/>
              <a:gd name="T4" fmla="*/ 43 w 126"/>
              <a:gd name="T5" fmla="*/ 84 h 148"/>
              <a:gd name="T6" fmla="*/ 57 w 126"/>
              <a:gd name="T7" fmla="*/ 87 h 148"/>
              <a:gd name="T8" fmla="*/ 71 w 126"/>
              <a:gd name="T9" fmla="*/ 86 h 148"/>
              <a:gd name="T10" fmla="*/ 83 w 126"/>
              <a:gd name="T11" fmla="*/ 82 h 148"/>
              <a:gd name="T12" fmla="*/ 83 w 126"/>
              <a:gd name="T13" fmla="*/ 80 h 148"/>
              <a:gd name="T14" fmla="*/ 86 w 126"/>
              <a:gd name="T15" fmla="*/ 80 h 148"/>
              <a:gd name="T16" fmla="*/ 86 w 126"/>
              <a:gd name="T17" fmla="*/ 78 h 148"/>
              <a:gd name="T18" fmla="*/ 90 w 126"/>
              <a:gd name="T19" fmla="*/ 78 h 148"/>
              <a:gd name="T20" fmla="*/ 99 w 126"/>
              <a:gd name="T21" fmla="*/ 72 h 148"/>
              <a:gd name="T22" fmla="*/ 109 w 126"/>
              <a:gd name="T23" fmla="*/ 67 h 148"/>
              <a:gd name="T24" fmla="*/ 111 w 126"/>
              <a:gd name="T25" fmla="*/ 65 h 148"/>
              <a:gd name="T26" fmla="*/ 115 w 126"/>
              <a:gd name="T27" fmla="*/ 55 h 148"/>
              <a:gd name="T28" fmla="*/ 117 w 126"/>
              <a:gd name="T29" fmla="*/ 55 h 148"/>
              <a:gd name="T30" fmla="*/ 119 w 126"/>
              <a:gd name="T31" fmla="*/ 46 h 148"/>
              <a:gd name="T32" fmla="*/ 121 w 126"/>
              <a:gd name="T33" fmla="*/ 46 h 148"/>
              <a:gd name="T34" fmla="*/ 122 w 126"/>
              <a:gd name="T35" fmla="*/ 37 h 148"/>
              <a:gd name="T36" fmla="*/ 125 w 126"/>
              <a:gd name="T37" fmla="*/ 30 h 148"/>
              <a:gd name="T38" fmla="*/ 123 w 126"/>
              <a:gd name="T39" fmla="*/ 13 h 148"/>
              <a:gd name="T40" fmla="*/ 121 w 126"/>
              <a:gd name="T41" fmla="*/ 13 h 148"/>
              <a:gd name="T42" fmla="*/ 121 w 126"/>
              <a:gd name="T43" fmla="*/ 7 h 148"/>
              <a:gd name="T44" fmla="*/ 119 w 126"/>
              <a:gd name="T45" fmla="*/ 7 h 148"/>
              <a:gd name="T46" fmla="*/ 117 w 126"/>
              <a:gd name="T47" fmla="*/ 0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6" h="148">
                <a:moveTo>
                  <a:pt x="0" y="147"/>
                </a:moveTo>
                <a:lnTo>
                  <a:pt x="30" y="78"/>
                </a:lnTo>
                <a:lnTo>
                  <a:pt x="43" y="84"/>
                </a:lnTo>
                <a:lnTo>
                  <a:pt x="57" y="87"/>
                </a:lnTo>
                <a:lnTo>
                  <a:pt x="71" y="86"/>
                </a:lnTo>
                <a:lnTo>
                  <a:pt x="83" y="82"/>
                </a:lnTo>
                <a:lnTo>
                  <a:pt x="83" y="80"/>
                </a:lnTo>
                <a:lnTo>
                  <a:pt x="86" y="80"/>
                </a:lnTo>
                <a:lnTo>
                  <a:pt x="86" y="78"/>
                </a:lnTo>
                <a:lnTo>
                  <a:pt x="90" y="78"/>
                </a:lnTo>
                <a:lnTo>
                  <a:pt x="99" y="72"/>
                </a:lnTo>
                <a:lnTo>
                  <a:pt x="109" y="67"/>
                </a:lnTo>
                <a:lnTo>
                  <a:pt x="111" y="65"/>
                </a:lnTo>
                <a:lnTo>
                  <a:pt x="115" y="55"/>
                </a:lnTo>
                <a:lnTo>
                  <a:pt x="117" y="55"/>
                </a:lnTo>
                <a:lnTo>
                  <a:pt x="119" y="46"/>
                </a:lnTo>
                <a:lnTo>
                  <a:pt x="121" y="46"/>
                </a:lnTo>
                <a:lnTo>
                  <a:pt x="122" y="37"/>
                </a:lnTo>
                <a:lnTo>
                  <a:pt x="125" y="30"/>
                </a:lnTo>
                <a:lnTo>
                  <a:pt x="123" y="13"/>
                </a:lnTo>
                <a:lnTo>
                  <a:pt x="121" y="13"/>
                </a:lnTo>
                <a:lnTo>
                  <a:pt x="121" y="7"/>
                </a:lnTo>
                <a:lnTo>
                  <a:pt x="119" y="7"/>
                </a:lnTo>
                <a:lnTo>
                  <a:pt x="11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5" name="Freeform 1041"/>
          <p:cNvSpPr>
            <a:spLocks/>
          </p:cNvSpPr>
          <p:nvPr/>
        </p:nvSpPr>
        <p:spPr bwMode="auto">
          <a:xfrm>
            <a:off x="1927225" y="2038350"/>
            <a:ext cx="188913" cy="57150"/>
          </a:xfrm>
          <a:custGeom>
            <a:avLst/>
            <a:gdLst>
              <a:gd name="T0" fmla="*/ 0 w 140"/>
              <a:gd name="T1" fmla="*/ 37 h 44"/>
              <a:gd name="T2" fmla="*/ 47 w 140"/>
              <a:gd name="T3" fmla="*/ 42 h 44"/>
              <a:gd name="T4" fmla="*/ 72 w 140"/>
              <a:gd name="T5" fmla="*/ 43 h 44"/>
              <a:gd name="T6" fmla="*/ 92 w 140"/>
              <a:gd name="T7" fmla="*/ 39 h 44"/>
              <a:gd name="T8" fmla="*/ 92 w 140"/>
              <a:gd name="T9" fmla="*/ 37 h 44"/>
              <a:gd name="T10" fmla="*/ 100 w 140"/>
              <a:gd name="T11" fmla="*/ 35 h 44"/>
              <a:gd name="T12" fmla="*/ 109 w 140"/>
              <a:gd name="T13" fmla="*/ 33 h 44"/>
              <a:gd name="T14" fmla="*/ 109 w 140"/>
              <a:gd name="T15" fmla="*/ 31 h 44"/>
              <a:gd name="T16" fmla="*/ 109 w 140"/>
              <a:gd name="T17" fmla="*/ 31 h 44"/>
              <a:gd name="T18" fmla="*/ 113 w 140"/>
              <a:gd name="T19" fmla="*/ 31 h 44"/>
              <a:gd name="T20" fmla="*/ 113 w 140"/>
              <a:gd name="T21" fmla="*/ 29 h 44"/>
              <a:gd name="T22" fmla="*/ 118 w 140"/>
              <a:gd name="T23" fmla="*/ 29 h 44"/>
              <a:gd name="T24" fmla="*/ 118 w 140"/>
              <a:gd name="T25" fmla="*/ 27 h 44"/>
              <a:gd name="T26" fmla="*/ 119 w 140"/>
              <a:gd name="T27" fmla="*/ 27 h 44"/>
              <a:gd name="T28" fmla="*/ 122 w 140"/>
              <a:gd name="T29" fmla="*/ 27 h 44"/>
              <a:gd name="T30" fmla="*/ 122 w 140"/>
              <a:gd name="T31" fmla="*/ 26 h 44"/>
              <a:gd name="T32" fmla="*/ 126 w 140"/>
              <a:gd name="T33" fmla="*/ 26 h 44"/>
              <a:gd name="T34" fmla="*/ 126 w 140"/>
              <a:gd name="T35" fmla="*/ 23 h 44"/>
              <a:gd name="T36" fmla="*/ 130 w 140"/>
              <a:gd name="T37" fmla="*/ 23 h 44"/>
              <a:gd name="T38" fmla="*/ 131 w 140"/>
              <a:gd name="T39" fmla="*/ 21 h 44"/>
              <a:gd name="T40" fmla="*/ 133 w 140"/>
              <a:gd name="T41" fmla="*/ 20 h 44"/>
              <a:gd name="T42" fmla="*/ 137 w 140"/>
              <a:gd name="T43" fmla="*/ 9 h 44"/>
              <a:gd name="T44" fmla="*/ 139 w 140"/>
              <a:gd name="T4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0" h="44">
                <a:moveTo>
                  <a:pt x="0" y="37"/>
                </a:moveTo>
                <a:lnTo>
                  <a:pt x="47" y="42"/>
                </a:lnTo>
                <a:lnTo>
                  <a:pt x="72" y="43"/>
                </a:lnTo>
                <a:lnTo>
                  <a:pt x="92" y="39"/>
                </a:lnTo>
                <a:lnTo>
                  <a:pt x="92" y="37"/>
                </a:lnTo>
                <a:lnTo>
                  <a:pt x="100" y="35"/>
                </a:lnTo>
                <a:lnTo>
                  <a:pt x="109" y="33"/>
                </a:lnTo>
                <a:lnTo>
                  <a:pt x="109" y="31"/>
                </a:lnTo>
                <a:lnTo>
                  <a:pt x="109" y="31"/>
                </a:lnTo>
                <a:lnTo>
                  <a:pt x="113" y="31"/>
                </a:lnTo>
                <a:lnTo>
                  <a:pt x="113" y="29"/>
                </a:lnTo>
                <a:lnTo>
                  <a:pt x="118" y="29"/>
                </a:lnTo>
                <a:lnTo>
                  <a:pt x="118" y="27"/>
                </a:lnTo>
                <a:lnTo>
                  <a:pt x="119" y="27"/>
                </a:lnTo>
                <a:lnTo>
                  <a:pt x="122" y="27"/>
                </a:lnTo>
                <a:lnTo>
                  <a:pt x="122" y="26"/>
                </a:lnTo>
                <a:lnTo>
                  <a:pt x="126" y="26"/>
                </a:lnTo>
                <a:lnTo>
                  <a:pt x="126" y="23"/>
                </a:lnTo>
                <a:lnTo>
                  <a:pt x="130" y="23"/>
                </a:lnTo>
                <a:lnTo>
                  <a:pt x="131" y="21"/>
                </a:lnTo>
                <a:lnTo>
                  <a:pt x="133" y="20"/>
                </a:lnTo>
                <a:lnTo>
                  <a:pt x="137" y="9"/>
                </a:lnTo>
                <a:lnTo>
                  <a:pt x="13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6" name="Freeform 1042"/>
          <p:cNvSpPr>
            <a:spLocks/>
          </p:cNvSpPr>
          <p:nvPr/>
        </p:nvSpPr>
        <p:spPr bwMode="auto">
          <a:xfrm>
            <a:off x="2095500" y="2038350"/>
            <a:ext cx="71438" cy="39688"/>
          </a:xfrm>
          <a:custGeom>
            <a:avLst/>
            <a:gdLst>
              <a:gd name="T0" fmla="*/ 0 w 53"/>
              <a:gd name="T1" fmla="*/ 26 h 30"/>
              <a:gd name="T2" fmla="*/ 7 w 53"/>
              <a:gd name="T3" fmla="*/ 29 h 30"/>
              <a:gd name="T4" fmla="*/ 33 w 53"/>
              <a:gd name="T5" fmla="*/ 23 h 30"/>
              <a:gd name="T6" fmla="*/ 35 w 53"/>
              <a:gd name="T7" fmla="*/ 20 h 30"/>
              <a:gd name="T8" fmla="*/ 38 w 53"/>
              <a:gd name="T9" fmla="*/ 16 h 30"/>
              <a:gd name="T10" fmla="*/ 41 w 53"/>
              <a:gd name="T11" fmla="*/ 14 h 30"/>
              <a:gd name="T12" fmla="*/ 43 w 53"/>
              <a:gd name="T13" fmla="*/ 14 h 30"/>
              <a:gd name="T14" fmla="*/ 44 w 53"/>
              <a:gd name="T15" fmla="*/ 12 h 30"/>
              <a:gd name="T16" fmla="*/ 46 w 53"/>
              <a:gd name="T17" fmla="*/ 6 h 30"/>
              <a:gd name="T18" fmla="*/ 48 w 53"/>
              <a:gd name="T19" fmla="*/ 6 h 30"/>
              <a:gd name="T20" fmla="*/ 50 w 53"/>
              <a:gd name="T21" fmla="*/ 2 h 30"/>
              <a:gd name="T22" fmla="*/ 52 w 53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3" h="30">
                <a:moveTo>
                  <a:pt x="0" y="26"/>
                </a:moveTo>
                <a:lnTo>
                  <a:pt x="7" y="29"/>
                </a:lnTo>
                <a:lnTo>
                  <a:pt x="33" y="23"/>
                </a:lnTo>
                <a:lnTo>
                  <a:pt x="35" y="20"/>
                </a:lnTo>
                <a:lnTo>
                  <a:pt x="38" y="16"/>
                </a:lnTo>
                <a:lnTo>
                  <a:pt x="41" y="14"/>
                </a:lnTo>
                <a:lnTo>
                  <a:pt x="43" y="14"/>
                </a:lnTo>
                <a:lnTo>
                  <a:pt x="44" y="12"/>
                </a:lnTo>
                <a:lnTo>
                  <a:pt x="46" y="6"/>
                </a:lnTo>
                <a:lnTo>
                  <a:pt x="48" y="6"/>
                </a:lnTo>
                <a:lnTo>
                  <a:pt x="50" y="2"/>
                </a:lnTo>
                <a:lnTo>
                  <a:pt x="52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7" name="Freeform 1043"/>
          <p:cNvSpPr>
            <a:spLocks/>
          </p:cNvSpPr>
          <p:nvPr/>
        </p:nvSpPr>
        <p:spPr bwMode="auto">
          <a:xfrm>
            <a:off x="2084388" y="2044700"/>
            <a:ext cx="130175" cy="41275"/>
          </a:xfrm>
          <a:custGeom>
            <a:avLst/>
            <a:gdLst>
              <a:gd name="T0" fmla="*/ 0 w 97"/>
              <a:gd name="T1" fmla="*/ 25 h 33"/>
              <a:gd name="T2" fmla="*/ 19 w 97"/>
              <a:gd name="T3" fmla="*/ 29 h 33"/>
              <a:gd name="T4" fmla="*/ 46 w 97"/>
              <a:gd name="T5" fmla="*/ 32 h 33"/>
              <a:gd name="T6" fmla="*/ 72 w 97"/>
              <a:gd name="T7" fmla="*/ 31 h 33"/>
              <a:gd name="T8" fmla="*/ 80 w 97"/>
              <a:gd name="T9" fmla="*/ 27 h 33"/>
              <a:gd name="T10" fmla="*/ 83 w 97"/>
              <a:gd name="T11" fmla="*/ 19 h 33"/>
              <a:gd name="T12" fmla="*/ 87 w 97"/>
              <a:gd name="T13" fmla="*/ 17 h 33"/>
              <a:gd name="T14" fmla="*/ 89 w 97"/>
              <a:gd name="T15" fmla="*/ 14 h 33"/>
              <a:gd name="T16" fmla="*/ 90 w 97"/>
              <a:gd name="T17" fmla="*/ 14 h 33"/>
              <a:gd name="T18" fmla="*/ 91 w 97"/>
              <a:gd name="T19" fmla="*/ 12 h 33"/>
              <a:gd name="T20" fmla="*/ 95 w 97"/>
              <a:gd name="T21" fmla="*/ 10 h 33"/>
              <a:gd name="T22" fmla="*/ 95 w 97"/>
              <a:gd name="T23" fmla="*/ 4 h 33"/>
              <a:gd name="T24" fmla="*/ 96 w 97"/>
              <a:gd name="T25" fmla="*/ 4 h 33"/>
              <a:gd name="T26" fmla="*/ 96 w 97"/>
              <a:gd name="T2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7" h="33">
                <a:moveTo>
                  <a:pt x="0" y="25"/>
                </a:moveTo>
                <a:lnTo>
                  <a:pt x="19" y="29"/>
                </a:lnTo>
                <a:lnTo>
                  <a:pt x="46" y="32"/>
                </a:lnTo>
                <a:lnTo>
                  <a:pt x="72" y="31"/>
                </a:lnTo>
                <a:lnTo>
                  <a:pt x="80" y="27"/>
                </a:lnTo>
                <a:lnTo>
                  <a:pt x="83" y="19"/>
                </a:lnTo>
                <a:lnTo>
                  <a:pt x="87" y="17"/>
                </a:lnTo>
                <a:lnTo>
                  <a:pt x="89" y="14"/>
                </a:lnTo>
                <a:lnTo>
                  <a:pt x="90" y="14"/>
                </a:lnTo>
                <a:lnTo>
                  <a:pt x="91" y="12"/>
                </a:lnTo>
                <a:lnTo>
                  <a:pt x="95" y="10"/>
                </a:lnTo>
                <a:lnTo>
                  <a:pt x="95" y="4"/>
                </a:lnTo>
                <a:lnTo>
                  <a:pt x="96" y="4"/>
                </a:lnTo>
                <a:lnTo>
                  <a:pt x="9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8" name="Freeform 1044"/>
          <p:cNvSpPr>
            <a:spLocks/>
          </p:cNvSpPr>
          <p:nvPr/>
        </p:nvSpPr>
        <p:spPr bwMode="auto">
          <a:xfrm>
            <a:off x="2181225" y="2084388"/>
            <a:ext cx="92075" cy="134937"/>
          </a:xfrm>
          <a:custGeom>
            <a:avLst/>
            <a:gdLst>
              <a:gd name="T0" fmla="*/ 0 w 69"/>
              <a:gd name="T1" fmla="*/ 0 h 106"/>
              <a:gd name="T2" fmla="*/ 1 w 69"/>
              <a:gd name="T3" fmla="*/ 45 h 106"/>
              <a:gd name="T4" fmla="*/ 6 w 69"/>
              <a:gd name="T5" fmla="*/ 66 h 106"/>
              <a:gd name="T6" fmla="*/ 10 w 69"/>
              <a:gd name="T7" fmla="*/ 75 h 106"/>
              <a:gd name="T8" fmla="*/ 17 w 69"/>
              <a:gd name="T9" fmla="*/ 84 h 106"/>
              <a:gd name="T10" fmla="*/ 18 w 69"/>
              <a:gd name="T11" fmla="*/ 84 h 106"/>
              <a:gd name="T12" fmla="*/ 19 w 69"/>
              <a:gd name="T13" fmla="*/ 86 h 106"/>
              <a:gd name="T14" fmla="*/ 23 w 69"/>
              <a:gd name="T15" fmla="*/ 88 h 106"/>
              <a:gd name="T16" fmla="*/ 24 w 69"/>
              <a:gd name="T17" fmla="*/ 90 h 106"/>
              <a:gd name="T18" fmla="*/ 24 w 69"/>
              <a:gd name="T19" fmla="*/ 92 h 106"/>
              <a:gd name="T20" fmla="*/ 35 w 69"/>
              <a:gd name="T21" fmla="*/ 95 h 106"/>
              <a:gd name="T22" fmla="*/ 45 w 69"/>
              <a:gd name="T23" fmla="*/ 100 h 106"/>
              <a:gd name="T24" fmla="*/ 56 w 69"/>
              <a:gd name="T25" fmla="*/ 105 h 106"/>
              <a:gd name="T26" fmla="*/ 68 w 69"/>
              <a:gd name="T27" fmla="*/ 104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9" h="106">
                <a:moveTo>
                  <a:pt x="0" y="0"/>
                </a:moveTo>
                <a:lnTo>
                  <a:pt x="1" y="45"/>
                </a:lnTo>
                <a:lnTo>
                  <a:pt x="6" y="66"/>
                </a:lnTo>
                <a:lnTo>
                  <a:pt x="10" y="75"/>
                </a:lnTo>
                <a:lnTo>
                  <a:pt x="17" y="84"/>
                </a:lnTo>
                <a:lnTo>
                  <a:pt x="18" y="84"/>
                </a:lnTo>
                <a:lnTo>
                  <a:pt x="19" y="86"/>
                </a:lnTo>
                <a:lnTo>
                  <a:pt x="23" y="88"/>
                </a:lnTo>
                <a:lnTo>
                  <a:pt x="24" y="90"/>
                </a:lnTo>
                <a:lnTo>
                  <a:pt x="24" y="92"/>
                </a:lnTo>
                <a:lnTo>
                  <a:pt x="35" y="95"/>
                </a:lnTo>
                <a:lnTo>
                  <a:pt x="45" y="100"/>
                </a:lnTo>
                <a:lnTo>
                  <a:pt x="56" y="105"/>
                </a:lnTo>
                <a:lnTo>
                  <a:pt x="68" y="10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89" name="Freeform 1045"/>
          <p:cNvSpPr>
            <a:spLocks/>
          </p:cNvSpPr>
          <p:nvPr/>
        </p:nvSpPr>
        <p:spPr bwMode="auto">
          <a:xfrm>
            <a:off x="1703388" y="2209800"/>
            <a:ext cx="552450" cy="68263"/>
          </a:xfrm>
          <a:custGeom>
            <a:avLst/>
            <a:gdLst>
              <a:gd name="T0" fmla="*/ 410 w 411"/>
              <a:gd name="T1" fmla="*/ 0 h 53"/>
              <a:gd name="T2" fmla="*/ 372 w 411"/>
              <a:gd name="T3" fmla="*/ 1 h 53"/>
              <a:gd name="T4" fmla="*/ 337 w 411"/>
              <a:gd name="T5" fmla="*/ 4 h 53"/>
              <a:gd name="T6" fmla="*/ 304 w 411"/>
              <a:gd name="T7" fmla="*/ 9 h 53"/>
              <a:gd name="T8" fmla="*/ 268 w 411"/>
              <a:gd name="T9" fmla="*/ 17 h 53"/>
              <a:gd name="T10" fmla="*/ 230 w 411"/>
              <a:gd name="T11" fmla="*/ 16 h 53"/>
              <a:gd name="T12" fmla="*/ 199 w 411"/>
              <a:gd name="T13" fmla="*/ 11 h 53"/>
              <a:gd name="T14" fmla="*/ 150 w 411"/>
              <a:gd name="T15" fmla="*/ 6 h 53"/>
              <a:gd name="T16" fmla="*/ 123 w 411"/>
              <a:gd name="T17" fmla="*/ 3 h 53"/>
              <a:gd name="T18" fmla="*/ 112 w 411"/>
              <a:gd name="T19" fmla="*/ 4 h 53"/>
              <a:gd name="T20" fmla="*/ 103 w 411"/>
              <a:gd name="T21" fmla="*/ 7 h 53"/>
              <a:gd name="T22" fmla="*/ 103 w 411"/>
              <a:gd name="T23" fmla="*/ 9 h 53"/>
              <a:gd name="T24" fmla="*/ 95 w 411"/>
              <a:gd name="T25" fmla="*/ 9 h 53"/>
              <a:gd name="T26" fmla="*/ 86 w 411"/>
              <a:gd name="T27" fmla="*/ 9 h 53"/>
              <a:gd name="T28" fmla="*/ 86 w 411"/>
              <a:gd name="T29" fmla="*/ 11 h 53"/>
              <a:gd name="T30" fmla="*/ 70 w 411"/>
              <a:gd name="T31" fmla="*/ 13 h 53"/>
              <a:gd name="T32" fmla="*/ 61 w 411"/>
              <a:gd name="T33" fmla="*/ 12 h 53"/>
              <a:gd name="T34" fmla="*/ 53 w 411"/>
              <a:gd name="T35" fmla="*/ 13 h 53"/>
              <a:gd name="T36" fmla="*/ 53 w 411"/>
              <a:gd name="T37" fmla="*/ 15 h 53"/>
              <a:gd name="T38" fmla="*/ 40 w 411"/>
              <a:gd name="T39" fmla="*/ 16 h 53"/>
              <a:gd name="T40" fmla="*/ 33 w 411"/>
              <a:gd name="T41" fmla="*/ 16 h 53"/>
              <a:gd name="T42" fmla="*/ 27 w 411"/>
              <a:gd name="T43" fmla="*/ 19 h 53"/>
              <a:gd name="T44" fmla="*/ 27 w 411"/>
              <a:gd name="T45" fmla="*/ 21 h 53"/>
              <a:gd name="T46" fmla="*/ 23 w 411"/>
              <a:gd name="T47" fmla="*/ 21 h 53"/>
              <a:gd name="T48" fmla="*/ 16 w 411"/>
              <a:gd name="T49" fmla="*/ 27 h 53"/>
              <a:gd name="T50" fmla="*/ 6 w 411"/>
              <a:gd name="T51" fmla="*/ 31 h 53"/>
              <a:gd name="T52" fmla="*/ 4 w 411"/>
              <a:gd name="T53" fmla="*/ 33 h 53"/>
              <a:gd name="T54" fmla="*/ 2 w 411"/>
              <a:gd name="T55" fmla="*/ 34 h 53"/>
              <a:gd name="T56" fmla="*/ 0 w 411"/>
              <a:gd name="T57" fmla="*/ 52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1" h="53">
                <a:moveTo>
                  <a:pt x="410" y="0"/>
                </a:moveTo>
                <a:lnTo>
                  <a:pt x="372" y="1"/>
                </a:lnTo>
                <a:lnTo>
                  <a:pt x="337" y="4"/>
                </a:lnTo>
                <a:lnTo>
                  <a:pt x="304" y="9"/>
                </a:lnTo>
                <a:lnTo>
                  <a:pt x="268" y="17"/>
                </a:lnTo>
                <a:lnTo>
                  <a:pt x="230" y="16"/>
                </a:lnTo>
                <a:lnTo>
                  <a:pt x="199" y="11"/>
                </a:lnTo>
                <a:lnTo>
                  <a:pt x="150" y="6"/>
                </a:lnTo>
                <a:lnTo>
                  <a:pt x="123" y="3"/>
                </a:lnTo>
                <a:lnTo>
                  <a:pt x="112" y="4"/>
                </a:lnTo>
                <a:lnTo>
                  <a:pt x="103" y="7"/>
                </a:lnTo>
                <a:lnTo>
                  <a:pt x="103" y="9"/>
                </a:lnTo>
                <a:lnTo>
                  <a:pt x="95" y="9"/>
                </a:lnTo>
                <a:lnTo>
                  <a:pt x="86" y="9"/>
                </a:lnTo>
                <a:lnTo>
                  <a:pt x="86" y="11"/>
                </a:lnTo>
                <a:lnTo>
                  <a:pt x="70" y="13"/>
                </a:lnTo>
                <a:lnTo>
                  <a:pt x="61" y="12"/>
                </a:lnTo>
                <a:lnTo>
                  <a:pt x="53" y="13"/>
                </a:lnTo>
                <a:lnTo>
                  <a:pt x="53" y="15"/>
                </a:lnTo>
                <a:lnTo>
                  <a:pt x="40" y="16"/>
                </a:lnTo>
                <a:lnTo>
                  <a:pt x="33" y="16"/>
                </a:lnTo>
                <a:lnTo>
                  <a:pt x="27" y="19"/>
                </a:lnTo>
                <a:lnTo>
                  <a:pt x="27" y="21"/>
                </a:lnTo>
                <a:lnTo>
                  <a:pt x="23" y="21"/>
                </a:lnTo>
                <a:lnTo>
                  <a:pt x="16" y="27"/>
                </a:lnTo>
                <a:lnTo>
                  <a:pt x="6" y="31"/>
                </a:lnTo>
                <a:lnTo>
                  <a:pt x="4" y="33"/>
                </a:lnTo>
                <a:lnTo>
                  <a:pt x="2" y="34"/>
                </a:lnTo>
                <a:lnTo>
                  <a:pt x="0" y="5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0" name="Freeform 1046"/>
          <p:cNvSpPr>
            <a:spLocks/>
          </p:cNvSpPr>
          <p:nvPr/>
        </p:nvSpPr>
        <p:spPr bwMode="auto">
          <a:xfrm>
            <a:off x="1906588" y="2147888"/>
            <a:ext cx="57150" cy="71437"/>
          </a:xfrm>
          <a:custGeom>
            <a:avLst/>
            <a:gdLst>
              <a:gd name="T0" fmla="*/ 0 w 43"/>
              <a:gd name="T1" fmla="*/ 0 h 56"/>
              <a:gd name="T2" fmla="*/ 14 w 43"/>
              <a:gd name="T3" fmla="*/ 8 h 56"/>
              <a:gd name="T4" fmla="*/ 23 w 43"/>
              <a:gd name="T5" fmla="*/ 10 h 56"/>
              <a:gd name="T6" fmla="*/ 28 w 43"/>
              <a:gd name="T7" fmla="*/ 17 h 56"/>
              <a:gd name="T8" fmla="*/ 31 w 43"/>
              <a:gd name="T9" fmla="*/ 17 h 56"/>
              <a:gd name="T10" fmla="*/ 32 w 43"/>
              <a:gd name="T11" fmla="*/ 21 h 56"/>
              <a:gd name="T12" fmla="*/ 35 w 43"/>
              <a:gd name="T13" fmla="*/ 23 h 56"/>
              <a:gd name="T14" fmla="*/ 35 w 43"/>
              <a:gd name="T15" fmla="*/ 26 h 56"/>
              <a:gd name="T16" fmla="*/ 36 w 43"/>
              <a:gd name="T17" fmla="*/ 26 h 56"/>
              <a:gd name="T18" fmla="*/ 36 w 43"/>
              <a:gd name="T19" fmla="*/ 30 h 56"/>
              <a:gd name="T20" fmla="*/ 39 w 43"/>
              <a:gd name="T21" fmla="*/ 30 h 56"/>
              <a:gd name="T22" fmla="*/ 39 w 43"/>
              <a:gd name="T23" fmla="*/ 37 h 56"/>
              <a:gd name="T24" fmla="*/ 40 w 43"/>
              <a:gd name="T25" fmla="*/ 37 h 56"/>
              <a:gd name="T26" fmla="*/ 41 w 43"/>
              <a:gd name="T27" fmla="*/ 46 h 56"/>
              <a:gd name="T28" fmla="*/ 40 w 43"/>
              <a:gd name="T29" fmla="*/ 54 h 56"/>
              <a:gd name="T30" fmla="*/ 42 w 43"/>
              <a:gd name="T31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3" h="56">
                <a:moveTo>
                  <a:pt x="0" y="0"/>
                </a:moveTo>
                <a:lnTo>
                  <a:pt x="14" y="8"/>
                </a:lnTo>
                <a:lnTo>
                  <a:pt x="23" y="10"/>
                </a:lnTo>
                <a:lnTo>
                  <a:pt x="28" y="17"/>
                </a:lnTo>
                <a:lnTo>
                  <a:pt x="31" y="17"/>
                </a:lnTo>
                <a:lnTo>
                  <a:pt x="32" y="21"/>
                </a:lnTo>
                <a:lnTo>
                  <a:pt x="35" y="23"/>
                </a:lnTo>
                <a:lnTo>
                  <a:pt x="35" y="26"/>
                </a:lnTo>
                <a:lnTo>
                  <a:pt x="36" y="26"/>
                </a:lnTo>
                <a:lnTo>
                  <a:pt x="36" y="30"/>
                </a:lnTo>
                <a:lnTo>
                  <a:pt x="39" y="30"/>
                </a:lnTo>
                <a:lnTo>
                  <a:pt x="39" y="37"/>
                </a:lnTo>
                <a:lnTo>
                  <a:pt x="40" y="37"/>
                </a:lnTo>
                <a:lnTo>
                  <a:pt x="41" y="46"/>
                </a:lnTo>
                <a:lnTo>
                  <a:pt x="40" y="54"/>
                </a:lnTo>
                <a:lnTo>
                  <a:pt x="42" y="5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1" name="Freeform 1047"/>
          <p:cNvSpPr>
            <a:spLocks/>
          </p:cNvSpPr>
          <p:nvPr/>
        </p:nvSpPr>
        <p:spPr bwMode="auto">
          <a:xfrm>
            <a:off x="1944688" y="2117725"/>
            <a:ext cx="177800" cy="100013"/>
          </a:xfrm>
          <a:custGeom>
            <a:avLst/>
            <a:gdLst>
              <a:gd name="T0" fmla="*/ 0 w 132"/>
              <a:gd name="T1" fmla="*/ 49 h 78"/>
              <a:gd name="T2" fmla="*/ 6 w 132"/>
              <a:gd name="T3" fmla="*/ 55 h 78"/>
              <a:gd name="T4" fmla="*/ 14 w 132"/>
              <a:gd name="T5" fmla="*/ 60 h 78"/>
              <a:gd name="T6" fmla="*/ 34 w 132"/>
              <a:gd name="T7" fmla="*/ 63 h 78"/>
              <a:gd name="T8" fmla="*/ 56 w 132"/>
              <a:gd name="T9" fmla="*/ 61 h 78"/>
              <a:gd name="T10" fmla="*/ 72 w 132"/>
              <a:gd name="T11" fmla="*/ 56 h 78"/>
              <a:gd name="T12" fmla="*/ 72 w 132"/>
              <a:gd name="T13" fmla="*/ 53 h 78"/>
              <a:gd name="T14" fmla="*/ 80 w 132"/>
              <a:gd name="T15" fmla="*/ 52 h 78"/>
              <a:gd name="T16" fmla="*/ 80 w 132"/>
              <a:gd name="T17" fmla="*/ 49 h 78"/>
              <a:gd name="T18" fmla="*/ 85 w 132"/>
              <a:gd name="T19" fmla="*/ 46 h 78"/>
              <a:gd name="T20" fmla="*/ 87 w 132"/>
              <a:gd name="T21" fmla="*/ 42 h 78"/>
              <a:gd name="T22" fmla="*/ 89 w 132"/>
              <a:gd name="T23" fmla="*/ 41 h 78"/>
              <a:gd name="T24" fmla="*/ 91 w 132"/>
              <a:gd name="T25" fmla="*/ 40 h 78"/>
              <a:gd name="T26" fmla="*/ 93 w 132"/>
              <a:gd name="T27" fmla="*/ 34 h 78"/>
              <a:gd name="T28" fmla="*/ 95 w 132"/>
              <a:gd name="T29" fmla="*/ 34 h 78"/>
              <a:gd name="T30" fmla="*/ 97 w 132"/>
              <a:gd name="T31" fmla="*/ 29 h 78"/>
              <a:gd name="T32" fmla="*/ 98 w 132"/>
              <a:gd name="T33" fmla="*/ 29 h 78"/>
              <a:gd name="T34" fmla="*/ 104 w 132"/>
              <a:gd name="T35" fmla="*/ 15 h 78"/>
              <a:gd name="T36" fmla="*/ 106 w 132"/>
              <a:gd name="T37" fmla="*/ 0 h 78"/>
              <a:gd name="T38" fmla="*/ 107 w 132"/>
              <a:gd name="T39" fmla="*/ 14 h 78"/>
              <a:gd name="T40" fmla="*/ 105 w 132"/>
              <a:gd name="T41" fmla="*/ 37 h 78"/>
              <a:gd name="T42" fmla="*/ 108 w 132"/>
              <a:gd name="T43" fmla="*/ 58 h 78"/>
              <a:gd name="T44" fmla="*/ 112 w 132"/>
              <a:gd name="T45" fmla="*/ 64 h 78"/>
              <a:gd name="T46" fmla="*/ 118 w 132"/>
              <a:gd name="T47" fmla="*/ 67 h 78"/>
              <a:gd name="T48" fmla="*/ 119 w 132"/>
              <a:gd name="T49" fmla="*/ 69 h 78"/>
              <a:gd name="T50" fmla="*/ 119 w 132"/>
              <a:gd name="T51" fmla="*/ 71 h 78"/>
              <a:gd name="T52" fmla="*/ 121 w 132"/>
              <a:gd name="T53" fmla="*/ 73 h 78"/>
              <a:gd name="T54" fmla="*/ 121 w 132"/>
              <a:gd name="T55" fmla="*/ 72 h 78"/>
              <a:gd name="T56" fmla="*/ 126 w 132"/>
              <a:gd name="T57" fmla="*/ 73 h 78"/>
              <a:gd name="T58" fmla="*/ 131 w 132"/>
              <a:gd name="T59" fmla="*/ 7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2" h="78">
                <a:moveTo>
                  <a:pt x="0" y="49"/>
                </a:moveTo>
                <a:lnTo>
                  <a:pt x="6" y="55"/>
                </a:lnTo>
                <a:lnTo>
                  <a:pt x="14" y="60"/>
                </a:lnTo>
                <a:lnTo>
                  <a:pt x="34" y="63"/>
                </a:lnTo>
                <a:lnTo>
                  <a:pt x="56" y="61"/>
                </a:lnTo>
                <a:lnTo>
                  <a:pt x="72" y="56"/>
                </a:lnTo>
                <a:lnTo>
                  <a:pt x="72" y="53"/>
                </a:lnTo>
                <a:lnTo>
                  <a:pt x="80" y="52"/>
                </a:lnTo>
                <a:lnTo>
                  <a:pt x="80" y="49"/>
                </a:lnTo>
                <a:lnTo>
                  <a:pt x="85" y="46"/>
                </a:lnTo>
                <a:lnTo>
                  <a:pt x="87" y="42"/>
                </a:lnTo>
                <a:lnTo>
                  <a:pt x="89" y="41"/>
                </a:lnTo>
                <a:lnTo>
                  <a:pt x="91" y="40"/>
                </a:lnTo>
                <a:lnTo>
                  <a:pt x="93" y="34"/>
                </a:lnTo>
                <a:lnTo>
                  <a:pt x="95" y="34"/>
                </a:lnTo>
                <a:lnTo>
                  <a:pt x="97" y="29"/>
                </a:lnTo>
                <a:lnTo>
                  <a:pt x="98" y="29"/>
                </a:lnTo>
                <a:lnTo>
                  <a:pt x="104" y="15"/>
                </a:lnTo>
                <a:lnTo>
                  <a:pt x="106" y="0"/>
                </a:lnTo>
                <a:lnTo>
                  <a:pt x="107" y="14"/>
                </a:lnTo>
                <a:lnTo>
                  <a:pt x="105" y="37"/>
                </a:lnTo>
                <a:lnTo>
                  <a:pt x="108" y="58"/>
                </a:lnTo>
                <a:lnTo>
                  <a:pt x="112" y="64"/>
                </a:lnTo>
                <a:lnTo>
                  <a:pt x="118" y="67"/>
                </a:lnTo>
                <a:lnTo>
                  <a:pt x="119" y="69"/>
                </a:lnTo>
                <a:lnTo>
                  <a:pt x="119" y="71"/>
                </a:lnTo>
                <a:lnTo>
                  <a:pt x="121" y="73"/>
                </a:lnTo>
                <a:lnTo>
                  <a:pt x="121" y="72"/>
                </a:lnTo>
                <a:lnTo>
                  <a:pt x="126" y="73"/>
                </a:lnTo>
                <a:lnTo>
                  <a:pt x="131" y="7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2" name="Freeform 1048"/>
          <p:cNvSpPr>
            <a:spLocks/>
          </p:cNvSpPr>
          <p:nvPr/>
        </p:nvSpPr>
        <p:spPr bwMode="auto">
          <a:xfrm>
            <a:off x="1327150" y="2562225"/>
            <a:ext cx="39688" cy="39688"/>
          </a:xfrm>
          <a:custGeom>
            <a:avLst/>
            <a:gdLst>
              <a:gd name="T0" fmla="*/ 0 w 30"/>
              <a:gd name="T1" fmla="*/ 3 h 32"/>
              <a:gd name="T2" fmla="*/ 22 w 30"/>
              <a:gd name="T3" fmla="*/ 6 h 32"/>
              <a:gd name="T4" fmla="*/ 21 w 30"/>
              <a:gd name="T5" fmla="*/ 5 h 32"/>
              <a:gd name="T6" fmla="*/ 16 w 30"/>
              <a:gd name="T7" fmla="*/ 2 h 32"/>
              <a:gd name="T8" fmla="*/ 4 w 30"/>
              <a:gd name="T9" fmla="*/ 0 h 32"/>
              <a:gd name="T10" fmla="*/ 4 w 30"/>
              <a:gd name="T11" fmla="*/ 1 h 32"/>
              <a:gd name="T12" fmla="*/ 9 w 30"/>
              <a:gd name="T13" fmla="*/ 5 h 32"/>
              <a:gd name="T14" fmla="*/ 9 w 30"/>
              <a:gd name="T15" fmla="*/ 7 h 32"/>
              <a:gd name="T16" fmla="*/ 23 w 30"/>
              <a:gd name="T17" fmla="*/ 9 h 32"/>
              <a:gd name="T18" fmla="*/ 25 w 30"/>
              <a:gd name="T19" fmla="*/ 11 h 32"/>
              <a:gd name="T20" fmla="*/ 25 w 30"/>
              <a:gd name="T21" fmla="*/ 17 h 32"/>
              <a:gd name="T22" fmla="*/ 27 w 30"/>
              <a:gd name="T23" fmla="*/ 17 h 32"/>
              <a:gd name="T24" fmla="*/ 27 w 30"/>
              <a:gd name="T25" fmla="*/ 21 h 32"/>
              <a:gd name="T26" fmla="*/ 29 w 30"/>
              <a:gd name="T27" fmla="*/ 21 h 32"/>
              <a:gd name="T28" fmla="*/ 29 w 30"/>
              <a:gd name="T29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0" h="32">
                <a:moveTo>
                  <a:pt x="0" y="3"/>
                </a:moveTo>
                <a:lnTo>
                  <a:pt x="22" y="6"/>
                </a:lnTo>
                <a:lnTo>
                  <a:pt x="21" y="5"/>
                </a:lnTo>
                <a:lnTo>
                  <a:pt x="16" y="2"/>
                </a:lnTo>
                <a:lnTo>
                  <a:pt x="4" y="0"/>
                </a:lnTo>
                <a:lnTo>
                  <a:pt x="4" y="1"/>
                </a:lnTo>
                <a:lnTo>
                  <a:pt x="9" y="5"/>
                </a:lnTo>
                <a:lnTo>
                  <a:pt x="9" y="7"/>
                </a:lnTo>
                <a:lnTo>
                  <a:pt x="23" y="9"/>
                </a:lnTo>
                <a:lnTo>
                  <a:pt x="25" y="11"/>
                </a:lnTo>
                <a:lnTo>
                  <a:pt x="25" y="17"/>
                </a:lnTo>
                <a:lnTo>
                  <a:pt x="27" y="17"/>
                </a:lnTo>
                <a:lnTo>
                  <a:pt x="27" y="21"/>
                </a:lnTo>
                <a:lnTo>
                  <a:pt x="29" y="21"/>
                </a:lnTo>
                <a:lnTo>
                  <a:pt x="29" y="31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3" name="Freeform 1049"/>
          <p:cNvSpPr>
            <a:spLocks/>
          </p:cNvSpPr>
          <p:nvPr/>
        </p:nvSpPr>
        <p:spPr bwMode="auto">
          <a:xfrm>
            <a:off x="1066800" y="4017963"/>
            <a:ext cx="666750" cy="131762"/>
          </a:xfrm>
          <a:custGeom>
            <a:avLst/>
            <a:gdLst>
              <a:gd name="T0" fmla="*/ 29 w 496"/>
              <a:gd name="T1" fmla="*/ 102 h 103"/>
              <a:gd name="T2" fmla="*/ 495 w 496"/>
              <a:gd name="T3" fmla="*/ 102 h 103"/>
              <a:gd name="T4" fmla="*/ 461 w 496"/>
              <a:gd name="T5" fmla="*/ 0 h 103"/>
              <a:gd name="T6" fmla="*/ 0 w 496"/>
              <a:gd name="T7" fmla="*/ 0 h 103"/>
              <a:gd name="T8" fmla="*/ 29 w 496"/>
              <a:gd name="T9" fmla="*/ 102 h 103"/>
              <a:gd name="T10" fmla="*/ 29 w 496"/>
              <a:gd name="T11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6" h="103">
                <a:moveTo>
                  <a:pt x="29" y="102"/>
                </a:moveTo>
                <a:lnTo>
                  <a:pt x="495" y="102"/>
                </a:lnTo>
                <a:lnTo>
                  <a:pt x="461" y="0"/>
                </a:lnTo>
                <a:lnTo>
                  <a:pt x="0" y="0"/>
                </a:lnTo>
                <a:lnTo>
                  <a:pt x="29" y="102"/>
                </a:lnTo>
                <a:lnTo>
                  <a:pt x="29" y="102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4" name="Freeform 1050"/>
          <p:cNvSpPr>
            <a:spLocks/>
          </p:cNvSpPr>
          <p:nvPr/>
        </p:nvSpPr>
        <p:spPr bwMode="auto">
          <a:xfrm>
            <a:off x="1268413" y="2224088"/>
            <a:ext cx="511175" cy="79375"/>
          </a:xfrm>
          <a:custGeom>
            <a:avLst/>
            <a:gdLst>
              <a:gd name="T0" fmla="*/ 0 w 380"/>
              <a:gd name="T1" fmla="*/ 61 h 62"/>
              <a:gd name="T2" fmla="*/ 351 w 380"/>
              <a:gd name="T3" fmla="*/ 61 h 62"/>
              <a:gd name="T4" fmla="*/ 379 w 380"/>
              <a:gd name="T5" fmla="*/ 0 h 62"/>
              <a:gd name="T6" fmla="*/ 91 w 380"/>
              <a:gd name="T7" fmla="*/ 0 h 62"/>
              <a:gd name="T8" fmla="*/ 0 w 380"/>
              <a:gd name="T9" fmla="*/ 61 h 62"/>
              <a:gd name="T10" fmla="*/ 0 w 380"/>
              <a:gd name="T11" fmla="*/ 6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" h="62">
                <a:moveTo>
                  <a:pt x="0" y="61"/>
                </a:moveTo>
                <a:lnTo>
                  <a:pt x="351" y="61"/>
                </a:lnTo>
                <a:lnTo>
                  <a:pt x="379" y="0"/>
                </a:lnTo>
                <a:lnTo>
                  <a:pt x="91" y="0"/>
                </a:lnTo>
                <a:lnTo>
                  <a:pt x="0" y="61"/>
                </a:lnTo>
                <a:lnTo>
                  <a:pt x="0" y="6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5" name="Freeform 1051"/>
          <p:cNvSpPr>
            <a:spLocks/>
          </p:cNvSpPr>
          <p:nvPr/>
        </p:nvSpPr>
        <p:spPr bwMode="auto">
          <a:xfrm>
            <a:off x="1681163" y="2246313"/>
            <a:ext cx="150812" cy="87312"/>
          </a:xfrm>
          <a:custGeom>
            <a:avLst/>
            <a:gdLst>
              <a:gd name="T0" fmla="*/ 102 w 112"/>
              <a:gd name="T1" fmla="*/ 19 h 68"/>
              <a:gd name="T2" fmla="*/ 89 w 112"/>
              <a:gd name="T3" fmla="*/ 10 h 68"/>
              <a:gd name="T4" fmla="*/ 72 w 112"/>
              <a:gd name="T5" fmla="*/ 3 h 68"/>
              <a:gd name="T6" fmla="*/ 52 w 112"/>
              <a:gd name="T7" fmla="*/ 0 h 68"/>
              <a:gd name="T8" fmla="*/ 31 w 112"/>
              <a:gd name="T9" fmla="*/ 2 h 68"/>
              <a:gd name="T10" fmla="*/ 22 w 112"/>
              <a:gd name="T11" fmla="*/ 4 h 68"/>
              <a:gd name="T12" fmla="*/ 13 w 112"/>
              <a:gd name="T13" fmla="*/ 9 h 68"/>
              <a:gd name="T14" fmla="*/ 6 w 112"/>
              <a:gd name="T15" fmla="*/ 15 h 68"/>
              <a:gd name="T16" fmla="*/ 2 w 112"/>
              <a:gd name="T17" fmla="*/ 22 h 68"/>
              <a:gd name="T18" fmla="*/ 0 w 112"/>
              <a:gd name="T19" fmla="*/ 30 h 68"/>
              <a:gd name="T20" fmla="*/ 1 w 112"/>
              <a:gd name="T21" fmla="*/ 37 h 68"/>
              <a:gd name="T22" fmla="*/ 6 w 112"/>
              <a:gd name="T23" fmla="*/ 46 h 68"/>
              <a:gd name="T24" fmla="*/ 14 w 112"/>
              <a:gd name="T25" fmla="*/ 54 h 68"/>
              <a:gd name="T26" fmla="*/ 30 w 112"/>
              <a:gd name="T27" fmla="*/ 65 h 68"/>
              <a:gd name="T28" fmla="*/ 37 w 112"/>
              <a:gd name="T29" fmla="*/ 67 h 68"/>
              <a:gd name="T30" fmla="*/ 43 w 112"/>
              <a:gd name="T31" fmla="*/ 66 h 68"/>
              <a:gd name="T32" fmla="*/ 55 w 112"/>
              <a:gd name="T33" fmla="*/ 67 h 68"/>
              <a:gd name="T34" fmla="*/ 69 w 112"/>
              <a:gd name="T35" fmla="*/ 65 h 68"/>
              <a:gd name="T36" fmla="*/ 87 w 112"/>
              <a:gd name="T37" fmla="*/ 60 h 68"/>
              <a:gd name="T38" fmla="*/ 105 w 112"/>
              <a:gd name="T39" fmla="*/ 52 h 68"/>
              <a:gd name="T40" fmla="*/ 111 w 112"/>
              <a:gd name="T41" fmla="*/ 47 h 68"/>
              <a:gd name="T42" fmla="*/ 111 w 112"/>
              <a:gd name="T43" fmla="*/ 42 h 68"/>
              <a:gd name="T44" fmla="*/ 108 w 112"/>
              <a:gd name="T45" fmla="*/ 31 h 68"/>
              <a:gd name="T46" fmla="*/ 102 w 112"/>
              <a:gd name="T47" fmla="*/ 19 h 68"/>
              <a:gd name="T48" fmla="*/ 102 w 112"/>
              <a:gd name="T49" fmla="*/ 19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2" h="68">
                <a:moveTo>
                  <a:pt x="102" y="19"/>
                </a:moveTo>
                <a:lnTo>
                  <a:pt x="89" y="10"/>
                </a:lnTo>
                <a:lnTo>
                  <a:pt x="72" y="3"/>
                </a:lnTo>
                <a:lnTo>
                  <a:pt x="52" y="0"/>
                </a:lnTo>
                <a:lnTo>
                  <a:pt x="31" y="2"/>
                </a:lnTo>
                <a:lnTo>
                  <a:pt x="22" y="4"/>
                </a:lnTo>
                <a:lnTo>
                  <a:pt x="13" y="9"/>
                </a:lnTo>
                <a:lnTo>
                  <a:pt x="6" y="15"/>
                </a:lnTo>
                <a:lnTo>
                  <a:pt x="2" y="22"/>
                </a:lnTo>
                <a:lnTo>
                  <a:pt x="0" y="30"/>
                </a:lnTo>
                <a:lnTo>
                  <a:pt x="1" y="37"/>
                </a:lnTo>
                <a:lnTo>
                  <a:pt x="6" y="46"/>
                </a:lnTo>
                <a:lnTo>
                  <a:pt x="14" y="54"/>
                </a:lnTo>
                <a:lnTo>
                  <a:pt x="30" y="65"/>
                </a:lnTo>
                <a:lnTo>
                  <a:pt x="37" y="67"/>
                </a:lnTo>
                <a:lnTo>
                  <a:pt x="43" y="66"/>
                </a:lnTo>
                <a:lnTo>
                  <a:pt x="55" y="67"/>
                </a:lnTo>
                <a:lnTo>
                  <a:pt x="69" y="65"/>
                </a:lnTo>
                <a:lnTo>
                  <a:pt x="87" y="60"/>
                </a:lnTo>
                <a:lnTo>
                  <a:pt x="105" y="52"/>
                </a:lnTo>
                <a:lnTo>
                  <a:pt x="111" y="47"/>
                </a:lnTo>
                <a:lnTo>
                  <a:pt x="111" y="42"/>
                </a:lnTo>
                <a:lnTo>
                  <a:pt x="108" y="31"/>
                </a:lnTo>
                <a:lnTo>
                  <a:pt x="102" y="19"/>
                </a:lnTo>
                <a:lnTo>
                  <a:pt x="102" y="1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6" name="Freeform 1052"/>
          <p:cNvSpPr>
            <a:spLocks/>
          </p:cNvSpPr>
          <p:nvPr/>
        </p:nvSpPr>
        <p:spPr bwMode="auto">
          <a:xfrm>
            <a:off x="1538288" y="2390775"/>
            <a:ext cx="111125" cy="125413"/>
          </a:xfrm>
          <a:custGeom>
            <a:avLst/>
            <a:gdLst>
              <a:gd name="T0" fmla="*/ 29 w 83"/>
              <a:gd name="T1" fmla="*/ 96 h 97"/>
              <a:gd name="T2" fmla="*/ 43 w 83"/>
              <a:gd name="T3" fmla="*/ 90 h 97"/>
              <a:gd name="T4" fmla="*/ 57 w 83"/>
              <a:gd name="T5" fmla="*/ 78 h 97"/>
              <a:gd name="T6" fmla="*/ 70 w 83"/>
              <a:gd name="T7" fmla="*/ 63 h 97"/>
              <a:gd name="T8" fmla="*/ 79 w 83"/>
              <a:gd name="T9" fmla="*/ 43 h 97"/>
              <a:gd name="T10" fmla="*/ 82 w 83"/>
              <a:gd name="T11" fmla="*/ 24 h 97"/>
              <a:gd name="T12" fmla="*/ 80 w 83"/>
              <a:gd name="T13" fmla="*/ 15 h 97"/>
              <a:gd name="T14" fmla="*/ 76 w 83"/>
              <a:gd name="T15" fmla="*/ 8 h 97"/>
              <a:gd name="T16" fmla="*/ 70 w 83"/>
              <a:gd name="T17" fmla="*/ 3 h 97"/>
              <a:gd name="T18" fmla="*/ 63 w 83"/>
              <a:gd name="T19" fmla="*/ 0 h 97"/>
              <a:gd name="T20" fmla="*/ 54 w 83"/>
              <a:gd name="T21" fmla="*/ 0 h 97"/>
              <a:gd name="T22" fmla="*/ 42 w 83"/>
              <a:gd name="T23" fmla="*/ 3 h 97"/>
              <a:gd name="T24" fmla="*/ 24 w 83"/>
              <a:gd name="T25" fmla="*/ 12 h 97"/>
              <a:gd name="T26" fmla="*/ 19 w 83"/>
              <a:gd name="T27" fmla="*/ 16 h 97"/>
              <a:gd name="T28" fmla="*/ 17 w 83"/>
              <a:gd name="T29" fmla="*/ 21 h 97"/>
              <a:gd name="T30" fmla="*/ 11 w 83"/>
              <a:gd name="T31" fmla="*/ 31 h 97"/>
              <a:gd name="T32" fmla="*/ 4 w 83"/>
              <a:gd name="T33" fmla="*/ 45 h 97"/>
              <a:gd name="T34" fmla="*/ 1 w 83"/>
              <a:gd name="T35" fmla="*/ 63 h 97"/>
              <a:gd name="T36" fmla="*/ 0 w 83"/>
              <a:gd name="T37" fmla="*/ 83 h 97"/>
              <a:gd name="T38" fmla="*/ 1 w 83"/>
              <a:gd name="T39" fmla="*/ 90 h 97"/>
              <a:gd name="T40" fmla="*/ 4 w 83"/>
              <a:gd name="T41" fmla="*/ 93 h 97"/>
              <a:gd name="T42" fmla="*/ 16 w 83"/>
              <a:gd name="T43" fmla="*/ 96 h 97"/>
              <a:gd name="T44" fmla="*/ 29 w 83"/>
              <a:gd name="T45" fmla="*/ 96 h 97"/>
              <a:gd name="T46" fmla="*/ 29 w 83"/>
              <a:gd name="T4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3" h="97">
                <a:moveTo>
                  <a:pt x="29" y="96"/>
                </a:moveTo>
                <a:lnTo>
                  <a:pt x="43" y="90"/>
                </a:lnTo>
                <a:lnTo>
                  <a:pt x="57" y="78"/>
                </a:lnTo>
                <a:lnTo>
                  <a:pt x="70" y="63"/>
                </a:lnTo>
                <a:lnTo>
                  <a:pt x="79" y="43"/>
                </a:lnTo>
                <a:lnTo>
                  <a:pt x="82" y="24"/>
                </a:lnTo>
                <a:lnTo>
                  <a:pt x="80" y="15"/>
                </a:lnTo>
                <a:lnTo>
                  <a:pt x="76" y="8"/>
                </a:lnTo>
                <a:lnTo>
                  <a:pt x="70" y="3"/>
                </a:lnTo>
                <a:lnTo>
                  <a:pt x="63" y="0"/>
                </a:lnTo>
                <a:lnTo>
                  <a:pt x="54" y="0"/>
                </a:lnTo>
                <a:lnTo>
                  <a:pt x="42" y="3"/>
                </a:lnTo>
                <a:lnTo>
                  <a:pt x="24" y="12"/>
                </a:lnTo>
                <a:lnTo>
                  <a:pt x="19" y="16"/>
                </a:lnTo>
                <a:lnTo>
                  <a:pt x="17" y="21"/>
                </a:lnTo>
                <a:lnTo>
                  <a:pt x="11" y="31"/>
                </a:lnTo>
                <a:lnTo>
                  <a:pt x="4" y="45"/>
                </a:lnTo>
                <a:lnTo>
                  <a:pt x="1" y="63"/>
                </a:lnTo>
                <a:lnTo>
                  <a:pt x="0" y="83"/>
                </a:lnTo>
                <a:lnTo>
                  <a:pt x="1" y="90"/>
                </a:lnTo>
                <a:lnTo>
                  <a:pt x="4" y="93"/>
                </a:lnTo>
                <a:lnTo>
                  <a:pt x="16" y="96"/>
                </a:lnTo>
                <a:lnTo>
                  <a:pt x="29" y="96"/>
                </a:lnTo>
                <a:lnTo>
                  <a:pt x="29" y="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7" name="Freeform 1053"/>
          <p:cNvSpPr>
            <a:spLocks/>
          </p:cNvSpPr>
          <p:nvPr/>
        </p:nvSpPr>
        <p:spPr bwMode="auto">
          <a:xfrm>
            <a:off x="1455738" y="2579688"/>
            <a:ext cx="57150" cy="39687"/>
          </a:xfrm>
          <a:custGeom>
            <a:avLst/>
            <a:gdLst>
              <a:gd name="T0" fmla="*/ 41 w 42"/>
              <a:gd name="T1" fmla="*/ 29 h 31"/>
              <a:gd name="T2" fmla="*/ 30 w 42"/>
              <a:gd name="T3" fmla="*/ 30 h 31"/>
              <a:gd name="T4" fmla="*/ 15 w 42"/>
              <a:gd name="T5" fmla="*/ 30 h 31"/>
              <a:gd name="T6" fmla="*/ 0 w 42"/>
              <a:gd name="T7" fmla="*/ 21 h 31"/>
              <a:gd name="T8" fmla="*/ 0 w 42"/>
              <a:gd name="T9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31">
                <a:moveTo>
                  <a:pt x="41" y="29"/>
                </a:moveTo>
                <a:lnTo>
                  <a:pt x="30" y="30"/>
                </a:lnTo>
                <a:lnTo>
                  <a:pt x="15" y="30"/>
                </a:lnTo>
                <a:lnTo>
                  <a:pt x="0" y="21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198" name="Line 1054"/>
          <p:cNvSpPr>
            <a:spLocks noChangeShapeType="1"/>
          </p:cNvSpPr>
          <p:nvPr/>
        </p:nvSpPr>
        <p:spPr bwMode="auto">
          <a:xfrm flipV="1">
            <a:off x="1943100" y="2273300"/>
            <a:ext cx="7938" cy="635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99" name="Freeform 1055"/>
          <p:cNvSpPr>
            <a:spLocks/>
          </p:cNvSpPr>
          <p:nvPr/>
        </p:nvSpPr>
        <p:spPr bwMode="auto">
          <a:xfrm>
            <a:off x="1450975" y="4041775"/>
            <a:ext cx="127000" cy="74613"/>
          </a:xfrm>
          <a:custGeom>
            <a:avLst/>
            <a:gdLst>
              <a:gd name="T0" fmla="*/ 47 w 94"/>
              <a:gd name="T1" fmla="*/ 58 h 59"/>
              <a:gd name="T2" fmla="*/ 65 w 94"/>
              <a:gd name="T3" fmla="*/ 56 h 59"/>
              <a:gd name="T4" fmla="*/ 80 w 94"/>
              <a:gd name="T5" fmla="*/ 49 h 59"/>
              <a:gd name="T6" fmla="*/ 90 w 94"/>
              <a:gd name="T7" fmla="*/ 40 h 59"/>
              <a:gd name="T8" fmla="*/ 93 w 94"/>
              <a:gd name="T9" fmla="*/ 28 h 59"/>
              <a:gd name="T10" fmla="*/ 90 w 94"/>
              <a:gd name="T11" fmla="*/ 17 h 59"/>
              <a:gd name="T12" fmla="*/ 80 w 94"/>
              <a:gd name="T13" fmla="*/ 8 h 59"/>
              <a:gd name="T14" fmla="*/ 65 w 94"/>
              <a:gd name="T15" fmla="*/ 2 h 59"/>
              <a:gd name="T16" fmla="*/ 47 w 94"/>
              <a:gd name="T17" fmla="*/ 0 h 59"/>
              <a:gd name="T18" fmla="*/ 29 w 94"/>
              <a:gd name="T19" fmla="*/ 2 h 59"/>
              <a:gd name="T20" fmla="*/ 13 w 94"/>
              <a:gd name="T21" fmla="*/ 8 h 59"/>
              <a:gd name="T22" fmla="*/ 4 w 94"/>
              <a:gd name="T23" fmla="*/ 17 h 59"/>
              <a:gd name="T24" fmla="*/ 0 w 94"/>
              <a:gd name="T25" fmla="*/ 28 h 59"/>
              <a:gd name="T26" fmla="*/ 1 w 94"/>
              <a:gd name="T27" fmla="*/ 34 h 59"/>
              <a:gd name="T28" fmla="*/ 4 w 94"/>
              <a:gd name="T29" fmla="*/ 40 h 59"/>
              <a:gd name="T30" fmla="*/ 13 w 94"/>
              <a:gd name="T31" fmla="*/ 49 h 59"/>
              <a:gd name="T32" fmla="*/ 29 w 94"/>
              <a:gd name="T33" fmla="*/ 56 h 59"/>
              <a:gd name="T34" fmla="*/ 47 w 94"/>
              <a:gd name="T35" fmla="*/ 58 h 59"/>
              <a:gd name="T36" fmla="*/ 47 w 94"/>
              <a:gd name="T37" fmla="*/ 5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4" h="59">
                <a:moveTo>
                  <a:pt x="47" y="58"/>
                </a:moveTo>
                <a:lnTo>
                  <a:pt x="65" y="56"/>
                </a:lnTo>
                <a:lnTo>
                  <a:pt x="80" y="49"/>
                </a:lnTo>
                <a:lnTo>
                  <a:pt x="90" y="40"/>
                </a:lnTo>
                <a:lnTo>
                  <a:pt x="93" y="28"/>
                </a:lnTo>
                <a:lnTo>
                  <a:pt x="90" y="17"/>
                </a:lnTo>
                <a:lnTo>
                  <a:pt x="80" y="8"/>
                </a:lnTo>
                <a:lnTo>
                  <a:pt x="65" y="2"/>
                </a:lnTo>
                <a:lnTo>
                  <a:pt x="47" y="0"/>
                </a:lnTo>
                <a:lnTo>
                  <a:pt x="29" y="2"/>
                </a:lnTo>
                <a:lnTo>
                  <a:pt x="13" y="8"/>
                </a:lnTo>
                <a:lnTo>
                  <a:pt x="4" y="17"/>
                </a:lnTo>
                <a:lnTo>
                  <a:pt x="0" y="28"/>
                </a:lnTo>
                <a:lnTo>
                  <a:pt x="1" y="34"/>
                </a:lnTo>
                <a:lnTo>
                  <a:pt x="4" y="40"/>
                </a:lnTo>
                <a:lnTo>
                  <a:pt x="13" y="49"/>
                </a:lnTo>
                <a:lnTo>
                  <a:pt x="29" y="56"/>
                </a:lnTo>
                <a:lnTo>
                  <a:pt x="47" y="58"/>
                </a:lnTo>
                <a:lnTo>
                  <a:pt x="47" y="58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0" name="Line 1056"/>
          <p:cNvSpPr>
            <a:spLocks noChangeShapeType="1"/>
          </p:cNvSpPr>
          <p:nvPr/>
        </p:nvSpPr>
        <p:spPr bwMode="auto">
          <a:xfrm flipV="1">
            <a:off x="1987550" y="2262188"/>
            <a:ext cx="22225" cy="762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201" name="Freeform 1057"/>
          <p:cNvSpPr>
            <a:spLocks/>
          </p:cNvSpPr>
          <p:nvPr/>
        </p:nvSpPr>
        <p:spPr bwMode="auto">
          <a:xfrm>
            <a:off x="1462088" y="2568575"/>
            <a:ext cx="68262" cy="33338"/>
          </a:xfrm>
          <a:custGeom>
            <a:avLst/>
            <a:gdLst>
              <a:gd name="T0" fmla="*/ 0 w 50"/>
              <a:gd name="T1" fmla="*/ 9 h 26"/>
              <a:gd name="T2" fmla="*/ 11 w 50"/>
              <a:gd name="T3" fmla="*/ 4 h 26"/>
              <a:gd name="T4" fmla="*/ 19 w 50"/>
              <a:gd name="T5" fmla="*/ 1 h 26"/>
              <a:gd name="T6" fmla="*/ 26 w 50"/>
              <a:gd name="T7" fmla="*/ 0 h 26"/>
              <a:gd name="T8" fmla="*/ 38 w 50"/>
              <a:gd name="T9" fmla="*/ 3 h 26"/>
              <a:gd name="T10" fmla="*/ 42 w 50"/>
              <a:gd name="T11" fmla="*/ 5 h 26"/>
              <a:gd name="T12" fmla="*/ 49 w 50"/>
              <a:gd name="T1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" h="26">
                <a:moveTo>
                  <a:pt x="0" y="9"/>
                </a:moveTo>
                <a:lnTo>
                  <a:pt x="11" y="4"/>
                </a:lnTo>
                <a:lnTo>
                  <a:pt x="19" y="1"/>
                </a:lnTo>
                <a:lnTo>
                  <a:pt x="26" y="0"/>
                </a:lnTo>
                <a:lnTo>
                  <a:pt x="38" y="3"/>
                </a:lnTo>
                <a:lnTo>
                  <a:pt x="42" y="5"/>
                </a:lnTo>
                <a:lnTo>
                  <a:pt x="49" y="2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2" name="Line 1058"/>
          <p:cNvSpPr>
            <a:spLocks noChangeShapeType="1"/>
          </p:cNvSpPr>
          <p:nvPr/>
        </p:nvSpPr>
        <p:spPr bwMode="auto">
          <a:xfrm>
            <a:off x="1860550" y="2381250"/>
            <a:ext cx="100013" cy="7938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203" name="Freeform 1059"/>
          <p:cNvSpPr>
            <a:spLocks/>
          </p:cNvSpPr>
          <p:nvPr/>
        </p:nvSpPr>
        <p:spPr bwMode="auto">
          <a:xfrm>
            <a:off x="1512888" y="3817938"/>
            <a:ext cx="681037" cy="249237"/>
          </a:xfrm>
          <a:custGeom>
            <a:avLst/>
            <a:gdLst>
              <a:gd name="T0" fmla="*/ 0 w 506"/>
              <a:gd name="T1" fmla="*/ 194 h 195"/>
              <a:gd name="T2" fmla="*/ 503 w 506"/>
              <a:gd name="T3" fmla="*/ 128 h 195"/>
              <a:gd name="T4" fmla="*/ 505 w 506"/>
              <a:gd name="T5" fmla="*/ 0 h 195"/>
              <a:gd name="T6" fmla="*/ 0 w 506"/>
              <a:gd name="T7" fmla="*/ 76 h 195"/>
              <a:gd name="T8" fmla="*/ 0 w 506"/>
              <a:gd name="T9" fmla="*/ 194 h 195"/>
              <a:gd name="T10" fmla="*/ 0 w 506"/>
              <a:gd name="T11" fmla="*/ 194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6" h="195">
                <a:moveTo>
                  <a:pt x="0" y="194"/>
                </a:moveTo>
                <a:lnTo>
                  <a:pt x="503" y="128"/>
                </a:lnTo>
                <a:lnTo>
                  <a:pt x="505" y="0"/>
                </a:lnTo>
                <a:lnTo>
                  <a:pt x="0" y="76"/>
                </a:lnTo>
                <a:lnTo>
                  <a:pt x="0" y="194"/>
                </a:lnTo>
                <a:lnTo>
                  <a:pt x="0" y="194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4" name="Freeform 1060"/>
          <p:cNvSpPr>
            <a:spLocks/>
          </p:cNvSpPr>
          <p:nvPr/>
        </p:nvSpPr>
        <p:spPr bwMode="auto">
          <a:xfrm>
            <a:off x="1697038" y="3392488"/>
            <a:ext cx="803275" cy="673100"/>
          </a:xfrm>
          <a:custGeom>
            <a:avLst/>
            <a:gdLst>
              <a:gd name="T0" fmla="*/ 314 w 597"/>
              <a:gd name="T1" fmla="*/ 444 h 525"/>
              <a:gd name="T2" fmla="*/ 444 w 597"/>
              <a:gd name="T3" fmla="*/ 331 h 525"/>
              <a:gd name="T4" fmla="*/ 596 w 597"/>
              <a:gd name="T5" fmla="*/ 264 h 525"/>
              <a:gd name="T6" fmla="*/ 583 w 597"/>
              <a:gd name="T7" fmla="*/ 45 h 525"/>
              <a:gd name="T8" fmla="*/ 302 w 597"/>
              <a:gd name="T9" fmla="*/ 0 h 525"/>
              <a:gd name="T10" fmla="*/ 211 w 597"/>
              <a:gd name="T11" fmla="*/ 36 h 525"/>
              <a:gd name="T12" fmla="*/ 72 w 597"/>
              <a:gd name="T13" fmla="*/ 123 h 525"/>
              <a:gd name="T14" fmla="*/ 22 w 597"/>
              <a:gd name="T15" fmla="*/ 241 h 525"/>
              <a:gd name="T16" fmla="*/ 0 w 597"/>
              <a:gd name="T17" fmla="*/ 351 h 525"/>
              <a:gd name="T18" fmla="*/ 11 w 597"/>
              <a:gd name="T19" fmla="*/ 392 h 525"/>
              <a:gd name="T20" fmla="*/ 68 w 597"/>
              <a:gd name="T21" fmla="*/ 379 h 525"/>
              <a:gd name="T22" fmla="*/ 101 w 597"/>
              <a:gd name="T23" fmla="*/ 358 h 525"/>
              <a:gd name="T24" fmla="*/ 159 w 597"/>
              <a:gd name="T25" fmla="*/ 366 h 525"/>
              <a:gd name="T26" fmla="*/ 194 w 597"/>
              <a:gd name="T27" fmla="*/ 348 h 525"/>
              <a:gd name="T28" fmla="*/ 235 w 597"/>
              <a:gd name="T29" fmla="*/ 347 h 525"/>
              <a:gd name="T30" fmla="*/ 283 w 597"/>
              <a:gd name="T31" fmla="*/ 316 h 525"/>
              <a:gd name="T32" fmla="*/ 152 w 597"/>
              <a:gd name="T33" fmla="*/ 446 h 525"/>
              <a:gd name="T34" fmla="*/ 132 w 597"/>
              <a:gd name="T35" fmla="*/ 474 h 525"/>
              <a:gd name="T36" fmla="*/ 122 w 597"/>
              <a:gd name="T37" fmla="*/ 510 h 525"/>
              <a:gd name="T38" fmla="*/ 152 w 597"/>
              <a:gd name="T39" fmla="*/ 524 h 525"/>
              <a:gd name="T40" fmla="*/ 314 w 597"/>
              <a:gd name="T41" fmla="*/ 444 h 525"/>
              <a:gd name="T42" fmla="*/ 314 w 597"/>
              <a:gd name="T43" fmla="*/ 444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7" h="525">
                <a:moveTo>
                  <a:pt x="314" y="444"/>
                </a:moveTo>
                <a:lnTo>
                  <a:pt x="444" y="331"/>
                </a:lnTo>
                <a:lnTo>
                  <a:pt x="596" y="264"/>
                </a:lnTo>
                <a:lnTo>
                  <a:pt x="583" y="45"/>
                </a:lnTo>
                <a:lnTo>
                  <a:pt x="302" y="0"/>
                </a:lnTo>
                <a:lnTo>
                  <a:pt x="211" y="36"/>
                </a:lnTo>
                <a:lnTo>
                  <a:pt x="72" y="123"/>
                </a:lnTo>
                <a:lnTo>
                  <a:pt x="22" y="241"/>
                </a:lnTo>
                <a:lnTo>
                  <a:pt x="0" y="351"/>
                </a:lnTo>
                <a:lnTo>
                  <a:pt x="11" y="392"/>
                </a:lnTo>
                <a:lnTo>
                  <a:pt x="68" y="379"/>
                </a:lnTo>
                <a:lnTo>
                  <a:pt x="101" y="358"/>
                </a:lnTo>
                <a:lnTo>
                  <a:pt x="159" y="366"/>
                </a:lnTo>
                <a:lnTo>
                  <a:pt x="194" y="348"/>
                </a:lnTo>
                <a:lnTo>
                  <a:pt x="235" y="347"/>
                </a:lnTo>
                <a:lnTo>
                  <a:pt x="283" y="316"/>
                </a:lnTo>
                <a:lnTo>
                  <a:pt x="152" y="446"/>
                </a:lnTo>
                <a:lnTo>
                  <a:pt x="132" y="474"/>
                </a:lnTo>
                <a:lnTo>
                  <a:pt x="122" y="510"/>
                </a:lnTo>
                <a:lnTo>
                  <a:pt x="152" y="524"/>
                </a:lnTo>
                <a:lnTo>
                  <a:pt x="314" y="444"/>
                </a:lnTo>
                <a:lnTo>
                  <a:pt x="314" y="444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5" name="Freeform 1061"/>
          <p:cNvSpPr>
            <a:spLocks/>
          </p:cNvSpPr>
          <p:nvPr/>
        </p:nvSpPr>
        <p:spPr bwMode="auto">
          <a:xfrm>
            <a:off x="1820863" y="3622675"/>
            <a:ext cx="61912" cy="217488"/>
          </a:xfrm>
          <a:custGeom>
            <a:avLst/>
            <a:gdLst>
              <a:gd name="T0" fmla="*/ 0 w 46"/>
              <a:gd name="T1" fmla="*/ 169 h 170"/>
              <a:gd name="T2" fmla="*/ 4 w 46"/>
              <a:gd name="T3" fmla="*/ 142 h 170"/>
              <a:gd name="T4" fmla="*/ 6 w 46"/>
              <a:gd name="T5" fmla="*/ 142 h 170"/>
              <a:gd name="T6" fmla="*/ 10 w 46"/>
              <a:gd name="T7" fmla="*/ 120 h 170"/>
              <a:gd name="T8" fmla="*/ 17 w 46"/>
              <a:gd name="T9" fmla="*/ 113 h 170"/>
              <a:gd name="T10" fmla="*/ 23 w 46"/>
              <a:gd name="T11" fmla="*/ 96 h 170"/>
              <a:gd name="T12" fmla="*/ 32 w 46"/>
              <a:gd name="T13" fmla="*/ 65 h 170"/>
              <a:gd name="T14" fmla="*/ 36 w 46"/>
              <a:gd name="T15" fmla="*/ 43 h 170"/>
              <a:gd name="T16" fmla="*/ 43 w 46"/>
              <a:gd name="T17" fmla="*/ 22 h 170"/>
              <a:gd name="T18" fmla="*/ 45 w 46"/>
              <a:gd name="T19" fmla="*/ 22 h 170"/>
              <a:gd name="T20" fmla="*/ 45 w 46"/>
              <a:gd name="T21" fmla="*/ 16 h 170"/>
              <a:gd name="T22" fmla="*/ 43 w 46"/>
              <a:gd name="T23" fmla="*/ 16 h 170"/>
              <a:gd name="T24" fmla="*/ 34 w 46"/>
              <a:gd name="T2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" h="170">
                <a:moveTo>
                  <a:pt x="0" y="169"/>
                </a:moveTo>
                <a:lnTo>
                  <a:pt x="4" y="142"/>
                </a:lnTo>
                <a:lnTo>
                  <a:pt x="6" y="142"/>
                </a:lnTo>
                <a:lnTo>
                  <a:pt x="10" y="120"/>
                </a:lnTo>
                <a:lnTo>
                  <a:pt x="17" y="113"/>
                </a:lnTo>
                <a:lnTo>
                  <a:pt x="23" y="96"/>
                </a:lnTo>
                <a:lnTo>
                  <a:pt x="32" y="65"/>
                </a:lnTo>
                <a:lnTo>
                  <a:pt x="36" y="43"/>
                </a:lnTo>
                <a:lnTo>
                  <a:pt x="43" y="22"/>
                </a:lnTo>
                <a:lnTo>
                  <a:pt x="45" y="22"/>
                </a:lnTo>
                <a:lnTo>
                  <a:pt x="45" y="16"/>
                </a:lnTo>
                <a:lnTo>
                  <a:pt x="43" y="16"/>
                </a:lnTo>
                <a:lnTo>
                  <a:pt x="3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6" name="Freeform 1062"/>
          <p:cNvSpPr>
            <a:spLocks/>
          </p:cNvSpPr>
          <p:nvPr/>
        </p:nvSpPr>
        <p:spPr bwMode="auto">
          <a:xfrm>
            <a:off x="1787525" y="3762375"/>
            <a:ext cx="50800" cy="12700"/>
          </a:xfrm>
          <a:custGeom>
            <a:avLst/>
            <a:gdLst>
              <a:gd name="T0" fmla="*/ 0 w 37"/>
              <a:gd name="T1" fmla="*/ 9 h 10"/>
              <a:gd name="T2" fmla="*/ 18 w 37"/>
              <a:gd name="T3" fmla="*/ 3 h 10"/>
              <a:gd name="T4" fmla="*/ 36 w 37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0">
                <a:moveTo>
                  <a:pt x="0" y="9"/>
                </a:moveTo>
                <a:lnTo>
                  <a:pt x="18" y="3"/>
                </a:lnTo>
                <a:lnTo>
                  <a:pt x="3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7" name="Freeform 1063"/>
          <p:cNvSpPr>
            <a:spLocks/>
          </p:cNvSpPr>
          <p:nvPr/>
        </p:nvSpPr>
        <p:spPr bwMode="auto">
          <a:xfrm>
            <a:off x="1825625" y="3576638"/>
            <a:ext cx="290513" cy="212725"/>
          </a:xfrm>
          <a:custGeom>
            <a:avLst/>
            <a:gdLst>
              <a:gd name="T0" fmla="*/ 0 w 216"/>
              <a:gd name="T1" fmla="*/ 32 h 166"/>
              <a:gd name="T2" fmla="*/ 19 w 216"/>
              <a:gd name="T3" fmla="*/ 34 h 166"/>
              <a:gd name="T4" fmla="*/ 36 w 216"/>
              <a:gd name="T5" fmla="*/ 36 h 166"/>
              <a:gd name="T6" fmla="*/ 45 w 216"/>
              <a:gd name="T7" fmla="*/ 45 h 166"/>
              <a:gd name="T8" fmla="*/ 79 w 216"/>
              <a:gd name="T9" fmla="*/ 29 h 166"/>
              <a:gd name="T10" fmla="*/ 105 w 216"/>
              <a:gd name="T11" fmla="*/ 15 h 166"/>
              <a:gd name="T12" fmla="*/ 129 w 216"/>
              <a:gd name="T13" fmla="*/ 8 h 166"/>
              <a:gd name="T14" fmla="*/ 151 w 216"/>
              <a:gd name="T15" fmla="*/ 0 h 166"/>
              <a:gd name="T16" fmla="*/ 182 w 216"/>
              <a:gd name="T17" fmla="*/ 9 h 166"/>
              <a:gd name="T18" fmla="*/ 188 w 216"/>
              <a:gd name="T19" fmla="*/ 12 h 166"/>
              <a:gd name="T20" fmla="*/ 190 w 216"/>
              <a:gd name="T21" fmla="*/ 15 h 166"/>
              <a:gd name="T22" fmla="*/ 190 w 216"/>
              <a:gd name="T23" fmla="*/ 17 h 166"/>
              <a:gd name="T24" fmla="*/ 192 w 216"/>
              <a:gd name="T25" fmla="*/ 17 h 166"/>
              <a:gd name="T26" fmla="*/ 195 w 216"/>
              <a:gd name="T27" fmla="*/ 19 h 166"/>
              <a:gd name="T28" fmla="*/ 197 w 216"/>
              <a:gd name="T29" fmla="*/ 26 h 166"/>
              <a:gd name="T30" fmla="*/ 199 w 216"/>
              <a:gd name="T31" fmla="*/ 26 h 166"/>
              <a:gd name="T32" fmla="*/ 201 w 216"/>
              <a:gd name="T33" fmla="*/ 32 h 166"/>
              <a:gd name="T34" fmla="*/ 204 w 216"/>
              <a:gd name="T35" fmla="*/ 32 h 166"/>
              <a:gd name="T36" fmla="*/ 212 w 216"/>
              <a:gd name="T37" fmla="*/ 48 h 166"/>
              <a:gd name="T38" fmla="*/ 215 w 216"/>
              <a:gd name="T39" fmla="*/ 65 h 166"/>
              <a:gd name="T40" fmla="*/ 214 w 216"/>
              <a:gd name="T41" fmla="*/ 82 h 166"/>
              <a:gd name="T42" fmla="*/ 209 w 216"/>
              <a:gd name="T43" fmla="*/ 100 h 166"/>
              <a:gd name="T44" fmla="*/ 197 w 216"/>
              <a:gd name="T45" fmla="*/ 135 h 166"/>
              <a:gd name="T46" fmla="*/ 192 w 216"/>
              <a:gd name="T47" fmla="*/ 150 h 166"/>
              <a:gd name="T48" fmla="*/ 190 w 216"/>
              <a:gd name="T49" fmla="*/ 165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16" h="166">
                <a:moveTo>
                  <a:pt x="0" y="32"/>
                </a:moveTo>
                <a:lnTo>
                  <a:pt x="19" y="34"/>
                </a:lnTo>
                <a:lnTo>
                  <a:pt x="36" y="36"/>
                </a:lnTo>
                <a:lnTo>
                  <a:pt x="45" y="45"/>
                </a:lnTo>
                <a:lnTo>
                  <a:pt x="79" y="29"/>
                </a:lnTo>
                <a:lnTo>
                  <a:pt x="105" y="15"/>
                </a:lnTo>
                <a:lnTo>
                  <a:pt x="129" y="8"/>
                </a:lnTo>
                <a:lnTo>
                  <a:pt x="151" y="0"/>
                </a:lnTo>
                <a:lnTo>
                  <a:pt x="182" y="9"/>
                </a:lnTo>
                <a:lnTo>
                  <a:pt x="188" y="12"/>
                </a:lnTo>
                <a:lnTo>
                  <a:pt x="190" y="15"/>
                </a:lnTo>
                <a:lnTo>
                  <a:pt x="190" y="17"/>
                </a:lnTo>
                <a:lnTo>
                  <a:pt x="192" y="17"/>
                </a:lnTo>
                <a:lnTo>
                  <a:pt x="195" y="19"/>
                </a:lnTo>
                <a:lnTo>
                  <a:pt x="197" y="26"/>
                </a:lnTo>
                <a:lnTo>
                  <a:pt x="199" y="26"/>
                </a:lnTo>
                <a:lnTo>
                  <a:pt x="201" y="32"/>
                </a:lnTo>
                <a:lnTo>
                  <a:pt x="204" y="32"/>
                </a:lnTo>
                <a:lnTo>
                  <a:pt x="212" y="48"/>
                </a:lnTo>
                <a:lnTo>
                  <a:pt x="215" y="65"/>
                </a:lnTo>
                <a:lnTo>
                  <a:pt x="214" y="82"/>
                </a:lnTo>
                <a:lnTo>
                  <a:pt x="209" y="100"/>
                </a:lnTo>
                <a:lnTo>
                  <a:pt x="197" y="135"/>
                </a:lnTo>
                <a:lnTo>
                  <a:pt x="192" y="150"/>
                </a:lnTo>
                <a:lnTo>
                  <a:pt x="190" y="16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8" name="Freeform 1064"/>
          <p:cNvSpPr>
            <a:spLocks/>
          </p:cNvSpPr>
          <p:nvPr/>
        </p:nvSpPr>
        <p:spPr bwMode="auto">
          <a:xfrm>
            <a:off x="1924050" y="3614738"/>
            <a:ext cx="123825" cy="225425"/>
          </a:xfrm>
          <a:custGeom>
            <a:avLst/>
            <a:gdLst>
              <a:gd name="T0" fmla="*/ 20 w 92"/>
              <a:gd name="T1" fmla="*/ 175 h 176"/>
              <a:gd name="T2" fmla="*/ 3 w 92"/>
              <a:gd name="T3" fmla="*/ 113 h 176"/>
              <a:gd name="T4" fmla="*/ 1 w 92"/>
              <a:gd name="T5" fmla="*/ 96 h 176"/>
              <a:gd name="T6" fmla="*/ 0 w 92"/>
              <a:gd name="T7" fmla="*/ 80 h 176"/>
              <a:gd name="T8" fmla="*/ 3 w 92"/>
              <a:gd name="T9" fmla="*/ 64 h 176"/>
              <a:gd name="T10" fmla="*/ 8 w 92"/>
              <a:gd name="T11" fmla="*/ 50 h 176"/>
              <a:gd name="T12" fmla="*/ 11 w 92"/>
              <a:gd name="T13" fmla="*/ 50 h 176"/>
              <a:gd name="T14" fmla="*/ 15 w 92"/>
              <a:gd name="T15" fmla="*/ 37 h 176"/>
              <a:gd name="T16" fmla="*/ 18 w 92"/>
              <a:gd name="T17" fmla="*/ 35 h 176"/>
              <a:gd name="T18" fmla="*/ 20 w 92"/>
              <a:gd name="T19" fmla="*/ 33 h 176"/>
              <a:gd name="T20" fmla="*/ 34 w 92"/>
              <a:gd name="T21" fmla="*/ 30 h 176"/>
              <a:gd name="T22" fmla="*/ 49 w 92"/>
              <a:gd name="T23" fmla="*/ 23 h 176"/>
              <a:gd name="T24" fmla="*/ 64 w 92"/>
              <a:gd name="T25" fmla="*/ 17 h 176"/>
              <a:gd name="T26" fmla="*/ 78 w 92"/>
              <a:gd name="T27" fmla="*/ 13 h 176"/>
              <a:gd name="T28" fmla="*/ 79 w 92"/>
              <a:gd name="T29" fmla="*/ 11 h 176"/>
              <a:gd name="T30" fmla="*/ 80 w 92"/>
              <a:gd name="T31" fmla="*/ 9 h 176"/>
              <a:gd name="T32" fmla="*/ 87 w 92"/>
              <a:gd name="T33" fmla="*/ 6 h 176"/>
              <a:gd name="T34" fmla="*/ 89 w 92"/>
              <a:gd name="T35" fmla="*/ 4 h 176"/>
              <a:gd name="T36" fmla="*/ 89 w 92"/>
              <a:gd name="T37" fmla="*/ 2 h 176"/>
              <a:gd name="T38" fmla="*/ 91 w 92"/>
              <a:gd name="T39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2" h="176">
                <a:moveTo>
                  <a:pt x="20" y="175"/>
                </a:moveTo>
                <a:lnTo>
                  <a:pt x="3" y="113"/>
                </a:lnTo>
                <a:lnTo>
                  <a:pt x="1" y="96"/>
                </a:lnTo>
                <a:lnTo>
                  <a:pt x="0" y="80"/>
                </a:lnTo>
                <a:lnTo>
                  <a:pt x="3" y="64"/>
                </a:lnTo>
                <a:lnTo>
                  <a:pt x="8" y="50"/>
                </a:lnTo>
                <a:lnTo>
                  <a:pt x="11" y="50"/>
                </a:lnTo>
                <a:lnTo>
                  <a:pt x="15" y="37"/>
                </a:lnTo>
                <a:lnTo>
                  <a:pt x="18" y="35"/>
                </a:lnTo>
                <a:lnTo>
                  <a:pt x="20" y="33"/>
                </a:lnTo>
                <a:lnTo>
                  <a:pt x="34" y="30"/>
                </a:lnTo>
                <a:lnTo>
                  <a:pt x="49" y="23"/>
                </a:lnTo>
                <a:lnTo>
                  <a:pt x="64" y="17"/>
                </a:lnTo>
                <a:lnTo>
                  <a:pt x="78" y="13"/>
                </a:lnTo>
                <a:lnTo>
                  <a:pt x="79" y="11"/>
                </a:lnTo>
                <a:lnTo>
                  <a:pt x="80" y="9"/>
                </a:lnTo>
                <a:lnTo>
                  <a:pt x="87" y="6"/>
                </a:lnTo>
                <a:lnTo>
                  <a:pt x="89" y="4"/>
                </a:lnTo>
                <a:lnTo>
                  <a:pt x="89" y="2"/>
                </a:lnTo>
                <a:lnTo>
                  <a:pt x="9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09" name="Freeform 1065"/>
          <p:cNvSpPr>
            <a:spLocks/>
          </p:cNvSpPr>
          <p:nvPr/>
        </p:nvSpPr>
        <p:spPr bwMode="auto">
          <a:xfrm>
            <a:off x="1868488" y="3752850"/>
            <a:ext cx="60325" cy="17463"/>
          </a:xfrm>
          <a:custGeom>
            <a:avLst/>
            <a:gdLst>
              <a:gd name="T0" fmla="*/ 0 w 45"/>
              <a:gd name="T1" fmla="*/ 12 h 13"/>
              <a:gd name="T2" fmla="*/ 21 w 45"/>
              <a:gd name="T3" fmla="*/ 3 h 13"/>
              <a:gd name="T4" fmla="*/ 33 w 45"/>
              <a:gd name="T5" fmla="*/ 0 h 13"/>
              <a:gd name="T6" fmla="*/ 44 w 4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" h="13">
                <a:moveTo>
                  <a:pt x="0" y="12"/>
                </a:moveTo>
                <a:lnTo>
                  <a:pt x="21" y="3"/>
                </a:lnTo>
                <a:lnTo>
                  <a:pt x="33" y="0"/>
                </a:lnTo>
                <a:lnTo>
                  <a:pt x="4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0" name="Freeform 1066"/>
          <p:cNvSpPr>
            <a:spLocks/>
          </p:cNvSpPr>
          <p:nvPr/>
        </p:nvSpPr>
        <p:spPr bwMode="auto">
          <a:xfrm>
            <a:off x="1947863" y="3743325"/>
            <a:ext cx="41275" cy="7938"/>
          </a:xfrm>
          <a:custGeom>
            <a:avLst/>
            <a:gdLst>
              <a:gd name="T0" fmla="*/ 0 w 31"/>
              <a:gd name="T1" fmla="*/ 6 h 7"/>
              <a:gd name="T2" fmla="*/ 14 w 31"/>
              <a:gd name="T3" fmla="*/ 5 h 7"/>
              <a:gd name="T4" fmla="*/ 14 w 31"/>
              <a:gd name="T5" fmla="*/ 2 h 7"/>
              <a:gd name="T6" fmla="*/ 22 w 31"/>
              <a:gd name="T7" fmla="*/ 0 h 7"/>
              <a:gd name="T8" fmla="*/ 30 w 31"/>
              <a:gd name="T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7">
                <a:moveTo>
                  <a:pt x="0" y="6"/>
                </a:moveTo>
                <a:lnTo>
                  <a:pt x="14" y="5"/>
                </a:lnTo>
                <a:lnTo>
                  <a:pt x="14" y="2"/>
                </a:lnTo>
                <a:lnTo>
                  <a:pt x="22" y="0"/>
                </a:lnTo>
                <a:lnTo>
                  <a:pt x="3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1" name="Line 1067"/>
          <p:cNvSpPr>
            <a:spLocks noChangeShapeType="1"/>
          </p:cNvSpPr>
          <p:nvPr/>
        </p:nvSpPr>
        <p:spPr bwMode="auto">
          <a:xfrm flipV="1">
            <a:off x="2033588" y="3733800"/>
            <a:ext cx="42862" cy="635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212" name="Freeform 1068"/>
          <p:cNvSpPr>
            <a:spLocks/>
          </p:cNvSpPr>
          <p:nvPr/>
        </p:nvSpPr>
        <p:spPr bwMode="auto">
          <a:xfrm>
            <a:off x="1981200" y="3676650"/>
            <a:ext cx="101600" cy="7938"/>
          </a:xfrm>
          <a:custGeom>
            <a:avLst/>
            <a:gdLst>
              <a:gd name="T0" fmla="*/ 0 w 75"/>
              <a:gd name="T1" fmla="*/ 6 h 7"/>
              <a:gd name="T2" fmla="*/ 38 w 75"/>
              <a:gd name="T3" fmla="*/ 3 h 7"/>
              <a:gd name="T4" fmla="*/ 74 w 75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" h="7">
                <a:moveTo>
                  <a:pt x="0" y="6"/>
                </a:moveTo>
                <a:lnTo>
                  <a:pt x="38" y="3"/>
                </a:lnTo>
                <a:lnTo>
                  <a:pt x="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3" name="Freeform 1069"/>
          <p:cNvSpPr>
            <a:spLocks/>
          </p:cNvSpPr>
          <p:nvPr/>
        </p:nvSpPr>
        <p:spPr bwMode="auto">
          <a:xfrm>
            <a:off x="2006600" y="3698875"/>
            <a:ext cx="15875" cy="119063"/>
          </a:xfrm>
          <a:custGeom>
            <a:avLst/>
            <a:gdLst>
              <a:gd name="T0" fmla="*/ 9 w 12"/>
              <a:gd name="T1" fmla="*/ 93 h 94"/>
              <a:gd name="T2" fmla="*/ 11 w 12"/>
              <a:gd name="T3" fmla="*/ 54 h 94"/>
              <a:gd name="T4" fmla="*/ 10 w 12"/>
              <a:gd name="T5" fmla="*/ 32 h 94"/>
              <a:gd name="T6" fmla="*/ 4 w 12"/>
              <a:gd name="T7" fmla="*/ 15 h 94"/>
              <a:gd name="T8" fmla="*/ 2 w 12"/>
              <a:gd name="T9" fmla="*/ 15 h 94"/>
              <a:gd name="T10" fmla="*/ 3 w 12"/>
              <a:gd name="T11" fmla="*/ 15 h 94"/>
              <a:gd name="T12" fmla="*/ 2 w 12"/>
              <a:gd name="T13" fmla="*/ 11 h 94"/>
              <a:gd name="T14" fmla="*/ 0 w 12"/>
              <a:gd name="T15" fmla="*/ 11 h 94"/>
              <a:gd name="T16" fmla="*/ 0 w 12"/>
              <a:gd name="T17" fmla="*/ 5 h 94"/>
              <a:gd name="T18" fmla="*/ 7 w 12"/>
              <a:gd name="T19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" h="94">
                <a:moveTo>
                  <a:pt x="9" y="93"/>
                </a:moveTo>
                <a:lnTo>
                  <a:pt x="11" y="54"/>
                </a:lnTo>
                <a:lnTo>
                  <a:pt x="10" y="32"/>
                </a:lnTo>
                <a:lnTo>
                  <a:pt x="4" y="15"/>
                </a:lnTo>
                <a:lnTo>
                  <a:pt x="2" y="15"/>
                </a:lnTo>
                <a:lnTo>
                  <a:pt x="3" y="15"/>
                </a:lnTo>
                <a:lnTo>
                  <a:pt x="2" y="11"/>
                </a:lnTo>
                <a:lnTo>
                  <a:pt x="0" y="11"/>
                </a:lnTo>
                <a:lnTo>
                  <a:pt x="0" y="5"/>
                </a:lnTo>
                <a:lnTo>
                  <a:pt x="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4" name="Freeform 1070"/>
          <p:cNvSpPr>
            <a:spLocks/>
          </p:cNvSpPr>
          <p:nvPr/>
        </p:nvSpPr>
        <p:spPr bwMode="auto">
          <a:xfrm>
            <a:off x="2043113" y="3910013"/>
            <a:ext cx="42862" cy="60325"/>
          </a:xfrm>
          <a:custGeom>
            <a:avLst/>
            <a:gdLst>
              <a:gd name="T0" fmla="*/ 4 w 31"/>
              <a:gd name="T1" fmla="*/ 45 h 46"/>
              <a:gd name="T2" fmla="*/ 0 w 31"/>
              <a:gd name="T3" fmla="*/ 0 h 46"/>
              <a:gd name="T4" fmla="*/ 30 w 31"/>
              <a:gd name="T5" fmla="*/ 2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46">
                <a:moveTo>
                  <a:pt x="4" y="45"/>
                </a:moveTo>
                <a:lnTo>
                  <a:pt x="0" y="0"/>
                </a:lnTo>
                <a:lnTo>
                  <a:pt x="30" y="23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5" name="Freeform 1071"/>
          <p:cNvSpPr>
            <a:spLocks/>
          </p:cNvSpPr>
          <p:nvPr/>
        </p:nvSpPr>
        <p:spPr bwMode="auto">
          <a:xfrm>
            <a:off x="1865313" y="3983038"/>
            <a:ext cx="112712" cy="76200"/>
          </a:xfrm>
          <a:custGeom>
            <a:avLst/>
            <a:gdLst>
              <a:gd name="T0" fmla="*/ 46 w 83"/>
              <a:gd name="T1" fmla="*/ 59 h 60"/>
              <a:gd name="T2" fmla="*/ 60 w 83"/>
              <a:gd name="T3" fmla="*/ 56 h 60"/>
              <a:gd name="T4" fmla="*/ 71 w 83"/>
              <a:gd name="T5" fmla="*/ 50 h 60"/>
              <a:gd name="T6" fmla="*/ 79 w 83"/>
              <a:gd name="T7" fmla="*/ 41 h 60"/>
              <a:gd name="T8" fmla="*/ 82 w 83"/>
              <a:gd name="T9" fmla="*/ 29 h 60"/>
              <a:gd name="T10" fmla="*/ 79 w 83"/>
              <a:gd name="T11" fmla="*/ 17 h 60"/>
              <a:gd name="T12" fmla="*/ 71 w 83"/>
              <a:gd name="T13" fmla="*/ 8 h 60"/>
              <a:gd name="T14" fmla="*/ 60 w 83"/>
              <a:gd name="T15" fmla="*/ 2 h 60"/>
              <a:gd name="T16" fmla="*/ 46 w 83"/>
              <a:gd name="T17" fmla="*/ 0 h 60"/>
              <a:gd name="T18" fmla="*/ 30 w 83"/>
              <a:gd name="T19" fmla="*/ 5 h 60"/>
              <a:gd name="T20" fmla="*/ 16 w 83"/>
              <a:gd name="T21" fmla="*/ 16 h 60"/>
              <a:gd name="T22" fmla="*/ 5 w 83"/>
              <a:gd name="T23" fmla="*/ 30 h 60"/>
              <a:gd name="T24" fmla="*/ 0 w 83"/>
              <a:gd name="T25" fmla="*/ 44 h 60"/>
              <a:gd name="T26" fmla="*/ 2 w 83"/>
              <a:gd name="T27" fmla="*/ 49 h 60"/>
              <a:gd name="T28" fmla="*/ 5 w 83"/>
              <a:gd name="T29" fmla="*/ 53 h 60"/>
              <a:gd name="T30" fmla="*/ 15 w 83"/>
              <a:gd name="T31" fmla="*/ 58 h 60"/>
              <a:gd name="T32" fmla="*/ 30 w 83"/>
              <a:gd name="T33" fmla="*/ 59 h 60"/>
              <a:gd name="T34" fmla="*/ 46 w 83"/>
              <a:gd name="T35" fmla="*/ 59 h 60"/>
              <a:gd name="T36" fmla="*/ 46 w 83"/>
              <a:gd name="T37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3" h="60">
                <a:moveTo>
                  <a:pt x="46" y="59"/>
                </a:moveTo>
                <a:lnTo>
                  <a:pt x="60" y="56"/>
                </a:lnTo>
                <a:lnTo>
                  <a:pt x="71" y="50"/>
                </a:lnTo>
                <a:lnTo>
                  <a:pt x="79" y="41"/>
                </a:lnTo>
                <a:lnTo>
                  <a:pt x="82" y="29"/>
                </a:lnTo>
                <a:lnTo>
                  <a:pt x="79" y="17"/>
                </a:lnTo>
                <a:lnTo>
                  <a:pt x="71" y="8"/>
                </a:lnTo>
                <a:lnTo>
                  <a:pt x="60" y="2"/>
                </a:lnTo>
                <a:lnTo>
                  <a:pt x="46" y="0"/>
                </a:lnTo>
                <a:lnTo>
                  <a:pt x="30" y="5"/>
                </a:lnTo>
                <a:lnTo>
                  <a:pt x="16" y="16"/>
                </a:lnTo>
                <a:lnTo>
                  <a:pt x="5" y="30"/>
                </a:lnTo>
                <a:lnTo>
                  <a:pt x="0" y="44"/>
                </a:lnTo>
                <a:lnTo>
                  <a:pt x="2" y="49"/>
                </a:lnTo>
                <a:lnTo>
                  <a:pt x="5" y="53"/>
                </a:lnTo>
                <a:lnTo>
                  <a:pt x="15" y="58"/>
                </a:lnTo>
                <a:lnTo>
                  <a:pt x="30" y="59"/>
                </a:lnTo>
                <a:lnTo>
                  <a:pt x="46" y="59"/>
                </a:lnTo>
                <a:lnTo>
                  <a:pt x="46" y="5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6" name="Freeform 1072"/>
          <p:cNvSpPr>
            <a:spLocks/>
          </p:cNvSpPr>
          <p:nvPr/>
        </p:nvSpPr>
        <p:spPr bwMode="auto">
          <a:xfrm>
            <a:off x="1387475" y="5357813"/>
            <a:ext cx="588963" cy="273050"/>
          </a:xfrm>
          <a:custGeom>
            <a:avLst/>
            <a:gdLst>
              <a:gd name="T0" fmla="*/ 87 w 438"/>
              <a:gd name="T1" fmla="*/ 211 h 212"/>
              <a:gd name="T2" fmla="*/ 437 w 438"/>
              <a:gd name="T3" fmla="*/ 60 h 212"/>
              <a:gd name="T4" fmla="*/ 375 w 438"/>
              <a:gd name="T5" fmla="*/ 0 h 212"/>
              <a:gd name="T6" fmla="*/ 0 w 438"/>
              <a:gd name="T7" fmla="*/ 139 h 212"/>
              <a:gd name="T8" fmla="*/ 87 w 438"/>
              <a:gd name="T9" fmla="*/ 211 h 212"/>
              <a:gd name="T10" fmla="*/ 87 w 438"/>
              <a:gd name="T11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" h="212">
                <a:moveTo>
                  <a:pt x="87" y="211"/>
                </a:moveTo>
                <a:lnTo>
                  <a:pt x="437" y="60"/>
                </a:lnTo>
                <a:lnTo>
                  <a:pt x="375" y="0"/>
                </a:lnTo>
                <a:lnTo>
                  <a:pt x="0" y="139"/>
                </a:lnTo>
                <a:lnTo>
                  <a:pt x="87" y="211"/>
                </a:lnTo>
                <a:lnTo>
                  <a:pt x="87" y="21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7" name="Freeform 1073"/>
          <p:cNvSpPr>
            <a:spLocks/>
          </p:cNvSpPr>
          <p:nvPr/>
        </p:nvSpPr>
        <p:spPr bwMode="auto">
          <a:xfrm>
            <a:off x="1585913" y="5165725"/>
            <a:ext cx="279400" cy="292100"/>
          </a:xfrm>
          <a:custGeom>
            <a:avLst/>
            <a:gdLst>
              <a:gd name="T0" fmla="*/ 0 w 207"/>
              <a:gd name="T1" fmla="*/ 227 h 228"/>
              <a:gd name="T2" fmla="*/ 3 w 207"/>
              <a:gd name="T3" fmla="*/ 217 h 228"/>
              <a:gd name="T4" fmla="*/ 4 w 207"/>
              <a:gd name="T5" fmla="*/ 205 h 228"/>
              <a:gd name="T6" fmla="*/ 2 w 207"/>
              <a:gd name="T7" fmla="*/ 205 h 228"/>
              <a:gd name="T8" fmla="*/ 2 w 207"/>
              <a:gd name="T9" fmla="*/ 178 h 228"/>
              <a:gd name="T10" fmla="*/ 4 w 207"/>
              <a:gd name="T11" fmla="*/ 178 h 228"/>
              <a:gd name="T12" fmla="*/ 4 w 207"/>
              <a:gd name="T13" fmla="*/ 173 h 228"/>
              <a:gd name="T14" fmla="*/ 11 w 207"/>
              <a:gd name="T15" fmla="*/ 171 h 228"/>
              <a:gd name="T16" fmla="*/ 18 w 207"/>
              <a:gd name="T17" fmla="*/ 167 h 228"/>
              <a:gd name="T18" fmla="*/ 31 w 207"/>
              <a:gd name="T19" fmla="*/ 153 h 228"/>
              <a:gd name="T20" fmla="*/ 45 w 207"/>
              <a:gd name="T21" fmla="*/ 139 h 228"/>
              <a:gd name="T22" fmla="*/ 52 w 207"/>
              <a:gd name="T23" fmla="*/ 134 h 228"/>
              <a:gd name="T24" fmla="*/ 58 w 207"/>
              <a:gd name="T25" fmla="*/ 132 h 228"/>
              <a:gd name="T26" fmla="*/ 62 w 207"/>
              <a:gd name="T27" fmla="*/ 129 h 228"/>
              <a:gd name="T28" fmla="*/ 65 w 207"/>
              <a:gd name="T29" fmla="*/ 126 h 228"/>
              <a:gd name="T30" fmla="*/ 67 w 207"/>
              <a:gd name="T31" fmla="*/ 124 h 228"/>
              <a:gd name="T32" fmla="*/ 71 w 207"/>
              <a:gd name="T33" fmla="*/ 115 h 228"/>
              <a:gd name="T34" fmla="*/ 73 w 207"/>
              <a:gd name="T35" fmla="*/ 114 h 228"/>
              <a:gd name="T36" fmla="*/ 76 w 207"/>
              <a:gd name="T37" fmla="*/ 113 h 228"/>
              <a:gd name="T38" fmla="*/ 76 w 207"/>
              <a:gd name="T39" fmla="*/ 108 h 228"/>
              <a:gd name="T40" fmla="*/ 78 w 207"/>
              <a:gd name="T41" fmla="*/ 108 h 228"/>
              <a:gd name="T42" fmla="*/ 78 w 207"/>
              <a:gd name="T43" fmla="*/ 101 h 228"/>
              <a:gd name="T44" fmla="*/ 80 w 207"/>
              <a:gd name="T45" fmla="*/ 101 h 228"/>
              <a:gd name="T46" fmla="*/ 80 w 207"/>
              <a:gd name="T47" fmla="*/ 94 h 228"/>
              <a:gd name="T48" fmla="*/ 83 w 207"/>
              <a:gd name="T49" fmla="*/ 94 h 228"/>
              <a:gd name="T50" fmla="*/ 83 w 207"/>
              <a:gd name="T51" fmla="*/ 91 h 228"/>
              <a:gd name="T52" fmla="*/ 97 w 207"/>
              <a:gd name="T53" fmla="*/ 90 h 228"/>
              <a:gd name="T54" fmla="*/ 109 w 207"/>
              <a:gd name="T55" fmla="*/ 88 h 228"/>
              <a:gd name="T56" fmla="*/ 109 w 207"/>
              <a:gd name="T57" fmla="*/ 86 h 228"/>
              <a:gd name="T58" fmla="*/ 129 w 207"/>
              <a:gd name="T59" fmla="*/ 81 h 228"/>
              <a:gd name="T60" fmla="*/ 148 w 207"/>
              <a:gd name="T61" fmla="*/ 76 h 228"/>
              <a:gd name="T62" fmla="*/ 148 w 207"/>
              <a:gd name="T63" fmla="*/ 74 h 228"/>
              <a:gd name="T64" fmla="*/ 148 w 207"/>
              <a:gd name="T65" fmla="*/ 75 h 228"/>
              <a:gd name="T66" fmla="*/ 152 w 207"/>
              <a:gd name="T67" fmla="*/ 74 h 228"/>
              <a:gd name="T68" fmla="*/ 152 w 207"/>
              <a:gd name="T69" fmla="*/ 72 h 228"/>
              <a:gd name="T70" fmla="*/ 157 w 207"/>
              <a:gd name="T71" fmla="*/ 72 h 228"/>
              <a:gd name="T72" fmla="*/ 161 w 207"/>
              <a:gd name="T73" fmla="*/ 68 h 228"/>
              <a:gd name="T74" fmla="*/ 170 w 207"/>
              <a:gd name="T75" fmla="*/ 66 h 228"/>
              <a:gd name="T76" fmla="*/ 172 w 207"/>
              <a:gd name="T77" fmla="*/ 63 h 228"/>
              <a:gd name="T78" fmla="*/ 172 w 207"/>
              <a:gd name="T79" fmla="*/ 61 h 228"/>
              <a:gd name="T80" fmla="*/ 172 w 207"/>
              <a:gd name="T81" fmla="*/ 62 h 228"/>
              <a:gd name="T82" fmla="*/ 177 w 207"/>
              <a:gd name="T83" fmla="*/ 61 h 228"/>
              <a:gd name="T84" fmla="*/ 184 w 207"/>
              <a:gd name="T85" fmla="*/ 56 h 228"/>
              <a:gd name="T86" fmla="*/ 184 w 207"/>
              <a:gd name="T87" fmla="*/ 54 h 228"/>
              <a:gd name="T88" fmla="*/ 192 w 207"/>
              <a:gd name="T89" fmla="*/ 50 h 228"/>
              <a:gd name="T90" fmla="*/ 196 w 207"/>
              <a:gd name="T91" fmla="*/ 43 h 228"/>
              <a:gd name="T92" fmla="*/ 199 w 207"/>
              <a:gd name="T93" fmla="*/ 38 h 228"/>
              <a:gd name="T94" fmla="*/ 201 w 207"/>
              <a:gd name="T95" fmla="*/ 33 h 228"/>
              <a:gd name="T96" fmla="*/ 204 w 207"/>
              <a:gd name="T97" fmla="*/ 30 h 228"/>
              <a:gd name="T98" fmla="*/ 206 w 207"/>
              <a:gd name="T99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7" h="228">
                <a:moveTo>
                  <a:pt x="0" y="227"/>
                </a:moveTo>
                <a:lnTo>
                  <a:pt x="3" y="217"/>
                </a:lnTo>
                <a:lnTo>
                  <a:pt x="4" y="205"/>
                </a:lnTo>
                <a:lnTo>
                  <a:pt x="2" y="205"/>
                </a:lnTo>
                <a:lnTo>
                  <a:pt x="2" y="178"/>
                </a:lnTo>
                <a:lnTo>
                  <a:pt x="4" y="178"/>
                </a:lnTo>
                <a:lnTo>
                  <a:pt x="4" y="173"/>
                </a:lnTo>
                <a:lnTo>
                  <a:pt x="11" y="171"/>
                </a:lnTo>
                <a:lnTo>
                  <a:pt x="18" y="167"/>
                </a:lnTo>
                <a:lnTo>
                  <a:pt x="31" y="153"/>
                </a:lnTo>
                <a:lnTo>
                  <a:pt x="45" y="139"/>
                </a:lnTo>
                <a:lnTo>
                  <a:pt x="52" y="134"/>
                </a:lnTo>
                <a:lnTo>
                  <a:pt x="58" y="132"/>
                </a:lnTo>
                <a:lnTo>
                  <a:pt x="62" y="129"/>
                </a:lnTo>
                <a:lnTo>
                  <a:pt x="65" y="126"/>
                </a:lnTo>
                <a:lnTo>
                  <a:pt x="67" y="124"/>
                </a:lnTo>
                <a:lnTo>
                  <a:pt x="71" y="115"/>
                </a:lnTo>
                <a:lnTo>
                  <a:pt x="73" y="114"/>
                </a:lnTo>
                <a:lnTo>
                  <a:pt x="76" y="113"/>
                </a:lnTo>
                <a:lnTo>
                  <a:pt x="76" y="108"/>
                </a:lnTo>
                <a:lnTo>
                  <a:pt x="78" y="108"/>
                </a:lnTo>
                <a:lnTo>
                  <a:pt x="78" y="101"/>
                </a:lnTo>
                <a:lnTo>
                  <a:pt x="80" y="101"/>
                </a:lnTo>
                <a:lnTo>
                  <a:pt x="80" y="94"/>
                </a:lnTo>
                <a:lnTo>
                  <a:pt x="83" y="94"/>
                </a:lnTo>
                <a:lnTo>
                  <a:pt x="83" y="91"/>
                </a:lnTo>
                <a:lnTo>
                  <a:pt x="97" y="90"/>
                </a:lnTo>
                <a:lnTo>
                  <a:pt x="109" y="88"/>
                </a:lnTo>
                <a:lnTo>
                  <a:pt x="109" y="86"/>
                </a:lnTo>
                <a:lnTo>
                  <a:pt x="129" y="81"/>
                </a:lnTo>
                <a:lnTo>
                  <a:pt x="148" y="76"/>
                </a:lnTo>
                <a:lnTo>
                  <a:pt x="148" y="74"/>
                </a:lnTo>
                <a:lnTo>
                  <a:pt x="148" y="75"/>
                </a:lnTo>
                <a:lnTo>
                  <a:pt x="152" y="74"/>
                </a:lnTo>
                <a:lnTo>
                  <a:pt x="152" y="72"/>
                </a:lnTo>
                <a:lnTo>
                  <a:pt x="157" y="72"/>
                </a:lnTo>
                <a:lnTo>
                  <a:pt x="161" y="68"/>
                </a:lnTo>
                <a:lnTo>
                  <a:pt x="170" y="66"/>
                </a:lnTo>
                <a:lnTo>
                  <a:pt x="172" y="63"/>
                </a:lnTo>
                <a:lnTo>
                  <a:pt x="172" y="61"/>
                </a:lnTo>
                <a:lnTo>
                  <a:pt x="172" y="62"/>
                </a:lnTo>
                <a:lnTo>
                  <a:pt x="177" y="61"/>
                </a:lnTo>
                <a:lnTo>
                  <a:pt x="184" y="56"/>
                </a:lnTo>
                <a:lnTo>
                  <a:pt x="184" y="54"/>
                </a:lnTo>
                <a:lnTo>
                  <a:pt x="192" y="50"/>
                </a:lnTo>
                <a:lnTo>
                  <a:pt x="196" y="43"/>
                </a:lnTo>
                <a:lnTo>
                  <a:pt x="199" y="38"/>
                </a:lnTo>
                <a:lnTo>
                  <a:pt x="201" y="33"/>
                </a:lnTo>
                <a:lnTo>
                  <a:pt x="204" y="30"/>
                </a:lnTo>
                <a:lnTo>
                  <a:pt x="20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8" name="Freeform 1074"/>
          <p:cNvSpPr>
            <a:spLocks/>
          </p:cNvSpPr>
          <p:nvPr/>
        </p:nvSpPr>
        <p:spPr bwMode="auto">
          <a:xfrm>
            <a:off x="1498600" y="5053013"/>
            <a:ext cx="788988" cy="508000"/>
          </a:xfrm>
          <a:custGeom>
            <a:avLst/>
            <a:gdLst>
              <a:gd name="T0" fmla="*/ 282 w 586"/>
              <a:gd name="T1" fmla="*/ 0 h 397"/>
              <a:gd name="T2" fmla="*/ 585 w 586"/>
              <a:gd name="T3" fmla="*/ 111 h 397"/>
              <a:gd name="T4" fmla="*/ 578 w 586"/>
              <a:gd name="T5" fmla="*/ 314 h 397"/>
              <a:gd name="T6" fmla="*/ 467 w 586"/>
              <a:gd name="T7" fmla="*/ 313 h 397"/>
              <a:gd name="T8" fmla="*/ 225 w 586"/>
              <a:gd name="T9" fmla="*/ 392 h 397"/>
              <a:gd name="T10" fmla="*/ 138 w 586"/>
              <a:gd name="T11" fmla="*/ 396 h 397"/>
              <a:gd name="T12" fmla="*/ 134 w 586"/>
              <a:gd name="T13" fmla="*/ 357 h 397"/>
              <a:gd name="T14" fmla="*/ 165 w 586"/>
              <a:gd name="T15" fmla="*/ 317 h 397"/>
              <a:gd name="T16" fmla="*/ 257 w 586"/>
              <a:gd name="T17" fmla="*/ 285 h 397"/>
              <a:gd name="T18" fmla="*/ 308 w 586"/>
              <a:gd name="T19" fmla="*/ 242 h 397"/>
              <a:gd name="T20" fmla="*/ 280 w 586"/>
              <a:gd name="T21" fmla="*/ 227 h 397"/>
              <a:gd name="T22" fmla="*/ 73 w 586"/>
              <a:gd name="T23" fmla="*/ 315 h 397"/>
              <a:gd name="T24" fmla="*/ 69 w 586"/>
              <a:gd name="T25" fmla="*/ 319 h 397"/>
              <a:gd name="T26" fmla="*/ 68 w 586"/>
              <a:gd name="T27" fmla="*/ 326 h 397"/>
              <a:gd name="T28" fmla="*/ 66 w 586"/>
              <a:gd name="T29" fmla="*/ 332 h 397"/>
              <a:gd name="T30" fmla="*/ 62 w 586"/>
              <a:gd name="T31" fmla="*/ 338 h 397"/>
              <a:gd name="T32" fmla="*/ 45 w 586"/>
              <a:gd name="T33" fmla="*/ 348 h 397"/>
              <a:gd name="T34" fmla="*/ 29 w 586"/>
              <a:gd name="T35" fmla="*/ 358 h 397"/>
              <a:gd name="T36" fmla="*/ 0 w 586"/>
              <a:gd name="T37" fmla="*/ 338 h 397"/>
              <a:gd name="T38" fmla="*/ 1 w 586"/>
              <a:gd name="T39" fmla="*/ 228 h 397"/>
              <a:gd name="T40" fmla="*/ 99 w 586"/>
              <a:gd name="T41" fmla="*/ 105 h 397"/>
              <a:gd name="T42" fmla="*/ 149 w 586"/>
              <a:gd name="T43" fmla="*/ 73 h 397"/>
              <a:gd name="T44" fmla="*/ 282 w 586"/>
              <a:gd name="T45" fmla="*/ 0 h 397"/>
              <a:gd name="T46" fmla="*/ 282 w 586"/>
              <a:gd name="T47" fmla="*/ 0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6" h="397">
                <a:moveTo>
                  <a:pt x="282" y="0"/>
                </a:moveTo>
                <a:lnTo>
                  <a:pt x="585" y="111"/>
                </a:lnTo>
                <a:lnTo>
                  <a:pt x="578" y="314"/>
                </a:lnTo>
                <a:lnTo>
                  <a:pt x="467" y="313"/>
                </a:lnTo>
                <a:lnTo>
                  <a:pt x="225" y="392"/>
                </a:lnTo>
                <a:lnTo>
                  <a:pt x="138" y="396"/>
                </a:lnTo>
                <a:lnTo>
                  <a:pt x="134" y="357"/>
                </a:lnTo>
                <a:lnTo>
                  <a:pt x="165" y="317"/>
                </a:lnTo>
                <a:lnTo>
                  <a:pt x="257" y="285"/>
                </a:lnTo>
                <a:lnTo>
                  <a:pt x="308" y="242"/>
                </a:lnTo>
                <a:lnTo>
                  <a:pt x="280" y="227"/>
                </a:lnTo>
                <a:lnTo>
                  <a:pt x="73" y="315"/>
                </a:lnTo>
                <a:lnTo>
                  <a:pt x="69" y="319"/>
                </a:lnTo>
                <a:lnTo>
                  <a:pt x="68" y="326"/>
                </a:lnTo>
                <a:lnTo>
                  <a:pt x="66" y="332"/>
                </a:lnTo>
                <a:lnTo>
                  <a:pt x="62" y="338"/>
                </a:lnTo>
                <a:lnTo>
                  <a:pt x="45" y="348"/>
                </a:lnTo>
                <a:lnTo>
                  <a:pt x="29" y="358"/>
                </a:lnTo>
                <a:lnTo>
                  <a:pt x="0" y="338"/>
                </a:lnTo>
                <a:lnTo>
                  <a:pt x="1" y="228"/>
                </a:lnTo>
                <a:lnTo>
                  <a:pt x="99" y="105"/>
                </a:lnTo>
                <a:lnTo>
                  <a:pt x="149" y="73"/>
                </a:lnTo>
                <a:lnTo>
                  <a:pt x="282" y="0"/>
                </a:lnTo>
                <a:lnTo>
                  <a:pt x="282" y="0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19" name="Freeform 1075"/>
          <p:cNvSpPr>
            <a:spLocks/>
          </p:cNvSpPr>
          <p:nvPr/>
        </p:nvSpPr>
        <p:spPr bwMode="auto">
          <a:xfrm>
            <a:off x="1558925" y="5360988"/>
            <a:ext cx="41275" cy="19050"/>
          </a:xfrm>
          <a:custGeom>
            <a:avLst/>
            <a:gdLst>
              <a:gd name="T0" fmla="*/ 29 w 30"/>
              <a:gd name="T1" fmla="*/ 14 h 15"/>
              <a:gd name="T2" fmla="*/ 23 w 30"/>
              <a:gd name="T3" fmla="*/ 10 h 15"/>
              <a:gd name="T4" fmla="*/ 17 w 30"/>
              <a:gd name="T5" fmla="*/ 4 h 15"/>
              <a:gd name="T6" fmla="*/ 13 w 30"/>
              <a:gd name="T7" fmla="*/ 4 h 15"/>
              <a:gd name="T8" fmla="*/ 13 w 30"/>
              <a:gd name="T9" fmla="*/ 2 h 15"/>
              <a:gd name="T10" fmla="*/ 0 w 30"/>
              <a:gd name="T1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15">
                <a:moveTo>
                  <a:pt x="29" y="14"/>
                </a:moveTo>
                <a:lnTo>
                  <a:pt x="23" y="10"/>
                </a:lnTo>
                <a:lnTo>
                  <a:pt x="17" y="4"/>
                </a:lnTo>
                <a:lnTo>
                  <a:pt x="13" y="4"/>
                </a:lnTo>
                <a:lnTo>
                  <a:pt x="13" y="2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0" name="Freeform 1076"/>
          <p:cNvSpPr>
            <a:spLocks/>
          </p:cNvSpPr>
          <p:nvPr/>
        </p:nvSpPr>
        <p:spPr bwMode="auto">
          <a:xfrm>
            <a:off x="1679575" y="5222875"/>
            <a:ext cx="9525" cy="73025"/>
          </a:xfrm>
          <a:custGeom>
            <a:avLst/>
            <a:gdLst>
              <a:gd name="T0" fmla="*/ 4 w 8"/>
              <a:gd name="T1" fmla="*/ 56 h 57"/>
              <a:gd name="T2" fmla="*/ 6 w 8"/>
              <a:gd name="T3" fmla="*/ 35 h 57"/>
              <a:gd name="T4" fmla="*/ 7 w 8"/>
              <a:gd name="T5" fmla="*/ 23 h 57"/>
              <a:gd name="T6" fmla="*/ 4 w 8"/>
              <a:gd name="T7" fmla="*/ 14 h 57"/>
              <a:gd name="T8" fmla="*/ 2 w 8"/>
              <a:gd name="T9" fmla="*/ 14 h 57"/>
              <a:gd name="T10" fmla="*/ 2 w 8"/>
              <a:gd name="T11" fmla="*/ 3 h 57"/>
              <a:gd name="T12" fmla="*/ 0 w 8"/>
              <a:gd name="T13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57">
                <a:moveTo>
                  <a:pt x="4" y="56"/>
                </a:moveTo>
                <a:lnTo>
                  <a:pt x="6" y="35"/>
                </a:lnTo>
                <a:lnTo>
                  <a:pt x="7" y="23"/>
                </a:lnTo>
                <a:lnTo>
                  <a:pt x="4" y="14"/>
                </a:lnTo>
                <a:lnTo>
                  <a:pt x="2" y="14"/>
                </a:lnTo>
                <a:lnTo>
                  <a:pt x="2" y="3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1" name="Freeform 1077"/>
          <p:cNvSpPr>
            <a:spLocks/>
          </p:cNvSpPr>
          <p:nvPr/>
        </p:nvSpPr>
        <p:spPr bwMode="auto">
          <a:xfrm>
            <a:off x="1839913" y="5222875"/>
            <a:ext cx="71437" cy="136525"/>
          </a:xfrm>
          <a:custGeom>
            <a:avLst/>
            <a:gdLst>
              <a:gd name="T0" fmla="*/ 0 w 54"/>
              <a:gd name="T1" fmla="*/ 0 h 107"/>
              <a:gd name="T2" fmla="*/ 3 w 54"/>
              <a:gd name="T3" fmla="*/ 5 h 107"/>
              <a:gd name="T4" fmla="*/ 9 w 54"/>
              <a:gd name="T5" fmla="*/ 9 h 107"/>
              <a:gd name="T6" fmla="*/ 22 w 54"/>
              <a:gd name="T7" fmla="*/ 23 h 107"/>
              <a:gd name="T8" fmla="*/ 25 w 54"/>
              <a:gd name="T9" fmla="*/ 25 h 107"/>
              <a:gd name="T10" fmla="*/ 25 w 54"/>
              <a:gd name="T11" fmla="*/ 29 h 107"/>
              <a:gd name="T12" fmla="*/ 27 w 54"/>
              <a:gd name="T13" fmla="*/ 29 h 107"/>
              <a:gd name="T14" fmla="*/ 28 w 54"/>
              <a:gd name="T15" fmla="*/ 37 h 107"/>
              <a:gd name="T16" fmla="*/ 29 w 54"/>
              <a:gd name="T17" fmla="*/ 46 h 107"/>
              <a:gd name="T18" fmla="*/ 31 w 54"/>
              <a:gd name="T19" fmla="*/ 46 h 107"/>
              <a:gd name="T20" fmla="*/ 33 w 54"/>
              <a:gd name="T21" fmla="*/ 54 h 107"/>
              <a:gd name="T22" fmla="*/ 36 w 54"/>
              <a:gd name="T23" fmla="*/ 63 h 107"/>
              <a:gd name="T24" fmla="*/ 39 w 54"/>
              <a:gd name="T25" fmla="*/ 63 h 107"/>
              <a:gd name="T26" fmla="*/ 40 w 54"/>
              <a:gd name="T27" fmla="*/ 74 h 107"/>
              <a:gd name="T28" fmla="*/ 43 w 54"/>
              <a:gd name="T29" fmla="*/ 74 h 107"/>
              <a:gd name="T30" fmla="*/ 43 w 54"/>
              <a:gd name="T31" fmla="*/ 84 h 107"/>
              <a:gd name="T32" fmla="*/ 44 w 54"/>
              <a:gd name="T33" fmla="*/ 89 h 107"/>
              <a:gd name="T34" fmla="*/ 47 w 54"/>
              <a:gd name="T35" fmla="*/ 92 h 107"/>
              <a:gd name="T36" fmla="*/ 47 w 54"/>
              <a:gd name="T37" fmla="*/ 97 h 107"/>
              <a:gd name="T38" fmla="*/ 49 w 54"/>
              <a:gd name="T39" fmla="*/ 97 h 107"/>
              <a:gd name="T40" fmla="*/ 49 w 54"/>
              <a:gd name="T41" fmla="*/ 98 h 107"/>
              <a:gd name="T42" fmla="*/ 49 w 54"/>
              <a:gd name="T43" fmla="*/ 101 h 107"/>
              <a:gd name="T44" fmla="*/ 51 w 54"/>
              <a:gd name="T45" fmla="*/ 101 h 107"/>
              <a:gd name="T46" fmla="*/ 51 w 54"/>
              <a:gd name="T47" fmla="*/ 104 h 107"/>
              <a:gd name="T48" fmla="*/ 53 w 54"/>
              <a:gd name="T49" fmla="*/ 106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4" h="107">
                <a:moveTo>
                  <a:pt x="0" y="0"/>
                </a:moveTo>
                <a:lnTo>
                  <a:pt x="3" y="5"/>
                </a:lnTo>
                <a:lnTo>
                  <a:pt x="9" y="9"/>
                </a:lnTo>
                <a:lnTo>
                  <a:pt x="22" y="23"/>
                </a:lnTo>
                <a:lnTo>
                  <a:pt x="25" y="25"/>
                </a:lnTo>
                <a:lnTo>
                  <a:pt x="25" y="29"/>
                </a:lnTo>
                <a:lnTo>
                  <a:pt x="27" y="29"/>
                </a:lnTo>
                <a:lnTo>
                  <a:pt x="28" y="37"/>
                </a:lnTo>
                <a:lnTo>
                  <a:pt x="29" y="46"/>
                </a:lnTo>
                <a:lnTo>
                  <a:pt x="31" y="46"/>
                </a:lnTo>
                <a:lnTo>
                  <a:pt x="33" y="54"/>
                </a:lnTo>
                <a:lnTo>
                  <a:pt x="36" y="63"/>
                </a:lnTo>
                <a:lnTo>
                  <a:pt x="39" y="63"/>
                </a:lnTo>
                <a:lnTo>
                  <a:pt x="40" y="74"/>
                </a:lnTo>
                <a:lnTo>
                  <a:pt x="43" y="74"/>
                </a:lnTo>
                <a:lnTo>
                  <a:pt x="43" y="84"/>
                </a:lnTo>
                <a:lnTo>
                  <a:pt x="44" y="89"/>
                </a:lnTo>
                <a:lnTo>
                  <a:pt x="47" y="92"/>
                </a:lnTo>
                <a:lnTo>
                  <a:pt x="47" y="97"/>
                </a:lnTo>
                <a:lnTo>
                  <a:pt x="49" y="97"/>
                </a:lnTo>
                <a:lnTo>
                  <a:pt x="49" y="98"/>
                </a:lnTo>
                <a:lnTo>
                  <a:pt x="49" y="101"/>
                </a:lnTo>
                <a:lnTo>
                  <a:pt x="51" y="101"/>
                </a:lnTo>
                <a:lnTo>
                  <a:pt x="51" y="104"/>
                </a:lnTo>
                <a:lnTo>
                  <a:pt x="53" y="10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2" name="Freeform 1078"/>
          <p:cNvSpPr>
            <a:spLocks/>
          </p:cNvSpPr>
          <p:nvPr/>
        </p:nvSpPr>
        <p:spPr bwMode="auto">
          <a:xfrm>
            <a:off x="1927225" y="5283200"/>
            <a:ext cx="63500" cy="61913"/>
          </a:xfrm>
          <a:custGeom>
            <a:avLst/>
            <a:gdLst>
              <a:gd name="T0" fmla="*/ 6 w 48"/>
              <a:gd name="T1" fmla="*/ 0 h 48"/>
              <a:gd name="T2" fmla="*/ 10 w 48"/>
              <a:gd name="T3" fmla="*/ 17 h 48"/>
              <a:gd name="T4" fmla="*/ 11 w 48"/>
              <a:gd name="T5" fmla="*/ 26 h 48"/>
              <a:gd name="T6" fmla="*/ 9 w 48"/>
              <a:gd name="T7" fmla="*/ 34 h 48"/>
              <a:gd name="T8" fmla="*/ 6 w 48"/>
              <a:gd name="T9" fmla="*/ 34 h 48"/>
              <a:gd name="T10" fmla="*/ 6 w 48"/>
              <a:gd name="T11" fmla="*/ 40 h 48"/>
              <a:gd name="T12" fmla="*/ 3 w 48"/>
              <a:gd name="T13" fmla="*/ 44 h 48"/>
              <a:gd name="T14" fmla="*/ 0 w 48"/>
              <a:gd name="T15" fmla="*/ 47 h 48"/>
              <a:gd name="T16" fmla="*/ 9 w 48"/>
              <a:gd name="T17" fmla="*/ 45 h 48"/>
              <a:gd name="T18" fmla="*/ 13 w 48"/>
              <a:gd name="T19" fmla="*/ 43 h 48"/>
              <a:gd name="T20" fmla="*/ 16 w 48"/>
              <a:gd name="T21" fmla="*/ 40 h 48"/>
              <a:gd name="T22" fmla="*/ 16 w 48"/>
              <a:gd name="T23" fmla="*/ 38 h 48"/>
              <a:gd name="T24" fmla="*/ 18 w 48"/>
              <a:gd name="T25" fmla="*/ 37 h 48"/>
              <a:gd name="T26" fmla="*/ 25 w 48"/>
              <a:gd name="T27" fmla="*/ 34 h 48"/>
              <a:gd name="T28" fmla="*/ 25 w 48"/>
              <a:gd name="T29" fmla="*/ 32 h 48"/>
              <a:gd name="T30" fmla="*/ 31 w 48"/>
              <a:gd name="T31" fmla="*/ 27 h 48"/>
              <a:gd name="T32" fmla="*/ 36 w 48"/>
              <a:gd name="T33" fmla="*/ 21 h 48"/>
              <a:gd name="T34" fmla="*/ 41 w 48"/>
              <a:gd name="T35" fmla="*/ 16 h 48"/>
              <a:gd name="T36" fmla="*/ 45 w 48"/>
              <a:gd name="T37" fmla="*/ 13 h 48"/>
              <a:gd name="T38" fmla="*/ 47 w 48"/>
              <a:gd name="T39" fmla="*/ 9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8">
                <a:moveTo>
                  <a:pt x="6" y="0"/>
                </a:moveTo>
                <a:lnTo>
                  <a:pt x="10" y="17"/>
                </a:lnTo>
                <a:lnTo>
                  <a:pt x="11" y="26"/>
                </a:lnTo>
                <a:lnTo>
                  <a:pt x="9" y="34"/>
                </a:lnTo>
                <a:lnTo>
                  <a:pt x="6" y="34"/>
                </a:lnTo>
                <a:lnTo>
                  <a:pt x="6" y="40"/>
                </a:lnTo>
                <a:lnTo>
                  <a:pt x="3" y="44"/>
                </a:lnTo>
                <a:lnTo>
                  <a:pt x="0" y="47"/>
                </a:lnTo>
                <a:lnTo>
                  <a:pt x="9" y="45"/>
                </a:lnTo>
                <a:lnTo>
                  <a:pt x="13" y="43"/>
                </a:lnTo>
                <a:lnTo>
                  <a:pt x="16" y="40"/>
                </a:lnTo>
                <a:lnTo>
                  <a:pt x="16" y="38"/>
                </a:lnTo>
                <a:lnTo>
                  <a:pt x="18" y="37"/>
                </a:lnTo>
                <a:lnTo>
                  <a:pt x="25" y="34"/>
                </a:lnTo>
                <a:lnTo>
                  <a:pt x="25" y="32"/>
                </a:lnTo>
                <a:lnTo>
                  <a:pt x="31" y="27"/>
                </a:lnTo>
                <a:lnTo>
                  <a:pt x="36" y="21"/>
                </a:lnTo>
                <a:lnTo>
                  <a:pt x="41" y="16"/>
                </a:lnTo>
                <a:lnTo>
                  <a:pt x="45" y="13"/>
                </a:lnTo>
                <a:lnTo>
                  <a:pt x="47" y="9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3" name="Freeform 1079"/>
          <p:cNvSpPr>
            <a:spLocks/>
          </p:cNvSpPr>
          <p:nvPr/>
        </p:nvSpPr>
        <p:spPr bwMode="auto">
          <a:xfrm>
            <a:off x="1673225" y="5275263"/>
            <a:ext cx="192088" cy="144462"/>
          </a:xfrm>
          <a:custGeom>
            <a:avLst/>
            <a:gdLst>
              <a:gd name="T0" fmla="*/ 141 w 142"/>
              <a:gd name="T1" fmla="*/ 0 h 113"/>
              <a:gd name="T2" fmla="*/ 131 w 142"/>
              <a:gd name="T3" fmla="*/ 7 h 113"/>
              <a:gd name="T4" fmla="*/ 117 w 142"/>
              <a:gd name="T5" fmla="*/ 13 h 113"/>
              <a:gd name="T6" fmla="*/ 94 w 142"/>
              <a:gd name="T7" fmla="*/ 24 h 113"/>
              <a:gd name="T8" fmla="*/ 94 w 142"/>
              <a:gd name="T9" fmla="*/ 27 h 113"/>
              <a:gd name="T10" fmla="*/ 67 w 142"/>
              <a:gd name="T11" fmla="*/ 34 h 113"/>
              <a:gd name="T12" fmla="*/ 38 w 142"/>
              <a:gd name="T13" fmla="*/ 36 h 113"/>
              <a:gd name="T14" fmla="*/ 42 w 142"/>
              <a:gd name="T15" fmla="*/ 44 h 113"/>
              <a:gd name="T16" fmla="*/ 40 w 142"/>
              <a:gd name="T17" fmla="*/ 46 h 113"/>
              <a:gd name="T18" fmla="*/ 40 w 142"/>
              <a:gd name="T19" fmla="*/ 51 h 113"/>
              <a:gd name="T20" fmla="*/ 38 w 142"/>
              <a:gd name="T21" fmla="*/ 51 h 113"/>
              <a:gd name="T22" fmla="*/ 34 w 142"/>
              <a:gd name="T23" fmla="*/ 60 h 113"/>
              <a:gd name="T24" fmla="*/ 32 w 142"/>
              <a:gd name="T25" fmla="*/ 65 h 113"/>
              <a:gd name="T26" fmla="*/ 29 w 142"/>
              <a:gd name="T27" fmla="*/ 67 h 113"/>
              <a:gd name="T28" fmla="*/ 33 w 142"/>
              <a:gd name="T29" fmla="*/ 61 h 113"/>
              <a:gd name="T30" fmla="*/ 33 w 142"/>
              <a:gd name="T31" fmla="*/ 63 h 113"/>
              <a:gd name="T32" fmla="*/ 29 w 142"/>
              <a:gd name="T33" fmla="*/ 71 h 113"/>
              <a:gd name="T34" fmla="*/ 25 w 142"/>
              <a:gd name="T35" fmla="*/ 76 h 113"/>
              <a:gd name="T36" fmla="*/ 22 w 142"/>
              <a:gd name="T37" fmla="*/ 83 h 113"/>
              <a:gd name="T38" fmla="*/ 20 w 142"/>
              <a:gd name="T39" fmla="*/ 85 h 113"/>
              <a:gd name="T40" fmla="*/ 18 w 142"/>
              <a:gd name="T41" fmla="*/ 85 h 113"/>
              <a:gd name="T42" fmla="*/ 18 w 142"/>
              <a:gd name="T43" fmla="*/ 87 h 113"/>
              <a:gd name="T44" fmla="*/ 15 w 142"/>
              <a:gd name="T45" fmla="*/ 89 h 113"/>
              <a:gd name="T46" fmla="*/ 11 w 142"/>
              <a:gd name="T47" fmla="*/ 89 h 113"/>
              <a:gd name="T48" fmla="*/ 11 w 142"/>
              <a:gd name="T49" fmla="*/ 92 h 113"/>
              <a:gd name="T50" fmla="*/ 0 w 142"/>
              <a:gd name="T51" fmla="*/ 94 h 113"/>
              <a:gd name="T52" fmla="*/ 2 w 142"/>
              <a:gd name="T53" fmla="*/ 101 h 113"/>
              <a:gd name="T54" fmla="*/ 5 w 142"/>
              <a:gd name="T55" fmla="*/ 106 h 113"/>
              <a:gd name="T56" fmla="*/ 6 w 142"/>
              <a:gd name="T57" fmla="*/ 11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42" h="113">
                <a:moveTo>
                  <a:pt x="141" y="0"/>
                </a:moveTo>
                <a:lnTo>
                  <a:pt x="131" y="7"/>
                </a:lnTo>
                <a:lnTo>
                  <a:pt x="117" y="13"/>
                </a:lnTo>
                <a:lnTo>
                  <a:pt x="94" y="24"/>
                </a:lnTo>
                <a:lnTo>
                  <a:pt x="94" y="27"/>
                </a:lnTo>
                <a:lnTo>
                  <a:pt x="67" y="34"/>
                </a:lnTo>
                <a:lnTo>
                  <a:pt x="38" y="36"/>
                </a:lnTo>
                <a:lnTo>
                  <a:pt x="42" y="44"/>
                </a:lnTo>
                <a:lnTo>
                  <a:pt x="40" y="46"/>
                </a:lnTo>
                <a:lnTo>
                  <a:pt x="40" y="51"/>
                </a:lnTo>
                <a:lnTo>
                  <a:pt x="38" y="51"/>
                </a:lnTo>
                <a:lnTo>
                  <a:pt x="34" y="60"/>
                </a:lnTo>
                <a:lnTo>
                  <a:pt x="32" y="65"/>
                </a:lnTo>
                <a:lnTo>
                  <a:pt x="29" y="67"/>
                </a:lnTo>
                <a:lnTo>
                  <a:pt x="33" y="61"/>
                </a:lnTo>
                <a:lnTo>
                  <a:pt x="33" y="63"/>
                </a:lnTo>
                <a:lnTo>
                  <a:pt x="29" y="71"/>
                </a:lnTo>
                <a:lnTo>
                  <a:pt x="25" y="76"/>
                </a:lnTo>
                <a:lnTo>
                  <a:pt x="22" y="83"/>
                </a:lnTo>
                <a:lnTo>
                  <a:pt x="20" y="85"/>
                </a:lnTo>
                <a:lnTo>
                  <a:pt x="18" y="85"/>
                </a:lnTo>
                <a:lnTo>
                  <a:pt x="18" y="87"/>
                </a:lnTo>
                <a:lnTo>
                  <a:pt x="15" y="89"/>
                </a:lnTo>
                <a:lnTo>
                  <a:pt x="11" y="89"/>
                </a:lnTo>
                <a:lnTo>
                  <a:pt x="11" y="92"/>
                </a:lnTo>
                <a:lnTo>
                  <a:pt x="0" y="94"/>
                </a:lnTo>
                <a:lnTo>
                  <a:pt x="2" y="101"/>
                </a:lnTo>
                <a:lnTo>
                  <a:pt x="5" y="106"/>
                </a:lnTo>
                <a:lnTo>
                  <a:pt x="6" y="11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4" name="Freeform 1080"/>
          <p:cNvSpPr>
            <a:spLocks/>
          </p:cNvSpPr>
          <p:nvPr/>
        </p:nvSpPr>
        <p:spPr bwMode="auto">
          <a:xfrm>
            <a:off x="1776413" y="5321300"/>
            <a:ext cx="107950" cy="50800"/>
          </a:xfrm>
          <a:custGeom>
            <a:avLst/>
            <a:gdLst>
              <a:gd name="T0" fmla="*/ 80 w 81"/>
              <a:gd name="T1" fmla="*/ 0 h 39"/>
              <a:gd name="T2" fmla="*/ 69 w 81"/>
              <a:gd name="T3" fmla="*/ 8 h 39"/>
              <a:gd name="T4" fmla="*/ 65 w 81"/>
              <a:gd name="T5" fmla="*/ 8 h 39"/>
              <a:gd name="T6" fmla="*/ 65 w 81"/>
              <a:gd name="T7" fmla="*/ 10 h 39"/>
              <a:gd name="T8" fmla="*/ 51 w 81"/>
              <a:gd name="T9" fmla="*/ 15 h 39"/>
              <a:gd name="T10" fmla="*/ 36 w 81"/>
              <a:gd name="T11" fmla="*/ 16 h 39"/>
              <a:gd name="T12" fmla="*/ 5 w 81"/>
              <a:gd name="T13" fmla="*/ 15 h 39"/>
              <a:gd name="T14" fmla="*/ 7 w 81"/>
              <a:gd name="T15" fmla="*/ 27 h 39"/>
              <a:gd name="T16" fmla="*/ 5 w 81"/>
              <a:gd name="T17" fmla="*/ 27 h 39"/>
              <a:gd name="T18" fmla="*/ 5 w 81"/>
              <a:gd name="T19" fmla="*/ 35 h 39"/>
              <a:gd name="T20" fmla="*/ 2 w 81"/>
              <a:gd name="T21" fmla="*/ 37 h 39"/>
              <a:gd name="T22" fmla="*/ 0 w 81"/>
              <a:gd name="T23" fmla="*/ 38 h 39"/>
              <a:gd name="T24" fmla="*/ 2 w 81"/>
              <a:gd name="T25" fmla="*/ 38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" h="39">
                <a:moveTo>
                  <a:pt x="80" y="0"/>
                </a:moveTo>
                <a:lnTo>
                  <a:pt x="69" y="8"/>
                </a:lnTo>
                <a:lnTo>
                  <a:pt x="65" y="8"/>
                </a:lnTo>
                <a:lnTo>
                  <a:pt x="65" y="10"/>
                </a:lnTo>
                <a:lnTo>
                  <a:pt x="51" y="15"/>
                </a:lnTo>
                <a:lnTo>
                  <a:pt x="36" y="16"/>
                </a:lnTo>
                <a:lnTo>
                  <a:pt x="5" y="15"/>
                </a:lnTo>
                <a:lnTo>
                  <a:pt x="7" y="27"/>
                </a:lnTo>
                <a:lnTo>
                  <a:pt x="5" y="27"/>
                </a:lnTo>
                <a:lnTo>
                  <a:pt x="5" y="35"/>
                </a:lnTo>
                <a:lnTo>
                  <a:pt x="2" y="37"/>
                </a:lnTo>
                <a:lnTo>
                  <a:pt x="0" y="38"/>
                </a:lnTo>
                <a:lnTo>
                  <a:pt x="2" y="3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5" name="Freeform 1081"/>
          <p:cNvSpPr>
            <a:spLocks/>
          </p:cNvSpPr>
          <p:nvPr/>
        </p:nvSpPr>
        <p:spPr bwMode="auto">
          <a:xfrm>
            <a:off x="1771650" y="5334000"/>
            <a:ext cx="98425" cy="46038"/>
          </a:xfrm>
          <a:custGeom>
            <a:avLst/>
            <a:gdLst>
              <a:gd name="T0" fmla="*/ 0 w 73"/>
              <a:gd name="T1" fmla="*/ 35 h 36"/>
              <a:gd name="T2" fmla="*/ 43 w 73"/>
              <a:gd name="T3" fmla="*/ 17 h 36"/>
              <a:gd name="T4" fmla="*/ 72 w 73"/>
              <a:gd name="T5" fmla="*/ 0 h 36"/>
              <a:gd name="T6" fmla="*/ 0 w 73"/>
              <a:gd name="T7" fmla="*/ 0 h 36"/>
              <a:gd name="T8" fmla="*/ 0 w 73"/>
              <a:gd name="T9" fmla="*/ 35 h 36"/>
              <a:gd name="T10" fmla="*/ 0 w 73"/>
              <a:gd name="T11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36">
                <a:moveTo>
                  <a:pt x="0" y="35"/>
                </a:moveTo>
                <a:lnTo>
                  <a:pt x="43" y="17"/>
                </a:lnTo>
                <a:lnTo>
                  <a:pt x="72" y="0"/>
                </a:lnTo>
                <a:lnTo>
                  <a:pt x="0" y="0"/>
                </a:lnTo>
                <a:lnTo>
                  <a:pt x="0" y="35"/>
                </a:lnTo>
                <a:lnTo>
                  <a:pt x="0" y="35"/>
                </a:lnTo>
              </a:path>
            </a:pathLst>
          </a:custGeom>
          <a:solidFill>
            <a:srgbClr val="00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6" name="Freeform 1082"/>
          <p:cNvSpPr>
            <a:spLocks/>
          </p:cNvSpPr>
          <p:nvPr/>
        </p:nvSpPr>
        <p:spPr bwMode="auto">
          <a:xfrm>
            <a:off x="1682750" y="5457825"/>
            <a:ext cx="139700" cy="87313"/>
          </a:xfrm>
          <a:custGeom>
            <a:avLst/>
            <a:gdLst>
              <a:gd name="T0" fmla="*/ 57 w 104"/>
              <a:gd name="T1" fmla="*/ 67 h 68"/>
              <a:gd name="T2" fmla="*/ 74 w 104"/>
              <a:gd name="T3" fmla="*/ 63 h 68"/>
              <a:gd name="T4" fmla="*/ 82 w 104"/>
              <a:gd name="T5" fmla="*/ 59 h 68"/>
              <a:gd name="T6" fmla="*/ 88 w 104"/>
              <a:gd name="T7" fmla="*/ 53 h 68"/>
              <a:gd name="T8" fmla="*/ 99 w 104"/>
              <a:gd name="T9" fmla="*/ 39 h 68"/>
              <a:gd name="T10" fmla="*/ 103 w 104"/>
              <a:gd name="T11" fmla="*/ 25 h 68"/>
              <a:gd name="T12" fmla="*/ 101 w 104"/>
              <a:gd name="T13" fmla="*/ 19 h 68"/>
              <a:gd name="T14" fmla="*/ 96 w 104"/>
              <a:gd name="T15" fmla="*/ 13 h 68"/>
              <a:gd name="T16" fmla="*/ 82 w 104"/>
              <a:gd name="T17" fmla="*/ 6 h 68"/>
              <a:gd name="T18" fmla="*/ 43 w 104"/>
              <a:gd name="T19" fmla="*/ 0 h 68"/>
              <a:gd name="T20" fmla="*/ 35 w 104"/>
              <a:gd name="T21" fmla="*/ 2 h 68"/>
              <a:gd name="T22" fmla="*/ 27 w 104"/>
              <a:gd name="T23" fmla="*/ 6 h 68"/>
              <a:gd name="T24" fmla="*/ 13 w 104"/>
              <a:gd name="T25" fmla="*/ 21 h 68"/>
              <a:gd name="T26" fmla="*/ 3 w 104"/>
              <a:gd name="T27" fmla="*/ 38 h 68"/>
              <a:gd name="T28" fmla="*/ 0 w 104"/>
              <a:gd name="T29" fmla="*/ 54 h 68"/>
              <a:gd name="T30" fmla="*/ 1 w 104"/>
              <a:gd name="T31" fmla="*/ 59 h 68"/>
              <a:gd name="T32" fmla="*/ 5 w 104"/>
              <a:gd name="T33" fmla="*/ 64 h 68"/>
              <a:gd name="T34" fmla="*/ 19 w 104"/>
              <a:gd name="T35" fmla="*/ 67 h 68"/>
              <a:gd name="T36" fmla="*/ 57 w 104"/>
              <a:gd name="T37" fmla="*/ 67 h 68"/>
              <a:gd name="T38" fmla="*/ 57 w 104"/>
              <a:gd name="T39" fmla="*/ 6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68">
                <a:moveTo>
                  <a:pt x="57" y="67"/>
                </a:moveTo>
                <a:lnTo>
                  <a:pt x="74" y="63"/>
                </a:lnTo>
                <a:lnTo>
                  <a:pt x="82" y="59"/>
                </a:lnTo>
                <a:lnTo>
                  <a:pt x="88" y="53"/>
                </a:lnTo>
                <a:lnTo>
                  <a:pt x="99" y="39"/>
                </a:lnTo>
                <a:lnTo>
                  <a:pt x="103" y="25"/>
                </a:lnTo>
                <a:lnTo>
                  <a:pt x="101" y="19"/>
                </a:lnTo>
                <a:lnTo>
                  <a:pt x="96" y="13"/>
                </a:lnTo>
                <a:lnTo>
                  <a:pt x="82" y="6"/>
                </a:lnTo>
                <a:lnTo>
                  <a:pt x="43" y="0"/>
                </a:lnTo>
                <a:lnTo>
                  <a:pt x="35" y="2"/>
                </a:lnTo>
                <a:lnTo>
                  <a:pt x="27" y="6"/>
                </a:lnTo>
                <a:lnTo>
                  <a:pt x="13" y="21"/>
                </a:lnTo>
                <a:lnTo>
                  <a:pt x="3" y="38"/>
                </a:lnTo>
                <a:lnTo>
                  <a:pt x="0" y="54"/>
                </a:lnTo>
                <a:lnTo>
                  <a:pt x="1" y="59"/>
                </a:lnTo>
                <a:lnTo>
                  <a:pt x="5" y="64"/>
                </a:lnTo>
                <a:lnTo>
                  <a:pt x="19" y="67"/>
                </a:lnTo>
                <a:lnTo>
                  <a:pt x="57" y="67"/>
                </a:lnTo>
                <a:lnTo>
                  <a:pt x="57" y="6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7" name="Freeform 1083"/>
          <p:cNvSpPr>
            <a:spLocks/>
          </p:cNvSpPr>
          <p:nvPr/>
        </p:nvSpPr>
        <p:spPr bwMode="auto">
          <a:xfrm>
            <a:off x="1316038" y="5727700"/>
            <a:ext cx="312737" cy="301625"/>
          </a:xfrm>
          <a:custGeom>
            <a:avLst/>
            <a:gdLst>
              <a:gd name="T0" fmla="*/ 0 w 233"/>
              <a:gd name="T1" fmla="*/ 199 h 236"/>
              <a:gd name="T2" fmla="*/ 114 w 233"/>
              <a:gd name="T3" fmla="*/ 235 h 236"/>
              <a:gd name="T4" fmla="*/ 232 w 233"/>
              <a:gd name="T5" fmla="*/ 226 h 236"/>
              <a:gd name="T6" fmla="*/ 179 w 233"/>
              <a:gd name="T7" fmla="*/ 87 h 236"/>
              <a:gd name="T8" fmla="*/ 140 w 233"/>
              <a:gd name="T9" fmla="*/ 45 h 236"/>
              <a:gd name="T10" fmla="*/ 88 w 233"/>
              <a:gd name="T11" fmla="*/ 46 h 236"/>
              <a:gd name="T12" fmla="*/ 76 w 233"/>
              <a:gd name="T13" fmla="*/ 15 h 236"/>
              <a:gd name="T14" fmla="*/ 38 w 233"/>
              <a:gd name="T15" fmla="*/ 0 h 236"/>
              <a:gd name="T16" fmla="*/ 3 w 233"/>
              <a:gd name="T17" fmla="*/ 105 h 236"/>
              <a:gd name="T18" fmla="*/ 0 w 233"/>
              <a:gd name="T19" fmla="*/ 199 h 236"/>
              <a:gd name="T20" fmla="*/ 0 w 233"/>
              <a:gd name="T21" fmla="*/ 19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3" h="236">
                <a:moveTo>
                  <a:pt x="0" y="199"/>
                </a:moveTo>
                <a:lnTo>
                  <a:pt x="114" y="235"/>
                </a:lnTo>
                <a:lnTo>
                  <a:pt x="232" y="226"/>
                </a:lnTo>
                <a:lnTo>
                  <a:pt x="179" y="87"/>
                </a:lnTo>
                <a:lnTo>
                  <a:pt x="140" y="45"/>
                </a:lnTo>
                <a:lnTo>
                  <a:pt x="88" y="46"/>
                </a:lnTo>
                <a:lnTo>
                  <a:pt x="76" y="15"/>
                </a:lnTo>
                <a:lnTo>
                  <a:pt x="38" y="0"/>
                </a:lnTo>
                <a:lnTo>
                  <a:pt x="3" y="105"/>
                </a:lnTo>
                <a:lnTo>
                  <a:pt x="0" y="199"/>
                </a:lnTo>
                <a:lnTo>
                  <a:pt x="0" y="199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8" name="Freeform 1084"/>
          <p:cNvSpPr>
            <a:spLocks/>
          </p:cNvSpPr>
          <p:nvPr/>
        </p:nvSpPr>
        <p:spPr bwMode="auto">
          <a:xfrm>
            <a:off x="1430338" y="5783263"/>
            <a:ext cx="104775" cy="114300"/>
          </a:xfrm>
          <a:custGeom>
            <a:avLst/>
            <a:gdLst>
              <a:gd name="T0" fmla="*/ 53 w 78"/>
              <a:gd name="T1" fmla="*/ 87 h 89"/>
              <a:gd name="T2" fmla="*/ 60 w 78"/>
              <a:gd name="T3" fmla="*/ 83 h 89"/>
              <a:gd name="T4" fmla="*/ 66 w 78"/>
              <a:gd name="T5" fmla="*/ 78 h 89"/>
              <a:gd name="T6" fmla="*/ 74 w 78"/>
              <a:gd name="T7" fmla="*/ 65 h 89"/>
              <a:gd name="T8" fmla="*/ 77 w 78"/>
              <a:gd name="T9" fmla="*/ 49 h 89"/>
              <a:gd name="T10" fmla="*/ 74 w 78"/>
              <a:gd name="T11" fmla="*/ 31 h 89"/>
              <a:gd name="T12" fmla="*/ 66 w 78"/>
              <a:gd name="T13" fmla="*/ 17 h 89"/>
              <a:gd name="T14" fmla="*/ 53 w 78"/>
              <a:gd name="T15" fmla="*/ 6 h 89"/>
              <a:gd name="T16" fmla="*/ 38 w 78"/>
              <a:gd name="T17" fmla="*/ 0 h 89"/>
              <a:gd name="T18" fmla="*/ 24 w 78"/>
              <a:gd name="T19" fmla="*/ 1 h 89"/>
              <a:gd name="T20" fmla="*/ 12 w 78"/>
              <a:gd name="T21" fmla="*/ 9 h 89"/>
              <a:gd name="T22" fmla="*/ 4 w 78"/>
              <a:gd name="T23" fmla="*/ 22 h 89"/>
              <a:gd name="T24" fmla="*/ 0 w 78"/>
              <a:gd name="T25" fmla="*/ 39 h 89"/>
              <a:gd name="T26" fmla="*/ 3 w 78"/>
              <a:gd name="T27" fmla="*/ 55 h 89"/>
              <a:gd name="T28" fmla="*/ 12 w 78"/>
              <a:gd name="T29" fmla="*/ 71 h 89"/>
              <a:gd name="T30" fmla="*/ 24 w 78"/>
              <a:gd name="T31" fmla="*/ 82 h 89"/>
              <a:gd name="T32" fmla="*/ 38 w 78"/>
              <a:gd name="T33" fmla="*/ 88 h 89"/>
              <a:gd name="T34" fmla="*/ 53 w 78"/>
              <a:gd name="T35" fmla="*/ 87 h 89"/>
              <a:gd name="T36" fmla="*/ 53 w 78"/>
              <a:gd name="T37" fmla="*/ 8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89">
                <a:moveTo>
                  <a:pt x="53" y="87"/>
                </a:moveTo>
                <a:lnTo>
                  <a:pt x="60" y="83"/>
                </a:lnTo>
                <a:lnTo>
                  <a:pt x="66" y="78"/>
                </a:lnTo>
                <a:lnTo>
                  <a:pt x="74" y="65"/>
                </a:lnTo>
                <a:lnTo>
                  <a:pt x="77" y="49"/>
                </a:lnTo>
                <a:lnTo>
                  <a:pt x="74" y="31"/>
                </a:lnTo>
                <a:lnTo>
                  <a:pt x="66" y="17"/>
                </a:lnTo>
                <a:lnTo>
                  <a:pt x="53" y="6"/>
                </a:lnTo>
                <a:lnTo>
                  <a:pt x="38" y="0"/>
                </a:lnTo>
                <a:lnTo>
                  <a:pt x="24" y="1"/>
                </a:lnTo>
                <a:lnTo>
                  <a:pt x="12" y="9"/>
                </a:lnTo>
                <a:lnTo>
                  <a:pt x="4" y="22"/>
                </a:lnTo>
                <a:lnTo>
                  <a:pt x="0" y="39"/>
                </a:lnTo>
                <a:lnTo>
                  <a:pt x="3" y="55"/>
                </a:lnTo>
                <a:lnTo>
                  <a:pt x="12" y="71"/>
                </a:lnTo>
                <a:lnTo>
                  <a:pt x="24" y="82"/>
                </a:lnTo>
                <a:lnTo>
                  <a:pt x="38" y="88"/>
                </a:lnTo>
                <a:lnTo>
                  <a:pt x="53" y="87"/>
                </a:lnTo>
                <a:lnTo>
                  <a:pt x="53" y="8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29" name="Freeform 1085"/>
          <p:cNvSpPr>
            <a:spLocks/>
          </p:cNvSpPr>
          <p:nvPr/>
        </p:nvSpPr>
        <p:spPr bwMode="auto">
          <a:xfrm>
            <a:off x="1344613" y="5729288"/>
            <a:ext cx="36512" cy="100012"/>
          </a:xfrm>
          <a:custGeom>
            <a:avLst/>
            <a:gdLst>
              <a:gd name="T0" fmla="*/ 10 w 28"/>
              <a:gd name="T1" fmla="*/ 77 h 78"/>
              <a:gd name="T2" fmla="*/ 17 w 28"/>
              <a:gd name="T3" fmla="*/ 73 h 78"/>
              <a:gd name="T4" fmla="*/ 22 w 28"/>
              <a:gd name="T5" fmla="*/ 65 h 78"/>
              <a:gd name="T6" fmla="*/ 26 w 28"/>
              <a:gd name="T7" fmla="*/ 52 h 78"/>
              <a:gd name="T8" fmla="*/ 27 w 28"/>
              <a:gd name="T9" fmla="*/ 37 h 78"/>
              <a:gd name="T10" fmla="*/ 25 w 28"/>
              <a:gd name="T11" fmla="*/ 10 h 78"/>
              <a:gd name="T12" fmla="*/ 22 w 28"/>
              <a:gd name="T13" fmla="*/ 3 h 78"/>
              <a:gd name="T14" fmla="*/ 16 w 28"/>
              <a:gd name="T15" fmla="*/ 0 h 78"/>
              <a:gd name="T16" fmla="*/ 10 w 28"/>
              <a:gd name="T17" fmla="*/ 4 h 78"/>
              <a:gd name="T18" fmla="*/ 4 w 28"/>
              <a:gd name="T19" fmla="*/ 11 h 78"/>
              <a:gd name="T20" fmla="*/ 1 w 28"/>
              <a:gd name="T21" fmla="*/ 25 h 78"/>
              <a:gd name="T22" fmla="*/ 0 w 28"/>
              <a:gd name="T23" fmla="*/ 39 h 78"/>
              <a:gd name="T24" fmla="*/ 1 w 28"/>
              <a:gd name="T25" fmla="*/ 66 h 78"/>
              <a:gd name="T26" fmla="*/ 4 w 28"/>
              <a:gd name="T27" fmla="*/ 74 h 78"/>
              <a:gd name="T28" fmla="*/ 10 w 28"/>
              <a:gd name="T29" fmla="*/ 77 h 78"/>
              <a:gd name="T30" fmla="*/ 10 w 28"/>
              <a:gd name="T31" fmla="*/ 7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" h="78">
                <a:moveTo>
                  <a:pt x="10" y="77"/>
                </a:moveTo>
                <a:lnTo>
                  <a:pt x="17" y="73"/>
                </a:lnTo>
                <a:lnTo>
                  <a:pt x="22" y="65"/>
                </a:lnTo>
                <a:lnTo>
                  <a:pt x="26" y="52"/>
                </a:lnTo>
                <a:lnTo>
                  <a:pt x="27" y="37"/>
                </a:lnTo>
                <a:lnTo>
                  <a:pt x="25" y="10"/>
                </a:lnTo>
                <a:lnTo>
                  <a:pt x="22" y="3"/>
                </a:lnTo>
                <a:lnTo>
                  <a:pt x="16" y="0"/>
                </a:lnTo>
                <a:lnTo>
                  <a:pt x="10" y="4"/>
                </a:lnTo>
                <a:lnTo>
                  <a:pt x="4" y="11"/>
                </a:lnTo>
                <a:lnTo>
                  <a:pt x="1" y="25"/>
                </a:lnTo>
                <a:lnTo>
                  <a:pt x="0" y="39"/>
                </a:lnTo>
                <a:lnTo>
                  <a:pt x="1" y="66"/>
                </a:lnTo>
                <a:lnTo>
                  <a:pt x="4" y="74"/>
                </a:lnTo>
                <a:lnTo>
                  <a:pt x="10" y="77"/>
                </a:lnTo>
                <a:lnTo>
                  <a:pt x="10" y="7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0" name="Freeform 1086"/>
          <p:cNvSpPr>
            <a:spLocks/>
          </p:cNvSpPr>
          <p:nvPr/>
        </p:nvSpPr>
        <p:spPr bwMode="auto">
          <a:xfrm>
            <a:off x="1395413" y="5637213"/>
            <a:ext cx="125412" cy="158750"/>
          </a:xfrm>
          <a:custGeom>
            <a:avLst/>
            <a:gdLst>
              <a:gd name="T0" fmla="*/ 83 w 93"/>
              <a:gd name="T1" fmla="*/ 118 h 123"/>
              <a:gd name="T2" fmla="*/ 89 w 93"/>
              <a:gd name="T3" fmla="*/ 117 h 123"/>
              <a:gd name="T4" fmla="*/ 92 w 93"/>
              <a:gd name="T5" fmla="*/ 114 h 123"/>
              <a:gd name="T6" fmla="*/ 89 w 93"/>
              <a:gd name="T7" fmla="*/ 105 h 123"/>
              <a:gd name="T8" fmla="*/ 82 w 93"/>
              <a:gd name="T9" fmla="*/ 89 h 123"/>
              <a:gd name="T10" fmla="*/ 79 w 93"/>
              <a:gd name="T11" fmla="*/ 79 h 123"/>
              <a:gd name="T12" fmla="*/ 78 w 93"/>
              <a:gd name="T13" fmla="*/ 68 h 123"/>
              <a:gd name="T14" fmla="*/ 76 w 93"/>
              <a:gd name="T15" fmla="*/ 44 h 123"/>
              <a:gd name="T16" fmla="*/ 70 w 93"/>
              <a:gd name="T17" fmla="*/ 23 h 123"/>
              <a:gd name="T18" fmla="*/ 59 w 93"/>
              <a:gd name="T19" fmla="*/ 6 h 123"/>
              <a:gd name="T20" fmla="*/ 52 w 93"/>
              <a:gd name="T21" fmla="*/ 1 h 123"/>
              <a:gd name="T22" fmla="*/ 45 w 93"/>
              <a:gd name="T23" fmla="*/ 0 h 123"/>
              <a:gd name="T24" fmla="*/ 29 w 93"/>
              <a:gd name="T25" fmla="*/ 2 h 123"/>
              <a:gd name="T26" fmla="*/ 14 w 93"/>
              <a:gd name="T27" fmla="*/ 10 h 123"/>
              <a:gd name="T28" fmla="*/ 4 w 93"/>
              <a:gd name="T29" fmla="*/ 24 h 123"/>
              <a:gd name="T30" fmla="*/ 0 w 93"/>
              <a:gd name="T31" fmla="*/ 45 h 123"/>
              <a:gd name="T32" fmla="*/ 1 w 93"/>
              <a:gd name="T33" fmla="*/ 60 h 123"/>
              <a:gd name="T34" fmla="*/ 6 w 93"/>
              <a:gd name="T35" fmla="*/ 79 h 123"/>
              <a:gd name="T36" fmla="*/ 9 w 93"/>
              <a:gd name="T37" fmla="*/ 83 h 123"/>
              <a:gd name="T38" fmla="*/ 14 w 93"/>
              <a:gd name="T39" fmla="*/ 85 h 123"/>
              <a:gd name="T40" fmla="*/ 19 w 93"/>
              <a:gd name="T41" fmla="*/ 87 h 123"/>
              <a:gd name="T42" fmla="*/ 23 w 93"/>
              <a:gd name="T43" fmla="*/ 92 h 123"/>
              <a:gd name="T44" fmla="*/ 26 w 93"/>
              <a:gd name="T45" fmla="*/ 109 h 123"/>
              <a:gd name="T46" fmla="*/ 28 w 93"/>
              <a:gd name="T47" fmla="*/ 118 h 123"/>
              <a:gd name="T48" fmla="*/ 31 w 93"/>
              <a:gd name="T49" fmla="*/ 122 h 123"/>
              <a:gd name="T50" fmla="*/ 35 w 93"/>
              <a:gd name="T51" fmla="*/ 122 h 123"/>
              <a:gd name="T52" fmla="*/ 39 w 93"/>
              <a:gd name="T53" fmla="*/ 119 h 123"/>
              <a:gd name="T54" fmla="*/ 47 w 93"/>
              <a:gd name="T55" fmla="*/ 115 h 123"/>
              <a:gd name="T56" fmla="*/ 55 w 93"/>
              <a:gd name="T57" fmla="*/ 114 h 123"/>
              <a:gd name="T58" fmla="*/ 83 w 93"/>
              <a:gd name="T59" fmla="*/ 118 h 123"/>
              <a:gd name="T60" fmla="*/ 83 w 93"/>
              <a:gd name="T61" fmla="*/ 118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3" h="123">
                <a:moveTo>
                  <a:pt x="83" y="118"/>
                </a:moveTo>
                <a:lnTo>
                  <a:pt x="89" y="117"/>
                </a:lnTo>
                <a:lnTo>
                  <a:pt x="92" y="114"/>
                </a:lnTo>
                <a:lnTo>
                  <a:pt x="89" y="105"/>
                </a:lnTo>
                <a:lnTo>
                  <a:pt x="82" y="89"/>
                </a:lnTo>
                <a:lnTo>
                  <a:pt x="79" y="79"/>
                </a:lnTo>
                <a:lnTo>
                  <a:pt x="78" y="68"/>
                </a:lnTo>
                <a:lnTo>
                  <a:pt x="76" y="44"/>
                </a:lnTo>
                <a:lnTo>
                  <a:pt x="70" y="23"/>
                </a:lnTo>
                <a:lnTo>
                  <a:pt x="59" y="6"/>
                </a:lnTo>
                <a:lnTo>
                  <a:pt x="52" y="1"/>
                </a:lnTo>
                <a:lnTo>
                  <a:pt x="45" y="0"/>
                </a:lnTo>
                <a:lnTo>
                  <a:pt x="29" y="2"/>
                </a:lnTo>
                <a:lnTo>
                  <a:pt x="14" y="10"/>
                </a:lnTo>
                <a:lnTo>
                  <a:pt x="4" y="24"/>
                </a:lnTo>
                <a:lnTo>
                  <a:pt x="0" y="45"/>
                </a:lnTo>
                <a:lnTo>
                  <a:pt x="1" y="60"/>
                </a:lnTo>
                <a:lnTo>
                  <a:pt x="6" y="79"/>
                </a:lnTo>
                <a:lnTo>
                  <a:pt x="9" y="83"/>
                </a:lnTo>
                <a:lnTo>
                  <a:pt x="14" y="85"/>
                </a:lnTo>
                <a:lnTo>
                  <a:pt x="19" y="87"/>
                </a:lnTo>
                <a:lnTo>
                  <a:pt x="23" y="92"/>
                </a:lnTo>
                <a:lnTo>
                  <a:pt x="26" y="109"/>
                </a:lnTo>
                <a:lnTo>
                  <a:pt x="28" y="118"/>
                </a:lnTo>
                <a:lnTo>
                  <a:pt x="31" y="122"/>
                </a:lnTo>
                <a:lnTo>
                  <a:pt x="35" y="122"/>
                </a:lnTo>
                <a:lnTo>
                  <a:pt x="39" y="119"/>
                </a:lnTo>
                <a:lnTo>
                  <a:pt x="47" y="115"/>
                </a:lnTo>
                <a:lnTo>
                  <a:pt x="55" y="114"/>
                </a:lnTo>
                <a:lnTo>
                  <a:pt x="83" y="118"/>
                </a:lnTo>
                <a:lnTo>
                  <a:pt x="83" y="118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1" name="Freeform 1087"/>
          <p:cNvSpPr>
            <a:spLocks/>
          </p:cNvSpPr>
          <p:nvPr/>
        </p:nvSpPr>
        <p:spPr bwMode="auto">
          <a:xfrm>
            <a:off x="1416050" y="5761038"/>
            <a:ext cx="46038" cy="261937"/>
          </a:xfrm>
          <a:custGeom>
            <a:avLst/>
            <a:gdLst>
              <a:gd name="T0" fmla="*/ 11 w 35"/>
              <a:gd name="T1" fmla="*/ 0 h 205"/>
              <a:gd name="T2" fmla="*/ 17 w 35"/>
              <a:gd name="T3" fmla="*/ 26 h 205"/>
              <a:gd name="T4" fmla="*/ 16 w 35"/>
              <a:gd name="T5" fmla="*/ 42 h 205"/>
              <a:gd name="T6" fmla="*/ 13 w 35"/>
              <a:gd name="T7" fmla="*/ 53 h 205"/>
              <a:gd name="T8" fmla="*/ 11 w 35"/>
              <a:gd name="T9" fmla="*/ 53 h 205"/>
              <a:gd name="T10" fmla="*/ 11 w 35"/>
              <a:gd name="T11" fmla="*/ 81 h 205"/>
              <a:gd name="T12" fmla="*/ 13 w 35"/>
              <a:gd name="T13" fmla="*/ 81 h 205"/>
              <a:gd name="T14" fmla="*/ 13 w 35"/>
              <a:gd name="T15" fmla="*/ 106 h 205"/>
              <a:gd name="T16" fmla="*/ 11 w 35"/>
              <a:gd name="T17" fmla="*/ 106 h 205"/>
              <a:gd name="T18" fmla="*/ 11 w 35"/>
              <a:gd name="T19" fmla="*/ 115 h 205"/>
              <a:gd name="T20" fmla="*/ 8 w 35"/>
              <a:gd name="T21" fmla="*/ 115 h 205"/>
              <a:gd name="T22" fmla="*/ 8 w 35"/>
              <a:gd name="T23" fmla="*/ 126 h 205"/>
              <a:gd name="T24" fmla="*/ 6 w 35"/>
              <a:gd name="T25" fmla="*/ 126 h 205"/>
              <a:gd name="T26" fmla="*/ 0 w 35"/>
              <a:gd name="T27" fmla="*/ 138 h 205"/>
              <a:gd name="T28" fmla="*/ 11 w 35"/>
              <a:gd name="T29" fmla="*/ 141 h 205"/>
              <a:gd name="T30" fmla="*/ 13 w 35"/>
              <a:gd name="T31" fmla="*/ 143 h 205"/>
              <a:gd name="T32" fmla="*/ 13 w 35"/>
              <a:gd name="T33" fmla="*/ 144 h 205"/>
              <a:gd name="T34" fmla="*/ 15 w 35"/>
              <a:gd name="T35" fmla="*/ 144 h 205"/>
              <a:gd name="T36" fmla="*/ 15 w 35"/>
              <a:gd name="T37" fmla="*/ 147 h 205"/>
              <a:gd name="T38" fmla="*/ 17 w 35"/>
              <a:gd name="T39" fmla="*/ 147 h 205"/>
              <a:gd name="T40" fmla="*/ 19 w 35"/>
              <a:gd name="T41" fmla="*/ 149 h 205"/>
              <a:gd name="T42" fmla="*/ 24 w 35"/>
              <a:gd name="T43" fmla="*/ 170 h 205"/>
              <a:gd name="T44" fmla="*/ 25 w 35"/>
              <a:gd name="T45" fmla="*/ 170 h 205"/>
              <a:gd name="T46" fmla="*/ 25 w 35"/>
              <a:gd name="T47" fmla="*/ 181 h 205"/>
              <a:gd name="T48" fmla="*/ 28 w 35"/>
              <a:gd name="T49" fmla="*/ 181 h 205"/>
              <a:gd name="T50" fmla="*/ 28 w 35"/>
              <a:gd name="T51" fmla="*/ 187 h 205"/>
              <a:gd name="T52" fmla="*/ 30 w 35"/>
              <a:gd name="T53" fmla="*/ 187 h 205"/>
              <a:gd name="T54" fmla="*/ 30 w 35"/>
              <a:gd name="T55" fmla="*/ 194 h 205"/>
              <a:gd name="T56" fmla="*/ 32 w 35"/>
              <a:gd name="T57" fmla="*/ 194 h 205"/>
              <a:gd name="T58" fmla="*/ 32 w 35"/>
              <a:gd name="T59" fmla="*/ 200 h 205"/>
              <a:gd name="T60" fmla="*/ 34 w 35"/>
              <a:gd name="T61" fmla="*/ 200 h 205"/>
              <a:gd name="T62" fmla="*/ 34 w 35"/>
              <a:gd name="T63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" h="205">
                <a:moveTo>
                  <a:pt x="11" y="0"/>
                </a:moveTo>
                <a:lnTo>
                  <a:pt x="17" y="26"/>
                </a:lnTo>
                <a:lnTo>
                  <a:pt x="16" y="42"/>
                </a:lnTo>
                <a:lnTo>
                  <a:pt x="13" y="53"/>
                </a:lnTo>
                <a:lnTo>
                  <a:pt x="11" y="53"/>
                </a:lnTo>
                <a:lnTo>
                  <a:pt x="11" y="81"/>
                </a:lnTo>
                <a:lnTo>
                  <a:pt x="13" y="81"/>
                </a:lnTo>
                <a:lnTo>
                  <a:pt x="13" y="106"/>
                </a:lnTo>
                <a:lnTo>
                  <a:pt x="11" y="106"/>
                </a:lnTo>
                <a:lnTo>
                  <a:pt x="11" y="115"/>
                </a:lnTo>
                <a:lnTo>
                  <a:pt x="8" y="115"/>
                </a:lnTo>
                <a:lnTo>
                  <a:pt x="8" y="126"/>
                </a:lnTo>
                <a:lnTo>
                  <a:pt x="6" y="126"/>
                </a:lnTo>
                <a:lnTo>
                  <a:pt x="0" y="138"/>
                </a:lnTo>
                <a:lnTo>
                  <a:pt x="11" y="141"/>
                </a:lnTo>
                <a:lnTo>
                  <a:pt x="13" y="143"/>
                </a:lnTo>
                <a:lnTo>
                  <a:pt x="13" y="144"/>
                </a:lnTo>
                <a:lnTo>
                  <a:pt x="15" y="144"/>
                </a:lnTo>
                <a:lnTo>
                  <a:pt x="15" y="147"/>
                </a:lnTo>
                <a:lnTo>
                  <a:pt x="17" y="147"/>
                </a:lnTo>
                <a:lnTo>
                  <a:pt x="19" y="149"/>
                </a:lnTo>
                <a:lnTo>
                  <a:pt x="24" y="170"/>
                </a:lnTo>
                <a:lnTo>
                  <a:pt x="25" y="170"/>
                </a:lnTo>
                <a:lnTo>
                  <a:pt x="25" y="181"/>
                </a:lnTo>
                <a:lnTo>
                  <a:pt x="28" y="181"/>
                </a:lnTo>
                <a:lnTo>
                  <a:pt x="28" y="187"/>
                </a:lnTo>
                <a:lnTo>
                  <a:pt x="30" y="187"/>
                </a:lnTo>
                <a:lnTo>
                  <a:pt x="30" y="194"/>
                </a:lnTo>
                <a:lnTo>
                  <a:pt x="32" y="194"/>
                </a:lnTo>
                <a:lnTo>
                  <a:pt x="32" y="200"/>
                </a:lnTo>
                <a:lnTo>
                  <a:pt x="34" y="200"/>
                </a:lnTo>
                <a:lnTo>
                  <a:pt x="34" y="20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2" name="Freeform 1088"/>
          <p:cNvSpPr>
            <a:spLocks/>
          </p:cNvSpPr>
          <p:nvPr/>
        </p:nvSpPr>
        <p:spPr bwMode="auto">
          <a:xfrm>
            <a:off x="1577975" y="5186363"/>
            <a:ext cx="279400" cy="274637"/>
          </a:xfrm>
          <a:custGeom>
            <a:avLst/>
            <a:gdLst>
              <a:gd name="T0" fmla="*/ 11 w 208"/>
              <a:gd name="T1" fmla="*/ 213 h 214"/>
              <a:gd name="T2" fmla="*/ 13 w 208"/>
              <a:gd name="T3" fmla="*/ 202 h 214"/>
              <a:gd name="T4" fmla="*/ 17 w 208"/>
              <a:gd name="T5" fmla="*/ 192 h 214"/>
              <a:gd name="T6" fmla="*/ 13 w 208"/>
              <a:gd name="T7" fmla="*/ 175 h 214"/>
              <a:gd name="T8" fmla="*/ 9 w 208"/>
              <a:gd name="T9" fmla="*/ 158 h 214"/>
              <a:gd name="T10" fmla="*/ 6 w 208"/>
              <a:gd name="T11" fmla="*/ 158 h 214"/>
              <a:gd name="T12" fmla="*/ 2 w 208"/>
              <a:gd name="T13" fmla="*/ 138 h 214"/>
              <a:gd name="T14" fmla="*/ 1 w 208"/>
              <a:gd name="T15" fmla="*/ 137 h 214"/>
              <a:gd name="T16" fmla="*/ 0 w 208"/>
              <a:gd name="T17" fmla="*/ 138 h 214"/>
              <a:gd name="T18" fmla="*/ 6 w 208"/>
              <a:gd name="T19" fmla="*/ 144 h 214"/>
              <a:gd name="T20" fmla="*/ 17 w 208"/>
              <a:gd name="T21" fmla="*/ 146 h 214"/>
              <a:gd name="T22" fmla="*/ 23 w 208"/>
              <a:gd name="T23" fmla="*/ 147 h 214"/>
              <a:gd name="T24" fmla="*/ 28 w 208"/>
              <a:gd name="T25" fmla="*/ 147 h 214"/>
              <a:gd name="T26" fmla="*/ 28 w 208"/>
              <a:gd name="T27" fmla="*/ 144 h 214"/>
              <a:gd name="T28" fmla="*/ 43 w 208"/>
              <a:gd name="T29" fmla="*/ 138 h 214"/>
              <a:gd name="T30" fmla="*/ 43 w 208"/>
              <a:gd name="T31" fmla="*/ 136 h 214"/>
              <a:gd name="T32" fmla="*/ 45 w 208"/>
              <a:gd name="T33" fmla="*/ 136 h 214"/>
              <a:gd name="T34" fmla="*/ 47 w 208"/>
              <a:gd name="T35" fmla="*/ 132 h 214"/>
              <a:gd name="T36" fmla="*/ 49 w 208"/>
              <a:gd name="T37" fmla="*/ 129 h 214"/>
              <a:gd name="T38" fmla="*/ 55 w 208"/>
              <a:gd name="T39" fmla="*/ 127 h 214"/>
              <a:gd name="T40" fmla="*/ 60 w 208"/>
              <a:gd name="T41" fmla="*/ 123 h 214"/>
              <a:gd name="T42" fmla="*/ 61 w 208"/>
              <a:gd name="T43" fmla="*/ 121 h 214"/>
              <a:gd name="T44" fmla="*/ 62 w 208"/>
              <a:gd name="T45" fmla="*/ 119 h 214"/>
              <a:gd name="T46" fmla="*/ 72 w 208"/>
              <a:gd name="T47" fmla="*/ 108 h 214"/>
              <a:gd name="T48" fmla="*/ 76 w 208"/>
              <a:gd name="T49" fmla="*/ 106 h 214"/>
              <a:gd name="T50" fmla="*/ 77 w 208"/>
              <a:gd name="T51" fmla="*/ 105 h 214"/>
              <a:gd name="T52" fmla="*/ 79 w 208"/>
              <a:gd name="T53" fmla="*/ 105 h 214"/>
              <a:gd name="T54" fmla="*/ 86 w 208"/>
              <a:gd name="T55" fmla="*/ 88 h 214"/>
              <a:gd name="T56" fmla="*/ 86 w 208"/>
              <a:gd name="T57" fmla="*/ 71 h 214"/>
              <a:gd name="T58" fmla="*/ 83 w 208"/>
              <a:gd name="T59" fmla="*/ 53 h 214"/>
              <a:gd name="T60" fmla="*/ 81 w 208"/>
              <a:gd name="T61" fmla="*/ 36 h 214"/>
              <a:gd name="T62" fmla="*/ 83 w 208"/>
              <a:gd name="T63" fmla="*/ 42 h 214"/>
              <a:gd name="T64" fmla="*/ 86 w 208"/>
              <a:gd name="T65" fmla="*/ 42 h 214"/>
              <a:gd name="T66" fmla="*/ 87 w 208"/>
              <a:gd name="T67" fmla="*/ 53 h 214"/>
              <a:gd name="T68" fmla="*/ 90 w 208"/>
              <a:gd name="T69" fmla="*/ 53 h 214"/>
              <a:gd name="T70" fmla="*/ 90 w 208"/>
              <a:gd name="T71" fmla="*/ 57 h 214"/>
              <a:gd name="T72" fmla="*/ 93 w 208"/>
              <a:gd name="T73" fmla="*/ 64 h 214"/>
              <a:gd name="T74" fmla="*/ 100 w 208"/>
              <a:gd name="T75" fmla="*/ 68 h 214"/>
              <a:gd name="T76" fmla="*/ 143 w 208"/>
              <a:gd name="T77" fmla="*/ 68 h 214"/>
              <a:gd name="T78" fmla="*/ 149 w 208"/>
              <a:gd name="T79" fmla="*/ 63 h 214"/>
              <a:gd name="T80" fmla="*/ 163 w 208"/>
              <a:gd name="T81" fmla="*/ 57 h 214"/>
              <a:gd name="T82" fmla="*/ 185 w 208"/>
              <a:gd name="T83" fmla="*/ 46 h 214"/>
              <a:gd name="T84" fmla="*/ 185 w 208"/>
              <a:gd name="T85" fmla="*/ 45 h 214"/>
              <a:gd name="T86" fmla="*/ 189 w 208"/>
              <a:gd name="T87" fmla="*/ 42 h 214"/>
              <a:gd name="T88" fmla="*/ 191 w 208"/>
              <a:gd name="T89" fmla="*/ 39 h 214"/>
              <a:gd name="T90" fmla="*/ 196 w 208"/>
              <a:gd name="T91" fmla="*/ 37 h 214"/>
              <a:gd name="T92" fmla="*/ 198 w 208"/>
              <a:gd name="T93" fmla="*/ 35 h 214"/>
              <a:gd name="T94" fmla="*/ 202 w 208"/>
              <a:gd name="T95" fmla="*/ 27 h 214"/>
              <a:gd name="T96" fmla="*/ 204 w 208"/>
              <a:gd name="T97" fmla="*/ 10 h 214"/>
              <a:gd name="T98" fmla="*/ 207 w 208"/>
              <a:gd name="T99" fmla="*/ 10 h 214"/>
              <a:gd name="T100" fmla="*/ 207 w 208"/>
              <a:gd name="T101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8" h="214">
                <a:moveTo>
                  <a:pt x="11" y="213"/>
                </a:moveTo>
                <a:lnTo>
                  <a:pt x="13" y="202"/>
                </a:lnTo>
                <a:lnTo>
                  <a:pt x="17" y="192"/>
                </a:lnTo>
                <a:lnTo>
                  <a:pt x="13" y="175"/>
                </a:lnTo>
                <a:lnTo>
                  <a:pt x="9" y="158"/>
                </a:lnTo>
                <a:lnTo>
                  <a:pt x="6" y="158"/>
                </a:lnTo>
                <a:lnTo>
                  <a:pt x="2" y="138"/>
                </a:lnTo>
                <a:lnTo>
                  <a:pt x="1" y="137"/>
                </a:lnTo>
                <a:lnTo>
                  <a:pt x="0" y="138"/>
                </a:lnTo>
                <a:lnTo>
                  <a:pt x="6" y="144"/>
                </a:lnTo>
                <a:lnTo>
                  <a:pt x="17" y="146"/>
                </a:lnTo>
                <a:lnTo>
                  <a:pt x="23" y="147"/>
                </a:lnTo>
                <a:lnTo>
                  <a:pt x="28" y="147"/>
                </a:lnTo>
                <a:lnTo>
                  <a:pt x="28" y="144"/>
                </a:lnTo>
                <a:lnTo>
                  <a:pt x="43" y="138"/>
                </a:lnTo>
                <a:lnTo>
                  <a:pt x="43" y="136"/>
                </a:lnTo>
                <a:lnTo>
                  <a:pt x="45" y="136"/>
                </a:lnTo>
                <a:lnTo>
                  <a:pt x="47" y="132"/>
                </a:lnTo>
                <a:lnTo>
                  <a:pt x="49" y="129"/>
                </a:lnTo>
                <a:lnTo>
                  <a:pt x="55" y="127"/>
                </a:lnTo>
                <a:lnTo>
                  <a:pt x="60" y="123"/>
                </a:lnTo>
                <a:lnTo>
                  <a:pt x="61" y="121"/>
                </a:lnTo>
                <a:lnTo>
                  <a:pt x="62" y="119"/>
                </a:lnTo>
                <a:lnTo>
                  <a:pt x="72" y="108"/>
                </a:lnTo>
                <a:lnTo>
                  <a:pt x="76" y="106"/>
                </a:lnTo>
                <a:lnTo>
                  <a:pt x="77" y="105"/>
                </a:lnTo>
                <a:lnTo>
                  <a:pt x="79" y="105"/>
                </a:lnTo>
                <a:lnTo>
                  <a:pt x="86" y="88"/>
                </a:lnTo>
                <a:lnTo>
                  <a:pt x="86" y="71"/>
                </a:lnTo>
                <a:lnTo>
                  <a:pt x="83" y="53"/>
                </a:lnTo>
                <a:lnTo>
                  <a:pt x="81" y="36"/>
                </a:lnTo>
                <a:lnTo>
                  <a:pt x="83" y="42"/>
                </a:lnTo>
                <a:lnTo>
                  <a:pt x="86" y="42"/>
                </a:lnTo>
                <a:lnTo>
                  <a:pt x="87" y="53"/>
                </a:lnTo>
                <a:lnTo>
                  <a:pt x="90" y="53"/>
                </a:lnTo>
                <a:lnTo>
                  <a:pt x="90" y="57"/>
                </a:lnTo>
                <a:lnTo>
                  <a:pt x="93" y="64"/>
                </a:lnTo>
                <a:lnTo>
                  <a:pt x="100" y="68"/>
                </a:lnTo>
                <a:lnTo>
                  <a:pt x="143" y="68"/>
                </a:lnTo>
                <a:lnTo>
                  <a:pt x="149" y="63"/>
                </a:lnTo>
                <a:lnTo>
                  <a:pt x="163" y="57"/>
                </a:lnTo>
                <a:lnTo>
                  <a:pt x="185" y="46"/>
                </a:lnTo>
                <a:lnTo>
                  <a:pt x="185" y="45"/>
                </a:lnTo>
                <a:lnTo>
                  <a:pt x="189" y="42"/>
                </a:lnTo>
                <a:lnTo>
                  <a:pt x="191" y="39"/>
                </a:lnTo>
                <a:lnTo>
                  <a:pt x="196" y="37"/>
                </a:lnTo>
                <a:lnTo>
                  <a:pt x="198" y="35"/>
                </a:lnTo>
                <a:lnTo>
                  <a:pt x="202" y="27"/>
                </a:lnTo>
                <a:lnTo>
                  <a:pt x="204" y="10"/>
                </a:lnTo>
                <a:lnTo>
                  <a:pt x="207" y="10"/>
                </a:lnTo>
                <a:lnTo>
                  <a:pt x="20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3" name="Line 1089"/>
          <p:cNvSpPr>
            <a:spLocks noChangeShapeType="1"/>
          </p:cNvSpPr>
          <p:nvPr/>
        </p:nvSpPr>
        <p:spPr bwMode="auto">
          <a:xfrm>
            <a:off x="2084388" y="5467350"/>
            <a:ext cx="146050" cy="381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234" name="Freeform 1090"/>
          <p:cNvSpPr>
            <a:spLocks/>
          </p:cNvSpPr>
          <p:nvPr/>
        </p:nvSpPr>
        <p:spPr bwMode="auto">
          <a:xfrm>
            <a:off x="1406525" y="5667375"/>
            <a:ext cx="26988" cy="33338"/>
          </a:xfrm>
          <a:custGeom>
            <a:avLst/>
            <a:gdLst>
              <a:gd name="T0" fmla="*/ 9 w 20"/>
              <a:gd name="T1" fmla="*/ 25 h 26"/>
              <a:gd name="T2" fmla="*/ 13 w 20"/>
              <a:gd name="T3" fmla="*/ 24 h 26"/>
              <a:gd name="T4" fmla="*/ 17 w 20"/>
              <a:gd name="T5" fmla="*/ 21 h 26"/>
              <a:gd name="T6" fmla="*/ 19 w 20"/>
              <a:gd name="T7" fmla="*/ 13 h 26"/>
              <a:gd name="T8" fmla="*/ 17 w 20"/>
              <a:gd name="T9" fmla="*/ 4 h 26"/>
              <a:gd name="T10" fmla="*/ 9 w 20"/>
              <a:gd name="T11" fmla="*/ 0 h 26"/>
              <a:gd name="T12" fmla="*/ 2 w 20"/>
              <a:gd name="T13" fmla="*/ 4 h 26"/>
              <a:gd name="T14" fmla="*/ 0 w 20"/>
              <a:gd name="T15" fmla="*/ 13 h 26"/>
              <a:gd name="T16" fmla="*/ 2 w 20"/>
              <a:gd name="T17" fmla="*/ 21 h 26"/>
              <a:gd name="T18" fmla="*/ 6 w 20"/>
              <a:gd name="T19" fmla="*/ 24 h 26"/>
              <a:gd name="T20" fmla="*/ 9 w 20"/>
              <a:gd name="T21" fmla="*/ 25 h 26"/>
              <a:gd name="T22" fmla="*/ 9 w 20"/>
              <a:gd name="T2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" h="26">
                <a:moveTo>
                  <a:pt x="9" y="25"/>
                </a:moveTo>
                <a:lnTo>
                  <a:pt x="13" y="24"/>
                </a:lnTo>
                <a:lnTo>
                  <a:pt x="17" y="21"/>
                </a:lnTo>
                <a:lnTo>
                  <a:pt x="19" y="13"/>
                </a:lnTo>
                <a:lnTo>
                  <a:pt x="17" y="4"/>
                </a:lnTo>
                <a:lnTo>
                  <a:pt x="9" y="0"/>
                </a:lnTo>
                <a:lnTo>
                  <a:pt x="2" y="4"/>
                </a:lnTo>
                <a:lnTo>
                  <a:pt x="0" y="13"/>
                </a:lnTo>
                <a:lnTo>
                  <a:pt x="2" y="21"/>
                </a:lnTo>
                <a:lnTo>
                  <a:pt x="6" y="24"/>
                </a:lnTo>
                <a:lnTo>
                  <a:pt x="9" y="25"/>
                </a:lnTo>
                <a:lnTo>
                  <a:pt x="9" y="25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5" name="Freeform 1091"/>
          <p:cNvSpPr>
            <a:spLocks/>
          </p:cNvSpPr>
          <p:nvPr/>
        </p:nvSpPr>
        <p:spPr bwMode="auto">
          <a:xfrm>
            <a:off x="5240338" y="2109788"/>
            <a:ext cx="687387" cy="615950"/>
          </a:xfrm>
          <a:custGeom>
            <a:avLst/>
            <a:gdLst>
              <a:gd name="T0" fmla="*/ 0 w 511"/>
              <a:gd name="T1" fmla="*/ 410 h 481"/>
              <a:gd name="T2" fmla="*/ 26 w 511"/>
              <a:gd name="T3" fmla="*/ 433 h 481"/>
              <a:gd name="T4" fmla="*/ 68 w 511"/>
              <a:gd name="T5" fmla="*/ 406 h 481"/>
              <a:gd name="T6" fmla="*/ 154 w 511"/>
              <a:gd name="T7" fmla="*/ 358 h 481"/>
              <a:gd name="T8" fmla="*/ 205 w 511"/>
              <a:gd name="T9" fmla="*/ 336 h 481"/>
              <a:gd name="T10" fmla="*/ 206 w 511"/>
              <a:gd name="T11" fmla="*/ 354 h 481"/>
              <a:gd name="T12" fmla="*/ 157 w 511"/>
              <a:gd name="T13" fmla="*/ 411 h 481"/>
              <a:gd name="T14" fmla="*/ 140 w 511"/>
              <a:gd name="T15" fmla="*/ 447 h 481"/>
              <a:gd name="T16" fmla="*/ 140 w 511"/>
              <a:gd name="T17" fmla="*/ 465 h 481"/>
              <a:gd name="T18" fmla="*/ 149 w 511"/>
              <a:gd name="T19" fmla="*/ 477 h 481"/>
              <a:gd name="T20" fmla="*/ 169 w 511"/>
              <a:gd name="T21" fmla="*/ 480 h 481"/>
              <a:gd name="T22" fmla="*/ 191 w 511"/>
              <a:gd name="T23" fmla="*/ 475 h 481"/>
              <a:gd name="T24" fmla="*/ 239 w 511"/>
              <a:gd name="T25" fmla="*/ 435 h 481"/>
              <a:gd name="T26" fmla="*/ 314 w 511"/>
              <a:gd name="T27" fmla="*/ 329 h 481"/>
              <a:gd name="T28" fmla="*/ 373 w 511"/>
              <a:gd name="T29" fmla="*/ 259 h 481"/>
              <a:gd name="T30" fmla="*/ 510 w 511"/>
              <a:gd name="T31" fmla="*/ 140 h 481"/>
              <a:gd name="T32" fmla="*/ 401 w 511"/>
              <a:gd name="T33" fmla="*/ 0 h 481"/>
              <a:gd name="T34" fmla="*/ 142 w 511"/>
              <a:gd name="T35" fmla="*/ 56 h 481"/>
              <a:gd name="T36" fmla="*/ 8 w 511"/>
              <a:gd name="T37" fmla="*/ 220 h 481"/>
              <a:gd name="T38" fmla="*/ 0 w 511"/>
              <a:gd name="T39" fmla="*/ 410 h 481"/>
              <a:gd name="T40" fmla="*/ 0 w 511"/>
              <a:gd name="T41" fmla="*/ 41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481">
                <a:moveTo>
                  <a:pt x="0" y="410"/>
                </a:moveTo>
                <a:lnTo>
                  <a:pt x="26" y="433"/>
                </a:lnTo>
                <a:lnTo>
                  <a:pt x="68" y="406"/>
                </a:lnTo>
                <a:lnTo>
                  <a:pt x="154" y="358"/>
                </a:lnTo>
                <a:lnTo>
                  <a:pt x="205" y="336"/>
                </a:lnTo>
                <a:lnTo>
                  <a:pt x="206" y="354"/>
                </a:lnTo>
                <a:lnTo>
                  <a:pt x="157" y="411"/>
                </a:lnTo>
                <a:lnTo>
                  <a:pt x="140" y="447"/>
                </a:lnTo>
                <a:lnTo>
                  <a:pt x="140" y="465"/>
                </a:lnTo>
                <a:lnTo>
                  <a:pt x="149" y="477"/>
                </a:lnTo>
                <a:lnTo>
                  <a:pt x="169" y="480"/>
                </a:lnTo>
                <a:lnTo>
                  <a:pt x="191" y="475"/>
                </a:lnTo>
                <a:lnTo>
                  <a:pt x="239" y="435"/>
                </a:lnTo>
                <a:lnTo>
                  <a:pt x="314" y="329"/>
                </a:lnTo>
                <a:lnTo>
                  <a:pt x="373" y="259"/>
                </a:lnTo>
                <a:lnTo>
                  <a:pt x="510" y="140"/>
                </a:lnTo>
                <a:lnTo>
                  <a:pt x="401" y="0"/>
                </a:lnTo>
                <a:lnTo>
                  <a:pt x="142" y="56"/>
                </a:lnTo>
                <a:lnTo>
                  <a:pt x="8" y="220"/>
                </a:lnTo>
                <a:lnTo>
                  <a:pt x="0" y="410"/>
                </a:lnTo>
                <a:lnTo>
                  <a:pt x="0" y="410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6" name="Freeform 1092"/>
          <p:cNvSpPr>
            <a:spLocks/>
          </p:cNvSpPr>
          <p:nvPr/>
        </p:nvSpPr>
        <p:spPr bwMode="auto">
          <a:xfrm>
            <a:off x="5294313" y="2574925"/>
            <a:ext cx="44450" cy="50800"/>
          </a:xfrm>
          <a:custGeom>
            <a:avLst/>
            <a:gdLst>
              <a:gd name="T0" fmla="*/ 32 w 33"/>
              <a:gd name="T1" fmla="*/ 39 h 40"/>
              <a:gd name="T2" fmla="*/ 32 w 33"/>
              <a:gd name="T3" fmla="*/ 22 h 40"/>
              <a:gd name="T4" fmla="*/ 30 w 33"/>
              <a:gd name="T5" fmla="*/ 7 h 40"/>
              <a:gd name="T6" fmla="*/ 27 w 33"/>
              <a:gd name="T7" fmla="*/ 7 h 40"/>
              <a:gd name="T8" fmla="*/ 27 w 33"/>
              <a:gd name="T9" fmla="*/ 2 h 40"/>
              <a:gd name="T10" fmla="*/ 25 w 33"/>
              <a:gd name="T11" fmla="*/ 0 h 40"/>
              <a:gd name="T12" fmla="*/ 12 w 33"/>
              <a:gd name="T13" fmla="*/ 1 h 40"/>
              <a:gd name="T14" fmla="*/ 5 w 33"/>
              <a:gd name="T15" fmla="*/ 3 h 40"/>
              <a:gd name="T16" fmla="*/ 0 w 33"/>
              <a:gd name="T17" fmla="*/ 7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40">
                <a:moveTo>
                  <a:pt x="32" y="39"/>
                </a:moveTo>
                <a:lnTo>
                  <a:pt x="32" y="22"/>
                </a:lnTo>
                <a:lnTo>
                  <a:pt x="30" y="7"/>
                </a:lnTo>
                <a:lnTo>
                  <a:pt x="27" y="7"/>
                </a:lnTo>
                <a:lnTo>
                  <a:pt x="27" y="2"/>
                </a:lnTo>
                <a:lnTo>
                  <a:pt x="25" y="0"/>
                </a:lnTo>
                <a:lnTo>
                  <a:pt x="12" y="1"/>
                </a:lnTo>
                <a:lnTo>
                  <a:pt x="5" y="3"/>
                </a:lnTo>
                <a:lnTo>
                  <a:pt x="0" y="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7" name="Freeform 1093"/>
          <p:cNvSpPr>
            <a:spLocks/>
          </p:cNvSpPr>
          <p:nvPr/>
        </p:nvSpPr>
        <p:spPr bwMode="auto">
          <a:xfrm>
            <a:off x="5308600" y="2462213"/>
            <a:ext cx="33338" cy="107950"/>
          </a:xfrm>
          <a:custGeom>
            <a:avLst/>
            <a:gdLst>
              <a:gd name="T0" fmla="*/ 7 w 25"/>
              <a:gd name="T1" fmla="*/ 83 h 84"/>
              <a:gd name="T2" fmla="*/ 15 w 25"/>
              <a:gd name="T3" fmla="*/ 73 h 84"/>
              <a:gd name="T4" fmla="*/ 20 w 25"/>
              <a:gd name="T5" fmla="*/ 47 h 84"/>
              <a:gd name="T6" fmla="*/ 24 w 25"/>
              <a:gd name="T7" fmla="*/ 17 h 84"/>
              <a:gd name="T8" fmla="*/ 21 w 25"/>
              <a:gd name="T9" fmla="*/ 13 h 84"/>
              <a:gd name="T10" fmla="*/ 18 w 25"/>
              <a:gd name="T11" fmla="*/ 6 h 84"/>
              <a:gd name="T12" fmla="*/ 12 w 25"/>
              <a:gd name="T13" fmla="*/ 1 h 84"/>
              <a:gd name="T14" fmla="*/ 7 w 25"/>
              <a:gd name="T15" fmla="*/ 0 h 84"/>
              <a:gd name="T16" fmla="*/ 0 w 25"/>
              <a:gd name="T17" fmla="*/ 2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" h="84">
                <a:moveTo>
                  <a:pt x="7" y="83"/>
                </a:moveTo>
                <a:lnTo>
                  <a:pt x="15" y="73"/>
                </a:lnTo>
                <a:lnTo>
                  <a:pt x="20" y="47"/>
                </a:lnTo>
                <a:lnTo>
                  <a:pt x="24" y="17"/>
                </a:lnTo>
                <a:lnTo>
                  <a:pt x="21" y="13"/>
                </a:lnTo>
                <a:lnTo>
                  <a:pt x="18" y="6"/>
                </a:lnTo>
                <a:lnTo>
                  <a:pt x="12" y="1"/>
                </a:lnTo>
                <a:lnTo>
                  <a:pt x="7" y="0"/>
                </a:lnTo>
                <a:lnTo>
                  <a:pt x="0" y="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8" name="Freeform 1094"/>
          <p:cNvSpPr>
            <a:spLocks/>
          </p:cNvSpPr>
          <p:nvPr/>
        </p:nvSpPr>
        <p:spPr bwMode="auto">
          <a:xfrm>
            <a:off x="5343525" y="2366963"/>
            <a:ext cx="66675" cy="101600"/>
          </a:xfrm>
          <a:custGeom>
            <a:avLst/>
            <a:gdLst>
              <a:gd name="T0" fmla="*/ 0 w 50"/>
              <a:gd name="T1" fmla="*/ 78 h 79"/>
              <a:gd name="T2" fmla="*/ 21 w 50"/>
              <a:gd name="T3" fmla="*/ 61 h 79"/>
              <a:gd name="T4" fmla="*/ 14 w 50"/>
              <a:gd name="T5" fmla="*/ 67 h 79"/>
              <a:gd name="T6" fmla="*/ 14 w 50"/>
              <a:gd name="T7" fmla="*/ 65 h 79"/>
              <a:gd name="T8" fmla="*/ 21 w 50"/>
              <a:gd name="T9" fmla="*/ 57 h 79"/>
              <a:gd name="T10" fmla="*/ 23 w 50"/>
              <a:gd name="T11" fmla="*/ 55 h 79"/>
              <a:gd name="T12" fmla="*/ 25 w 50"/>
              <a:gd name="T13" fmla="*/ 55 h 79"/>
              <a:gd name="T14" fmla="*/ 29 w 50"/>
              <a:gd name="T15" fmla="*/ 46 h 79"/>
              <a:gd name="T16" fmla="*/ 33 w 50"/>
              <a:gd name="T17" fmla="*/ 44 h 79"/>
              <a:gd name="T18" fmla="*/ 34 w 50"/>
              <a:gd name="T19" fmla="*/ 42 h 79"/>
              <a:gd name="T20" fmla="*/ 36 w 50"/>
              <a:gd name="T21" fmla="*/ 42 h 79"/>
              <a:gd name="T22" fmla="*/ 42 w 50"/>
              <a:gd name="T23" fmla="*/ 31 h 79"/>
              <a:gd name="T24" fmla="*/ 44 w 50"/>
              <a:gd name="T25" fmla="*/ 31 h 79"/>
              <a:gd name="T26" fmla="*/ 48 w 50"/>
              <a:gd name="T27" fmla="*/ 19 h 79"/>
              <a:gd name="T28" fmla="*/ 49 w 50"/>
              <a:gd name="T29" fmla="*/ 6 h 79"/>
              <a:gd name="T30" fmla="*/ 47 w 50"/>
              <a:gd name="T31" fmla="*/ 4 h 79"/>
              <a:gd name="T32" fmla="*/ 44 w 50"/>
              <a:gd name="T33" fmla="*/ 2 h 79"/>
              <a:gd name="T34" fmla="*/ 36 w 50"/>
              <a:gd name="T35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0" h="79">
                <a:moveTo>
                  <a:pt x="0" y="78"/>
                </a:moveTo>
                <a:lnTo>
                  <a:pt x="21" y="61"/>
                </a:lnTo>
                <a:lnTo>
                  <a:pt x="14" y="67"/>
                </a:lnTo>
                <a:lnTo>
                  <a:pt x="14" y="65"/>
                </a:lnTo>
                <a:lnTo>
                  <a:pt x="21" y="57"/>
                </a:lnTo>
                <a:lnTo>
                  <a:pt x="23" y="55"/>
                </a:lnTo>
                <a:lnTo>
                  <a:pt x="25" y="55"/>
                </a:lnTo>
                <a:lnTo>
                  <a:pt x="29" y="46"/>
                </a:lnTo>
                <a:lnTo>
                  <a:pt x="33" y="44"/>
                </a:lnTo>
                <a:lnTo>
                  <a:pt x="34" y="42"/>
                </a:lnTo>
                <a:lnTo>
                  <a:pt x="36" y="42"/>
                </a:lnTo>
                <a:lnTo>
                  <a:pt x="42" y="31"/>
                </a:lnTo>
                <a:lnTo>
                  <a:pt x="44" y="31"/>
                </a:lnTo>
                <a:lnTo>
                  <a:pt x="48" y="19"/>
                </a:lnTo>
                <a:lnTo>
                  <a:pt x="49" y="6"/>
                </a:lnTo>
                <a:lnTo>
                  <a:pt x="47" y="4"/>
                </a:lnTo>
                <a:lnTo>
                  <a:pt x="44" y="2"/>
                </a:lnTo>
                <a:lnTo>
                  <a:pt x="3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39" name="Freeform 1095"/>
          <p:cNvSpPr>
            <a:spLocks/>
          </p:cNvSpPr>
          <p:nvPr/>
        </p:nvSpPr>
        <p:spPr bwMode="auto">
          <a:xfrm>
            <a:off x="5410200" y="2354263"/>
            <a:ext cx="133350" cy="50800"/>
          </a:xfrm>
          <a:custGeom>
            <a:avLst/>
            <a:gdLst>
              <a:gd name="T0" fmla="*/ 0 w 99"/>
              <a:gd name="T1" fmla="*/ 24 h 40"/>
              <a:gd name="T2" fmla="*/ 14 w 99"/>
              <a:gd name="T3" fmla="*/ 27 h 40"/>
              <a:gd name="T4" fmla="*/ 14 w 99"/>
              <a:gd name="T5" fmla="*/ 24 h 40"/>
              <a:gd name="T6" fmla="*/ 34 w 99"/>
              <a:gd name="T7" fmla="*/ 20 h 40"/>
              <a:gd name="T8" fmla="*/ 36 w 99"/>
              <a:gd name="T9" fmla="*/ 19 h 40"/>
              <a:gd name="T10" fmla="*/ 36 w 99"/>
              <a:gd name="T11" fmla="*/ 16 h 40"/>
              <a:gd name="T12" fmla="*/ 39 w 99"/>
              <a:gd name="T13" fmla="*/ 16 h 40"/>
              <a:gd name="T14" fmla="*/ 39 w 99"/>
              <a:gd name="T15" fmla="*/ 14 h 40"/>
              <a:gd name="T16" fmla="*/ 41 w 99"/>
              <a:gd name="T17" fmla="*/ 14 h 40"/>
              <a:gd name="T18" fmla="*/ 41 w 99"/>
              <a:gd name="T19" fmla="*/ 12 h 40"/>
              <a:gd name="T20" fmla="*/ 43 w 99"/>
              <a:gd name="T21" fmla="*/ 12 h 40"/>
              <a:gd name="T22" fmla="*/ 43 w 99"/>
              <a:gd name="T23" fmla="*/ 10 h 40"/>
              <a:gd name="T24" fmla="*/ 45 w 99"/>
              <a:gd name="T25" fmla="*/ 10 h 40"/>
              <a:gd name="T26" fmla="*/ 45 w 99"/>
              <a:gd name="T27" fmla="*/ 7 h 40"/>
              <a:gd name="T28" fmla="*/ 47 w 99"/>
              <a:gd name="T29" fmla="*/ 7 h 40"/>
              <a:gd name="T30" fmla="*/ 47 w 99"/>
              <a:gd name="T31" fmla="*/ 5 h 40"/>
              <a:gd name="T32" fmla="*/ 49 w 99"/>
              <a:gd name="T33" fmla="*/ 3 h 40"/>
              <a:gd name="T34" fmla="*/ 53 w 99"/>
              <a:gd name="T35" fmla="*/ 3 h 40"/>
              <a:gd name="T36" fmla="*/ 53 w 99"/>
              <a:gd name="T37" fmla="*/ 2 h 40"/>
              <a:gd name="T38" fmla="*/ 60 w 99"/>
              <a:gd name="T39" fmla="*/ 0 h 40"/>
              <a:gd name="T40" fmla="*/ 66 w 99"/>
              <a:gd name="T41" fmla="*/ 3 h 40"/>
              <a:gd name="T42" fmla="*/ 77 w 99"/>
              <a:gd name="T43" fmla="*/ 7 h 40"/>
              <a:gd name="T44" fmla="*/ 78 w 99"/>
              <a:gd name="T45" fmla="*/ 10 h 40"/>
              <a:gd name="T46" fmla="*/ 81 w 99"/>
              <a:gd name="T47" fmla="*/ 12 h 40"/>
              <a:gd name="T48" fmla="*/ 81 w 99"/>
              <a:gd name="T49" fmla="*/ 29 h 40"/>
              <a:gd name="T50" fmla="*/ 89 w 99"/>
              <a:gd name="T51" fmla="*/ 37 h 40"/>
              <a:gd name="T52" fmla="*/ 98 w 99"/>
              <a:gd name="T53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9" h="40">
                <a:moveTo>
                  <a:pt x="0" y="24"/>
                </a:moveTo>
                <a:lnTo>
                  <a:pt x="14" y="27"/>
                </a:lnTo>
                <a:lnTo>
                  <a:pt x="14" y="24"/>
                </a:lnTo>
                <a:lnTo>
                  <a:pt x="34" y="20"/>
                </a:lnTo>
                <a:lnTo>
                  <a:pt x="36" y="19"/>
                </a:lnTo>
                <a:lnTo>
                  <a:pt x="36" y="16"/>
                </a:lnTo>
                <a:lnTo>
                  <a:pt x="39" y="16"/>
                </a:lnTo>
                <a:lnTo>
                  <a:pt x="39" y="14"/>
                </a:lnTo>
                <a:lnTo>
                  <a:pt x="41" y="14"/>
                </a:lnTo>
                <a:lnTo>
                  <a:pt x="41" y="12"/>
                </a:lnTo>
                <a:lnTo>
                  <a:pt x="43" y="12"/>
                </a:lnTo>
                <a:lnTo>
                  <a:pt x="43" y="10"/>
                </a:lnTo>
                <a:lnTo>
                  <a:pt x="45" y="10"/>
                </a:lnTo>
                <a:lnTo>
                  <a:pt x="45" y="7"/>
                </a:lnTo>
                <a:lnTo>
                  <a:pt x="47" y="7"/>
                </a:lnTo>
                <a:lnTo>
                  <a:pt x="47" y="5"/>
                </a:lnTo>
                <a:lnTo>
                  <a:pt x="49" y="3"/>
                </a:lnTo>
                <a:lnTo>
                  <a:pt x="53" y="3"/>
                </a:lnTo>
                <a:lnTo>
                  <a:pt x="53" y="2"/>
                </a:lnTo>
                <a:lnTo>
                  <a:pt x="60" y="0"/>
                </a:lnTo>
                <a:lnTo>
                  <a:pt x="66" y="3"/>
                </a:lnTo>
                <a:lnTo>
                  <a:pt x="77" y="7"/>
                </a:lnTo>
                <a:lnTo>
                  <a:pt x="78" y="10"/>
                </a:lnTo>
                <a:lnTo>
                  <a:pt x="81" y="12"/>
                </a:lnTo>
                <a:lnTo>
                  <a:pt x="81" y="29"/>
                </a:lnTo>
                <a:lnTo>
                  <a:pt x="89" y="37"/>
                </a:lnTo>
                <a:lnTo>
                  <a:pt x="98" y="39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0" name="Freeform 1096"/>
          <p:cNvSpPr>
            <a:spLocks/>
          </p:cNvSpPr>
          <p:nvPr/>
        </p:nvSpPr>
        <p:spPr bwMode="auto">
          <a:xfrm>
            <a:off x="5343525" y="2555875"/>
            <a:ext cx="39688" cy="39688"/>
          </a:xfrm>
          <a:custGeom>
            <a:avLst/>
            <a:gdLst>
              <a:gd name="T0" fmla="*/ 25 w 30"/>
              <a:gd name="T1" fmla="*/ 30 h 31"/>
              <a:gd name="T2" fmla="*/ 25 w 30"/>
              <a:gd name="T3" fmla="*/ 20 h 31"/>
              <a:gd name="T4" fmla="*/ 27 w 30"/>
              <a:gd name="T5" fmla="*/ 20 h 31"/>
              <a:gd name="T6" fmla="*/ 29 w 30"/>
              <a:gd name="T7" fmla="*/ 5 h 31"/>
              <a:gd name="T8" fmla="*/ 27 w 30"/>
              <a:gd name="T9" fmla="*/ 3 h 31"/>
              <a:gd name="T10" fmla="*/ 19 w 30"/>
              <a:gd name="T11" fmla="*/ 0 h 31"/>
              <a:gd name="T12" fmla="*/ 10 w 30"/>
              <a:gd name="T13" fmla="*/ 0 h 31"/>
              <a:gd name="T14" fmla="*/ 10 w 30"/>
              <a:gd name="T15" fmla="*/ 3 h 31"/>
              <a:gd name="T16" fmla="*/ 0 w 30"/>
              <a:gd name="T17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" h="31">
                <a:moveTo>
                  <a:pt x="25" y="30"/>
                </a:moveTo>
                <a:lnTo>
                  <a:pt x="25" y="20"/>
                </a:lnTo>
                <a:lnTo>
                  <a:pt x="27" y="20"/>
                </a:lnTo>
                <a:lnTo>
                  <a:pt x="29" y="5"/>
                </a:lnTo>
                <a:lnTo>
                  <a:pt x="27" y="3"/>
                </a:lnTo>
                <a:lnTo>
                  <a:pt x="19" y="0"/>
                </a:lnTo>
                <a:lnTo>
                  <a:pt x="10" y="0"/>
                </a:lnTo>
                <a:lnTo>
                  <a:pt x="10" y="3"/>
                </a:lnTo>
                <a:lnTo>
                  <a:pt x="0" y="3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1" name="Freeform 1097"/>
          <p:cNvSpPr>
            <a:spLocks/>
          </p:cNvSpPr>
          <p:nvPr/>
        </p:nvSpPr>
        <p:spPr bwMode="auto">
          <a:xfrm>
            <a:off x="5368925" y="2379663"/>
            <a:ext cx="77788" cy="176212"/>
          </a:xfrm>
          <a:custGeom>
            <a:avLst/>
            <a:gdLst>
              <a:gd name="T0" fmla="*/ 0 w 58"/>
              <a:gd name="T1" fmla="*/ 136 h 137"/>
              <a:gd name="T2" fmla="*/ 3 w 58"/>
              <a:gd name="T3" fmla="*/ 119 h 137"/>
              <a:gd name="T4" fmla="*/ 6 w 58"/>
              <a:gd name="T5" fmla="*/ 104 h 137"/>
              <a:gd name="T6" fmla="*/ 8 w 58"/>
              <a:gd name="T7" fmla="*/ 104 h 137"/>
              <a:gd name="T8" fmla="*/ 8 w 58"/>
              <a:gd name="T9" fmla="*/ 94 h 137"/>
              <a:gd name="T10" fmla="*/ 10 w 58"/>
              <a:gd name="T11" fmla="*/ 94 h 137"/>
              <a:gd name="T12" fmla="*/ 10 w 58"/>
              <a:gd name="T13" fmla="*/ 79 h 137"/>
              <a:gd name="T14" fmla="*/ 8 w 58"/>
              <a:gd name="T15" fmla="*/ 79 h 137"/>
              <a:gd name="T16" fmla="*/ 8 w 58"/>
              <a:gd name="T17" fmla="*/ 70 h 137"/>
              <a:gd name="T18" fmla="*/ 4 w 58"/>
              <a:gd name="T19" fmla="*/ 64 h 137"/>
              <a:gd name="T20" fmla="*/ 2 w 58"/>
              <a:gd name="T21" fmla="*/ 64 h 137"/>
              <a:gd name="T22" fmla="*/ 0 w 58"/>
              <a:gd name="T23" fmla="*/ 60 h 137"/>
              <a:gd name="T24" fmla="*/ 10 w 58"/>
              <a:gd name="T25" fmla="*/ 58 h 137"/>
              <a:gd name="T26" fmla="*/ 23 w 58"/>
              <a:gd name="T27" fmla="*/ 54 h 137"/>
              <a:gd name="T28" fmla="*/ 35 w 58"/>
              <a:gd name="T29" fmla="*/ 51 h 137"/>
              <a:gd name="T30" fmla="*/ 47 w 58"/>
              <a:gd name="T31" fmla="*/ 47 h 137"/>
              <a:gd name="T32" fmla="*/ 52 w 58"/>
              <a:gd name="T33" fmla="*/ 41 h 137"/>
              <a:gd name="T34" fmla="*/ 53 w 58"/>
              <a:gd name="T35" fmla="*/ 24 h 137"/>
              <a:gd name="T36" fmla="*/ 55 w 58"/>
              <a:gd name="T37" fmla="*/ 9 h 137"/>
              <a:gd name="T38" fmla="*/ 57 w 58"/>
              <a:gd name="T39" fmla="*/ 9 h 137"/>
              <a:gd name="T40" fmla="*/ 55 w 58"/>
              <a:gd name="T41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8" h="137">
                <a:moveTo>
                  <a:pt x="0" y="136"/>
                </a:moveTo>
                <a:lnTo>
                  <a:pt x="3" y="119"/>
                </a:lnTo>
                <a:lnTo>
                  <a:pt x="6" y="104"/>
                </a:lnTo>
                <a:lnTo>
                  <a:pt x="8" y="104"/>
                </a:lnTo>
                <a:lnTo>
                  <a:pt x="8" y="94"/>
                </a:lnTo>
                <a:lnTo>
                  <a:pt x="10" y="94"/>
                </a:lnTo>
                <a:lnTo>
                  <a:pt x="10" y="79"/>
                </a:lnTo>
                <a:lnTo>
                  <a:pt x="8" y="79"/>
                </a:lnTo>
                <a:lnTo>
                  <a:pt x="8" y="70"/>
                </a:lnTo>
                <a:lnTo>
                  <a:pt x="4" y="64"/>
                </a:lnTo>
                <a:lnTo>
                  <a:pt x="2" y="64"/>
                </a:lnTo>
                <a:lnTo>
                  <a:pt x="0" y="60"/>
                </a:lnTo>
                <a:lnTo>
                  <a:pt x="10" y="58"/>
                </a:lnTo>
                <a:lnTo>
                  <a:pt x="23" y="54"/>
                </a:lnTo>
                <a:lnTo>
                  <a:pt x="35" y="51"/>
                </a:lnTo>
                <a:lnTo>
                  <a:pt x="47" y="47"/>
                </a:lnTo>
                <a:lnTo>
                  <a:pt x="52" y="41"/>
                </a:lnTo>
                <a:lnTo>
                  <a:pt x="53" y="24"/>
                </a:lnTo>
                <a:lnTo>
                  <a:pt x="55" y="9"/>
                </a:lnTo>
                <a:lnTo>
                  <a:pt x="57" y="9"/>
                </a:lnTo>
                <a:lnTo>
                  <a:pt x="55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2" name="Freeform 1098"/>
          <p:cNvSpPr>
            <a:spLocks/>
          </p:cNvSpPr>
          <p:nvPr/>
        </p:nvSpPr>
        <p:spPr bwMode="auto">
          <a:xfrm>
            <a:off x="5399088" y="2536825"/>
            <a:ext cx="41275" cy="23813"/>
          </a:xfrm>
          <a:custGeom>
            <a:avLst/>
            <a:gdLst>
              <a:gd name="T0" fmla="*/ 0 w 30"/>
              <a:gd name="T1" fmla="*/ 17 h 18"/>
              <a:gd name="T2" fmla="*/ 12 w 30"/>
              <a:gd name="T3" fmla="*/ 4 h 18"/>
              <a:gd name="T4" fmla="*/ 29 w 30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" h="18">
                <a:moveTo>
                  <a:pt x="0" y="17"/>
                </a:moveTo>
                <a:lnTo>
                  <a:pt x="12" y="4"/>
                </a:lnTo>
                <a:lnTo>
                  <a:pt x="2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3" name="Freeform 1099"/>
          <p:cNvSpPr>
            <a:spLocks/>
          </p:cNvSpPr>
          <p:nvPr/>
        </p:nvSpPr>
        <p:spPr bwMode="auto">
          <a:xfrm>
            <a:off x="5459413" y="2506663"/>
            <a:ext cx="26987" cy="9525"/>
          </a:xfrm>
          <a:custGeom>
            <a:avLst/>
            <a:gdLst>
              <a:gd name="T0" fmla="*/ 0 w 20"/>
              <a:gd name="T1" fmla="*/ 7 h 8"/>
              <a:gd name="T2" fmla="*/ 9 w 20"/>
              <a:gd name="T3" fmla="*/ 2 h 8"/>
              <a:gd name="T4" fmla="*/ 19 w 2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">
                <a:moveTo>
                  <a:pt x="0" y="7"/>
                </a:moveTo>
                <a:lnTo>
                  <a:pt x="9" y="2"/>
                </a:lnTo>
                <a:lnTo>
                  <a:pt x="1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4" name="Freeform 1100"/>
          <p:cNvSpPr>
            <a:spLocks/>
          </p:cNvSpPr>
          <p:nvPr/>
        </p:nvSpPr>
        <p:spPr bwMode="auto">
          <a:xfrm>
            <a:off x="5414963" y="2454275"/>
            <a:ext cx="19050" cy="84138"/>
          </a:xfrm>
          <a:custGeom>
            <a:avLst/>
            <a:gdLst>
              <a:gd name="T0" fmla="*/ 0 w 13"/>
              <a:gd name="T1" fmla="*/ 65 h 66"/>
              <a:gd name="T2" fmla="*/ 3 w 13"/>
              <a:gd name="T3" fmla="*/ 58 h 66"/>
              <a:gd name="T4" fmla="*/ 10 w 13"/>
              <a:gd name="T5" fmla="*/ 12 h 66"/>
              <a:gd name="T6" fmla="*/ 12 w 13"/>
              <a:gd name="T7" fmla="*/ 12 h 66"/>
              <a:gd name="T8" fmla="*/ 12 w 13"/>
              <a:gd name="T9" fmla="*/ 9 h 66"/>
              <a:gd name="T10" fmla="*/ 10 w 13"/>
              <a:gd name="T11" fmla="*/ 6 h 66"/>
              <a:gd name="T12" fmla="*/ 5 w 13"/>
              <a:gd name="T13" fmla="*/ 2 h 66"/>
              <a:gd name="T14" fmla="*/ 3 w 13"/>
              <a:gd name="T1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66">
                <a:moveTo>
                  <a:pt x="0" y="65"/>
                </a:moveTo>
                <a:lnTo>
                  <a:pt x="3" y="58"/>
                </a:lnTo>
                <a:lnTo>
                  <a:pt x="10" y="12"/>
                </a:lnTo>
                <a:lnTo>
                  <a:pt x="12" y="12"/>
                </a:lnTo>
                <a:lnTo>
                  <a:pt x="12" y="9"/>
                </a:lnTo>
                <a:lnTo>
                  <a:pt x="10" y="6"/>
                </a:lnTo>
                <a:lnTo>
                  <a:pt x="5" y="2"/>
                </a:lnTo>
                <a:lnTo>
                  <a:pt x="3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5" name="Freeform 1101"/>
          <p:cNvSpPr>
            <a:spLocks/>
          </p:cNvSpPr>
          <p:nvPr/>
        </p:nvSpPr>
        <p:spPr bwMode="auto">
          <a:xfrm>
            <a:off x="5462588" y="2443163"/>
            <a:ext cx="31750" cy="58737"/>
          </a:xfrm>
          <a:custGeom>
            <a:avLst/>
            <a:gdLst>
              <a:gd name="T0" fmla="*/ 12 w 23"/>
              <a:gd name="T1" fmla="*/ 45 h 46"/>
              <a:gd name="T2" fmla="*/ 21 w 23"/>
              <a:gd name="T3" fmla="*/ 19 h 46"/>
              <a:gd name="T4" fmla="*/ 22 w 23"/>
              <a:gd name="T5" fmla="*/ 19 h 46"/>
              <a:gd name="T6" fmla="*/ 22 w 23"/>
              <a:gd name="T7" fmla="*/ 13 h 46"/>
              <a:gd name="T8" fmla="*/ 21 w 23"/>
              <a:gd name="T9" fmla="*/ 13 h 46"/>
              <a:gd name="T10" fmla="*/ 21 w 23"/>
              <a:gd name="T11" fmla="*/ 4 h 46"/>
              <a:gd name="T12" fmla="*/ 18 w 23"/>
              <a:gd name="T13" fmla="*/ 4 h 46"/>
              <a:gd name="T14" fmla="*/ 18 w 23"/>
              <a:gd name="T15" fmla="*/ 0 h 46"/>
              <a:gd name="T16" fmla="*/ 0 w 23"/>
              <a:gd name="T17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46">
                <a:moveTo>
                  <a:pt x="12" y="45"/>
                </a:moveTo>
                <a:lnTo>
                  <a:pt x="21" y="19"/>
                </a:lnTo>
                <a:lnTo>
                  <a:pt x="22" y="19"/>
                </a:lnTo>
                <a:lnTo>
                  <a:pt x="22" y="13"/>
                </a:lnTo>
                <a:lnTo>
                  <a:pt x="21" y="13"/>
                </a:lnTo>
                <a:lnTo>
                  <a:pt x="21" y="4"/>
                </a:lnTo>
                <a:lnTo>
                  <a:pt x="18" y="4"/>
                </a:lnTo>
                <a:lnTo>
                  <a:pt x="18" y="0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6" name="Freeform 1102"/>
          <p:cNvSpPr>
            <a:spLocks/>
          </p:cNvSpPr>
          <p:nvPr/>
        </p:nvSpPr>
        <p:spPr bwMode="auto">
          <a:xfrm>
            <a:off x="5470525" y="2401888"/>
            <a:ext cx="41275" cy="31750"/>
          </a:xfrm>
          <a:custGeom>
            <a:avLst/>
            <a:gdLst>
              <a:gd name="T0" fmla="*/ 29 w 30"/>
              <a:gd name="T1" fmla="*/ 0 h 25"/>
              <a:gd name="T2" fmla="*/ 19 w 30"/>
              <a:gd name="T3" fmla="*/ 10 h 25"/>
              <a:gd name="T4" fmla="*/ 6 w 30"/>
              <a:gd name="T5" fmla="*/ 17 h 25"/>
              <a:gd name="T6" fmla="*/ 5 w 30"/>
              <a:gd name="T7" fmla="*/ 19 h 25"/>
              <a:gd name="T8" fmla="*/ 4 w 30"/>
              <a:gd name="T9" fmla="*/ 21 h 25"/>
              <a:gd name="T10" fmla="*/ 1 w 30"/>
              <a:gd name="T11" fmla="*/ 21 h 25"/>
              <a:gd name="T12" fmla="*/ 0 w 30"/>
              <a:gd name="T13" fmla="*/ 24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25">
                <a:moveTo>
                  <a:pt x="29" y="0"/>
                </a:moveTo>
                <a:lnTo>
                  <a:pt x="19" y="10"/>
                </a:lnTo>
                <a:lnTo>
                  <a:pt x="6" y="17"/>
                </a:lnTo>
                <a:lnTo>
                  <a:pt x="5" y="19"/>
                </a:lnTo>
                <a:lnTo>
                  <a:pt x="4" y="21"/>
                </a:lnTo>
                <a:lnTo>
                  <a:pt x="1" y="21"/>
                </a:lnTo>
                <a:lnTo>
                  <a:pt x="0" y="2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7" name="Freeform 1103"/>
          <p:cNvSpPr>
            <a:spLocks/>
          </p:cNvSpPr>
          <p:nvPr/>
        </p:nvSpPr>
        <p:spPr bwMode="auto">
          <a:xfrm>
            <a:off x="5521325" y="2590800"/>
            <a:ext cx="50800" cy="19050"/>
          </a:xfrm>
          <a:custGeom>
            <a:avLst/>
            <a:gdLst>
              <a:gd name="T0" fmla="*/ 0 w 37"/>
              <a:gd name="T1" fmla="*/ 2 h 15"/>
              <a:gd name="T2" fmla="*/ 12 w 37"/>
              <a:gd name="T3" fmla="*/ 0 h 15"/>
              <a:gd name="T4" fmla="*/ 23 w 37"/>
              <a:gd name="T5" fmla="*/ 0 h 15"/>
              <a:gd name="T6" fmla="*/ 23 w 37"/>
              <a:gd name="T7" fmla="*/ 2 h 15"/>
              <a:gd name="T8" fmla="*/ 30 w 37"/>
              <a:gd name="T9" fmla="*/ 2 h 15"/>
              <a:gd name="T10" fmla="*/ 36 w 37"/>
              <a:gd name="T11" fmla="*/ 9 h 15"/>
              <a:gd name="T12" fmla="*/ 33 w 37"/>
              <a:gd name="T13" fmla="*/ 6 h 15"/>
              <a:gd name="T14" fmla="*/ 33 w 37"/>
              <a:gd name="T15" fmla="*/ 6 h 15"/>
              <a:gd name="T16" fmla="*/ 36 w 37"/>
              <a:gd name="T1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15">
                <a:moveTo>
                  <a:pt x="0" y="2"/>
                </a:moveTo>
                <a:lnTo>
                  <a:pt x="12" y="0"/>
                </a:lnTo>
                <a:lnTo>
                  <a:pt x="23" y="0"/>
                </a:lnTo>
                <a:lnTo>
                  <a:pt x="23" y="2"/>
                </a:lnTo>
                <a:lnTo>
                  <a:pt x="30" y="2"/>
                </a:lnTo>
                <a:lnTo>
                  <a:pt x="36" y="9"/>
                </a:lnTo>
                <a:lnTo>
                  <a:pt x="33" y="6"/>
                </a:lnTo>
                <a:lnTo>
                  <a:pt x="33" y="6"/>
                </a:lnTo>
                <a:lnTo>
                  <a:pt x="36" y="1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8" name="Freeform 1104"/>
          <p:cNvSpPr>
            <a:spLocks/>
          </p:cNvSpPr>
          <p:nvPr/>
        </p:nvSpPr>
        <p:spPr bwMode="auto">
          <a:xfrm>
            <a:off x="4956175" y="2692400"/>
            <a:ext cx="542925" cy="111125"/>
          </a:xfrm>
          <a:custGeom>
            <a:avLst/>
            <a:gdLst>
              <a:gd name="T0" fmla="*/ 22 w 403"/>
              <a:gd name="T1" fmla="*/ 86 h 87"/>
              <a:gd name="T2" fmla="*/ 402 w 403"/>
              <a:gd name="T3" fmla="*/ 86 h 87"/>
              <a:gd name="T4" fmla="*/ 363 w 403"/>
              <a:gd name="T5" fmla="*/ 0 h 87"/>
              <a:gd name="T6" fmla="*/ 0 w 403"/>
              <a:gd name="T7" fmla="*/ 4 h 87"/>
              <a:gd name="T8" fmla="*/ 22 w 403"/>
              <a:gd name="T9" fmla="*/ 86 h 87"/>
              <a:gd name="T10" fmla="*/ 22 w 403"/>
              <a:gd name="T11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87">
                <a:moveTo>
                  <a:pt x="22" y="86"/>
                </a:moveTo>
                <a:lnTo>
                  <a:pt x="402" y="86"/>
                </a:lnTo>
                <a:lnTo>
                  <a:pt x="363" y="0"/>
                </a:lnTo>
                <a:lnTo>
                  <a:pt x="0" y="4"/>
                </a:lnTo>
                <a:lnTo>
                  <a:pt x="22" y="86"/>
                </a:lnTo>
                <a:lnTo>
                  <a:pt x="22" y="8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49" name="Freeform 1105"/>
          <p:cNvSpPr>
            <a:spLocks/>
          </p:cNvSpPr>
          <p:nvPr/>
        </p:nvSpPr>
        <p:spPr bwMode="auto">
          <a:xfrm>
            <a:off x="5430838" y="2644775"/>
            <a:ext cx="85725" cy="77788"/>
          </a:xfrm>
          <a:custGeom>
            <a:avLst/>
            <a:gdLst>
              <a:gd name="T0" fmla="*/ 11 w 64"/>
              <a:gd name="T1" fmla="*/ 59 h 60"/>
              <a:gd name="T2" fmla="*/ 31 w 64"/>
              <a:gd name="T3" fmla="*/ 57 h 60"/>
              <a:gd name="T4" fmla="*/ 52 w 64"/>
              <a:gd name="T5" fmla="*/ 48 h 60"/>
              <a:gd name="T6" fmla="*/ 60 w 64"/>
              <a:gd name="T7" fmla="*/ 39 h 60"/>
              <a:gd name="T8" fmla="*/ 63 w 64"/>
              <a:gd name="T9" fmla="*/ 29 h 60"/>
              <a:gd name="T10" fmla="*/ 62 w 64"/>
              <a:gd name="T11" fmla="*/ 19 h 60"/>
              <a:gd name="T12" fmla="*/ 59 w 64"/>
              <a:gd name="T13" fmla="*/ 10 h 60"/>
              <a:gd name="T14" fmla="*/ 53 w 64"/>
              <a:gd name="T15" fmla="*/ 3 h 60"/>
              <a:gd name="T16" fmla="*/ 48 w 64"/>
              <a:gd name="T17" fmla="*/ 1 h 60"/>
              <a:gd name="T18" fmla="*/ 42 w 64"/>
              <a:gd name="T19" fmla="*/ 0 h 60"/>
              <a:gd name="T20" fmla="*/ 28 w 64"/>
              <a:gd name="T21" fmla="*/ 3 h 60"/>
              <a:gd name="T22" fmla="*/ 13 w 64"/>
              <a:gd name="T23" fmla="*/ 10 h 60"/>
              <a:gd name="T24" fmla="*/ 4 w 64"/>
              <a:gd name="T25" fmla="*/ 20 h 60"/>
              <a:gd name="T26" fmla="*/ 1 w 64"/>
              <a:gd name="T27" fmla="*/ 31 h 60"/>
              <a:gd name="T28" fmla="*/ 0 w 64"/>
              <a:gd name="T29" fmla="*/ 45 h 60"/>
              <a:gd name="T30" fmla="*/ 2 w 64"/>
              <a:gd name="T31" fmla="*/ 55 h 60"/>
              <a:gd name="T32" fmla="*/ 6 w 64"/>
              <a:gd name="T33" fmla="*/ 59 h 60"/>
              <a:gd name="T34" fmla="*/ 11 w 64"/>
              <a:gd name="T35" fmla="*/ 59 h 60"/>
              <a:gd name="T36" fmla="*/ 11 w 64"/>
              <a:gd name="T37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60">
                <a:moveTo>
                  <a:pt x="11" y="59"/>
                </a:moveTo>
                <a:lnTo>
                  <a:pt x="31" y="57"/>
                </a:lnTo>
                <a:lnTo>
                  <a:pt x="52" y="48"/>
                </a:lnTo>
                <a:lnTo>
                  <a:pt x="60" y="39"/>
                </a:lnTo>
                <a:lnTo>
                  <a:pt x="63" y="29"/>
                </a:lnTo>
                <a:lnTo>
                  <a:pt x="62" y="19"/>
                </a:lnTo>
                <a:lnTo>
                  <a:pt x="59" y="10"/>
                </a:lnTo>
                <a:lnTo>
                  <a:pt x="53" y="3"/>
                </a:lnTo>
                <a:lnTo>
                  <a:pt x="48" y="1"/>
                </a:lnTo>
                <a:lnTo>
                  <a:pt x="42" y="0"/>
                </a:lnTo>
                <a:lnTo>
                  <a:pt x="28" y="3"/>
                </a:lnTo>
                <a:lnTo>
                  <a:pt x="13" y="10"/>
                </a:lnTo>
                <a:lnTo>
                  <a:pt x="4" y="20"/>
                </a:lnTo>
                <a:lnTo>
                  <a:pt x="1" y="31"/>
                </a:lnTo>
                <a:lnTo>
                  <a:pt x="0" y="45"/>
                </a:lnTo>
                <a:lnTo>
                  <a:pt x="2" y="55"/>
                </a:lnTo>
                <a:lnTo>
                  <a:pt x="6" y="59"/>
                </a:lnTo>
                <a:lnTo>
                  <a:pt x="11" y="59"/>
                </a:lnTo>
                <a:lnTo>
                  <a:pt x="11" y="5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0" name="Freeform 1106"/>
          <p:cNvSpPr>
            <a:spLocks/>
          </p:cNvSpPr>
          <p:nvPr/>
        </p:nvSpPr>
        <p:spPr bwMode="auto">
          <a:xfrm>
            <a:off x="5183188" y="2536825"/>
            <a:ext cx="334962" cy="252413"/>
          </a:xfrm>
          <a:custGeom>
            <a:avLst/>
            <a:gdLst>
              <a:gd name="T0" fmla="*/ 25 w 249"/>
              <a:gd name="T1" fmla="*/ 196 h 197"/>
              <a:gd name="T2" fmla="*/ 179 w 249"/>
              <a:gd name="T3" fmla="*/ 121 h 197"/>
              <a:gd name="T4" fmla="*/ 211 w 249"/>
              <a:gd name="T5" fmla="*/ 62 h 197"/>
              <a:gd name="T6" fmla="*/ 248 w 249"/>
              <a:gd name="T7" fmla="*/ 22 h 197"/>
              <a:gd name="T8" fmla="*/ 248 w 249"/>
              <a:gd name="T9" fmla="*/ 0 h 197"/>
              <a:gd name="T10" fmla="*/ 0 w 249"/>
              <a:gd name="T11" fmla="*/ 133 h 197"/>
              <a:gd name="T12" fmla="*/ 25 w 249"/>
              <a:gd name="T13" fmla="*/ 196 h 197"/>
              <a:gd name="T14" fmla="*/ 25 w 249"/>
              <a:gd name="T15" fmla="*/ 196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197">
                <a:moveTo>
                  <a:pt x="25" y="196"/>
                </a:moveTo>
                <a:lnTo>
                  <a:pt x="179" y="121"/>
                </a:lnTo>
                <a:lnTo>
                  <a:pt x="211" y="62"/>
                </a:lnTo>
                <a:lnTo>
                  <a:pt x="248" y="22"/>
                </a:lnTo>
                <a:lnTo>
                  <a:pt x="248" y="0"/>
                </a:lnTo>
                <a:lnTo>
                  <a:pt x="0" y="133"/>
                </a:lnTo>
                <a:lnTo>
                  <a:pt x="25" y="196"/>
                </a:lnTo>
                <a:lnTo>
                  <a:pt x="25" y="1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1" name="Freeform 1107"/>
          <p:cNvSpPr>
            <a:spLocks/>
          </p:cNvSpPr>
          <p:nvPr/>
        </p:nvSpPr>
        <p:spPr bwMode="auto">
          <a:xfrm>
            <a:off x="5627688" y="2465388"/>
            <a:ext cx="128587" cy="123825"/>
          </a:xfrm>
          <a:custGeom>
            <a:avLst/>
            <a:gdLst>
              <a:gd name="T0" fmla="*/ 0 w 96"/>
              <a:gd name="T1" fmla="*/ 96 h 97"/>
              <a:gd name="T2" fmla="*/ 95 w 96"/>
              <a:gd name="T3" fmla="*/ 50 h 97"/>
              <a:gd name="T4" fmla="*/ 72 w 96"/>
              <a:gd name="T5" fmla="*/ 0 h 97"/>
              <a:gd name="T6" fmla="*/ 25 w 96"/>
              <a:gd name="T7" fmla="*/ 55 h 97"/>
              <a:gd name="T8" fmla="*/ 0 w 96"/>
              <a:gd name="T9" fmla="*/ 96 h 97"/>
              <a:gd name="T10" fmla="*/ 0 w 96"/>
              <a:gd name="T11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97">
                <a:moveTo>
                  <a:pt x="0" y="96"/>
                </a:moveTo>
                <a:lnTo>
                  <a:pt x="95" y="50"/>
                </a:lnTo>
                <a:lnTo>
                  <a:pt x="72" y="0"/>
                </a:lnTo>
                <a:lnTo>
                  <a:pt x="25" y="55"/>
                </a:lnTo>
                <a:lnTo>
                  <a:pt x="0" y="96"/>
                </a:lnTo>
                <a:lnTo>
                  <a:pt x="0" y="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2" name="Freeform 1108"/>
          <p:cNvSpPr>
            <a:spLocks/>
          </p:cNvSpPr>
          <p:nvPr/>
        </p:nvSpPr>
        <p:spPr bwMode="auto">
          <a:xfrm>
            <a:off x="5194300" y="2728913"/>
            <a:ext cx="57150" cy="39687"/>
          </a:xfrm>
          <a:custGeom>
            <a:avLst/>
            <a:gdLst>
              <a:gd name="T0" fmla="*/ 0 w 43"/>
              <a:gd name="T1" fmla="*/ 4 h 31"/>
              <a:gd name="T2" fmla="*/ 42 w 43"/>
              <a:gd name="T3" fmla="*/ 0 h 31"/>
              <a:gd name="T4" fmla="*/ 11 w 43"/>
              <a:gd name="T5" fmla="*/ 30 h 31"/>
              <a:gd name="T6" fmla="*/ 0 w 43"/>
              <a:gd name="T7" fmla="*/ 4 h 31"/>
              <a:gd name="T8" fmla="*/ 0 w 43"/>
              <a:gd name="T9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31">
                <a:moveTo>
                  <a:pt x="0" y="4"/>
                </a:moveTo>
                <a:lnTo>
                  <a:pt x="42" y="0"/>
                </a:lnTo>
                <a:lnTo>
                  <a:pt x="11" y="30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3" name="Freeform 1109"/>
          <p:cNvSpPr>
            <a:spLocks/>
          </p:cNvSpPr>
          <p:nvPr/>
        </p:nvSpPr>
        <p:spPr bwMode="auto">
          <a:xfrm>
            <a:off x="4938713" y="3951288"/>
            <a:ext cx="641350" cy="119062"/>
          </a:xfrm>
          <a:custGeom>
            <a:avLst/>
            <a:gdLst>
              <a:gd name="T0" fmla="*/ 31 w 476"/>
              <a:gd name="T1" fmla="*/ 92 h 93"/>
              <a:gd name="T2" fmla="*/ 475 w 476"/>
              <a:gd name="T3" fmla="*/ 90 h 93"/>
              <a:gd name="T4" fmla="*/ 436 w 476"/>
              <a:gd name="T5" fmla="*/ 3 h 93"/>
              <a:gd name="T6" fmla="*/ 0 w 476"/>
              <a:gd name="T7" fmla="*/ 0 h 93"/>
              <a:gd name="T8" fmla="*/ 31 w 476"/>
              <a:gd name="T9" fmla="*/ 92 h 93"/>
              <a:gd name="T10" fmla="*/ 31 w 476"/>
              <a:gd name="T11" fmla="*/ 9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6" h="93">
                <a:moveTo>
                  <a:pt x="31" y="92"/>
                </a:moveTo>
                <a:lnTo>
                  <a:pt x="475" y="90"/>
                </a:lnTo>
                <a:lnTo>
                  <a:pt x="436" y="3"/>
                </a:lnTo>
                <a:lnTo>
                  <a:pt x="0" y="0"/>
                </a:lnTo>
                <a:lnTo>
                  <a:pt x="31" y="92"/>
                </a:lnTo>
                <a:lnTo>
                  <a:pt x="31" y="92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4" name="Freeform 1110"/>
          <p:cNvSpPr>
            <a:spLocks/>
          </p:cNvSpPr>
          <p:nvPr/>
        </p:nvSpPr>
        <p:spPr bwMode="auto">
          <a:xfrm>
            <a:off x="5430838" y="3978275"/>
            <a:ext cx="55562" cy="58738"/>
          </a:xfrm>
          <a:custGeom>
            <a:avLst/>
            <a:gdLst>
              <a:gd name="T0" fmla="*/ 20 w 42"/>
              <a:gd name="T1" fmla="*/ 44 h 45"/>
              <a:gd name="T2" fmla="*/ 29 w 42"/>
              <a:gd name="T3" fmla="*/ 41 h 45"/>
              <a:gd name="T4" fmla="*/ 35 w 42"/>
              <a:gd name="T5" fmla="*/ 37 h 45"/>
              <a:gd name="T6" fmla="*/ 40 w 42"/>
              <a:gd name="T7" fmla="*/ 30 h 45"/>
              <a:gd name="T8" fmla="*/ 41 w 42"/>
              <a:gd name="T9" fmla="*/ 22 h 45"/>
              <a:gd name="T10" fmla="*/ 40 w 42"/>
              <a:gd name="T11" fmla="*/ 14 h 45"/>
              <a:gd name="T12" fmla="*/ 35 w 42"/>
              <a:gd name="T13" fmla="*/ 7 h 45"/>
              <a:gd name="T14" fmla="*/ 29 w 42"/>
              <a:gd name="T15" fmla="*/ 2 h 45"/>
              <a:gd name="T16" fmla="*/ 20 w 42"/>
              <a:gd name="T17" fmla="*/ 0 h 45"/>
              <a:gd name="T18" fmla="*/ 13 w 42"/>
              <a:gd name="T19" fmla="*/ 2 h 45"/>
              <a:gd name="T20" fmla="*/ 6 w 42"/>
              <a:gd name="T21" fmla="*/ 7 h 45"/>
              <a:gd name="T22" fmla="*/ 2 w 42"/>
              <a:gd name="T23" fmla="*/ 14 h 45"/>
              <a:gd name="T24" fmla="*/ 0 w 42"/>
              <a:gd name="T25" fmla="*/ 22 h 45"/>
              <a:gd name="T26" fmla="*/ 2 w 42"/>
              <a:gd name="T27" fmla="*/ 30 h 45"/>
              <a:gd name="T28" fmla="*/ 6 w 42"/>
              <a:gd name="T29" fmla="*/ 37 h 45"/>
              <a:gd name="T30" fmla="*/ 13 w 42"/>
              <a:gd name="T31" fmla="*/ 41 h 45"/>
              <a:gd name="T32" fmla="*/ 20 w 42"/>
              <a:gd name="T33" fmla="*/ 44 h 45"/>
              <a:gd name="T34" fmla="*/ 20 w 42"/>
              <a:gd name="T35" fmla="*/ 4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2" h="45">
                <a:moveTo>
                  <a:pt x="20" y="44"/>
                </a:moveTo>
                <a:lnTo>
                  <a:pt x="29" y="41"/>
                </a:lnTo>
                <a:lnTo>
                  <a:pt x="35" y="37"/>
                </a:lnTo>
                <a:lnTo>
                  <a:pt x="40" y="30"/>
                </a:lnTo>
                <a:lnTo>
                  <a:pt x="41" y="22"/>
                </a:lnTo>
                <a:lnTo>
                  <a:pt x="40" y="14"/>
                </a:lnTo>
                <a:lnTo>
                  <a:pt x="35" y="7"/>
                </a:lnTo>
                <a:lnTo>
                  <a:pt x="29" y="2"/>
                </a:lnTo>
                <a:lnTo>
                  <a:pt x="20" y="0"/>
                </a:lnTo>
                <a:lnTo>
                  <a:pt x="13" y="2"/>
                </a:lnTo>
                <a:lnTo>
                  <a:pt x="6" y="7"/>
                </a:lnTo>
                <a:lnTo>
                  <a:pt x="2" y="14"/>
                </a:lnTo>
                <a:lnTo>
                  <a:pt x="0" y="22"/>
                </a:lnTo>
                <a:lnTo>
                  <a:pt x="2" y="30"/>
                </a:lnTo>
                <a:lnTo>
                  <a:pt x="6" y="37"/>
                </a:lnTo>
                <a:lnTo>
                  <a:pt x="13" y="41"/>
                </a:lnTo>
                <a:lnTo>
                  <a:pt x="20" y="44"/>
                </a:lnTo>
                <a:lnTo>
                  <a:pt x="20" y="44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5" name="Freeform 1111"/>
          <p:cNvSpPr>
            <a:spLocks/>
          </p:cNvSpPr>
          <p:nvPr/>
        </p:nvSpPr>
        <p:spPr bwMode="auto">
          <a:xfrm>
            <a:off x="5159375" y="3976688"/>
            <a:ext cx="211138" cy="66675"/>
          </a:xfrm>
          <a:custGeom>
            <a:avLst/>
            <a:gdLst>
              <a:gd name="T0" fmla="*/ 0 w 157"/>
              <a:gd name="T1" fmla="*/ 42 h 51"/>
              <a:gd name="T2" fmla="*/ 24 w 157"/>
              <a:gd name="T3" fmla="*/ 42 h 51"/>
              <a:gd name="T4" fmla="*/ 49 w 157"/>
              <a:gd name="T5" fmla="*/ 42 h 51"/>
              <a:gd name="T6" fmla="*/ 105 w 157"/>
              <a:gd name="T7" fmla="*/ 50 h 51"/>
              <a:gd name="T8" fmla="*/ 156 w 157"/>
              <a:gd name="T9" fmla="*/ 45 h 51"/>
              <a:gd name="T10" fmla="*/ 153 w 157"/>
              <a:gd name="T11" fmla="*/ 36 h 51"/>
              <a:gd name="T12" fmla="*/ 148 w 157"/>
              <a:gd name="T13" fmla="*/ 30 h 51"/>
              <a:gd name="T14" fmla="*/ 141 w 157"/>
              <a:gd name="T15" fmla="*/ 15 h 51"/>
              <a:gd name="T16" fmla="*/ 100 w 157"/>
              <a:gd name="T17" fmla="*/ 0 h 51"/>
              <a:gd name="T18" fmla="*/ 0 w 157"/>
              <a:gd name="T19" fmla="*/ 4 h 51"/>
              <a:gd name="T20" fmla="*/ 0 w 157"/>
              <a:gd name="T21" fmla="*/ 42 h 51"/>
              <a:gd name="T22" fmla="*/ 0 w 157"/>
              <a:gd name="T23" fmla="*/ 42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7" h="51">
                <a:moveTo>
                  <a:pt x="0" y="42"/>
                </a:moveTo>
                <a:lnTo>
                  <a:pt x="24" y="42"/>
                </a:lnTo>
                <a:lnTo>
                  <a:pt x="49" y="42"/>
                </a:lnTo>
                <a:lnTo>
                  <a:pt x="105" y="50"/>
                </a:lnTo>
                <a:lnTo>
                  <a:pt x="156" y="45"/>
                </a:lnTo>
                <a:lnTo>
                  <a:pt x="153" y="36"/>
                </a:lnTo>
                <a:lnTo>
                  <a:pt x="148" y="30"/>
                </a:lnTo>
                <a:lnTo>
                  <a:pt x="141" y="15"/>
                </a:lnTo>
                <a:lnTo>
                  <a:pt x="100" y="0"/>
                </a:lnTo>
                <a:lnTo>
                  <a:pt x="0" y="4"/>
                </a:lnTo>
                <a:lnTo>
                  <a:pt x="0" y="42"/>
                </a:lnTo>
                <a:lnTo>
                  <a:pt x="0" y="42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6" name="Freeform 1112"/>
          <p:cNvSpPr>
            <a:spLocks/>
          </p:cNvSpPr>
          <p:nvPr/>
        </p:nvSpPr>
        <p:spPr bwMode="auto">
          <a:xfrm>
            <a:off x="5362575" y="2735263"/>
            <a:ext cx="74613" cy="26987"/>
          </a:xfrm>
          <a:custGeom>
            <a:avLst/>
            <a:gdLst>
              <a:gd name="T0" fmla="*/ 27 w 55"/>
              <a:gd name="T1" fmla="*/ 20 h 21"/>
              <a:gd name="T2" fmla="*/ 46 w 55"/>
              <a:gd name="T3" fmla="*/ 17 h 21"/>
              <a:gd name="T4" fmla="*/ 52 w 55"/>
              <a:gd name="T5" fmla="*/ 13 h 21"/>
              <a:gd name="T6" fmla="*/ 54 w 55"/>
              <a:gd name="T7" fmla="*/ 10 h 21"/>
              <a:gd name="T8" fmla="*/ 52 w 55"/>
              <a:gd name="T9" fmla="*/ 6 h 21"/>
              <a:gd name="T10" fmla="*/ 46 w 55"/>
              <a:gd name="T11" fmla="*/ 3 h 21"/>
              <a:gd name="T12" fmla="*/ 38 w 55"/>
              <a:gd name="T13" fmla="*/ 0 h 21"/>
              <a:gd name="T14" fmla="*/ 27 w 55"/>
              <a:gd name="T15" fmla="*/ 0 h 21"/>
              <a:gd name="T16" fmla="*/ 8 w 55"/>
              <a:gd name="T17" fmla="*/ 3 h 21"/>
              <a:gd name="T18" fmla="*/ 2 w 55"/>
              <a:gd name="T19" fmla="*/ 6 h 21"/>
              <a:gd name="T20" fmla="*/ 0 w 55"/>
              <a:gd name="T21" fmla="*/ 10 h 21"/>
              <a:gd name="T22" fmla="*/ 8 w 55"/>
              <a:gd name="T23" fmla="*/ 17 h 21"/>
              <a:gd name="T24" fmla="*/ 27 w 55"/>
              <a:gd name="T25" fmla="*/ 20 h 21"/>
              <a:gd name="T26" fmla="*/ 27 w 55"/>
              <a:gd name="T27" fmla="*/ 2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21">
                <a:moveTo>
                  <a:pt x="27" y="20"/>
                </a:moveTo>
                <a:lnTo>
                  <a:pt x="46" y="17"/>
                </a:lnTo>
                <a:lnTo>
                  <a:pt x="52" y="13"/>
                </a:lnTo>
                <a:lnTo>
                  <a:pt x="54" y="10"/>
                </a:lnTo>
                <a:lnTo>
                  <a:pt x="52" y="6"/>
                </a:lnTo>
                <a:lnTo>
                  <a:pt x="46" y="3"/>
                </a:lnTo>
                <a:lnTo>
                  <a:pt x="38" y="0"/>
                </a:lnTo>
                <a:lnTo>
                  <a:pt x="27" y="0"/>
                </a:lnTo>
                <a:lnTo>
                  <a:pt x="8" y="3"/>
                </a:lnTo>
                <a:lnTo>
                  <a:pt x="2" y="6"/>
                </a:lnTo>
                <a:lnTo>
                  <a:pt x="0" y="10"/>
                </a:lnTo>
                <a:lnTo>
                  <a:pt x="8" y="17"/>
                </a:lnTo>
                <a:lnTo>
                  <a:pt x="27" y="20"/>
                </a:lnTo>
                <a:lnTo>
                  <a:pt x="27" y="20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7" name="Freeform 1113"/>
          <p:cNvSpPr>
            <a:spLocks/>
          </p:cNvSpPr>
          <p:nvPr/>
        </p:nvSpPr>
        <p:spPr bwMode="auto">
          <a:xfrm>
            <a:off x="5045075" y="3694113"/>
            <a:ext cx="544513" cy="374650"/>
          </a:xfrm>
          <a:custGeom>
            <a:avLst/>
            <a:gdLst>
              <a:gd name="T0" fmla="*/ 35 w 404"/>
              <a:gd name="T1" fmla="*/ 291 h 292"/>
              <a:gd name="T2" fmla="*/ 403 w 404"/>
              <a:gd name="T3" fmla="*/ 77 h 292"/>
              <a:gd name="T4" fmla="*/ 356 w 404"/>
              <a:gd name="T5" fmla="*/ 0 h 292"/>
              <a:gd name="T6" fmla="*/ 0 w 404"/>
              <a:gd name="T7" fmla="*/ 213 h 292"/>
              <a:gd name="T8" fmla="*/ 35 w 404"/>
              <a:gd name="T9" fmla="*/ 291 h 292"/>
              <a:gd name="T10" fmla="*/ 35 w 404"/>
              <a:gd name="T11" fmla="*/ 291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4" h="292">
                <a:moveTo>
                  <a:pt x="35" y="291"/>
                </a:moveTo>
                <a:lnTo>
                  <a:pt x="403" y="77"/>
                </a:lnTo>
                <a:lnTo>
                  <a:pt x="356" y="0"/>
                </a:lnTo>
                <a:lnTo>
                  <a:pt x="0" y="213"/>
                </a:lnTo>
                <a:lnTo>
                  <a:pt x="35" y="291"/>
                </a:lnTo>
                <a:lnTo>
                  <a:pt x="35" y="29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58" name="Line 1114"/>
          <p:cNvSpPr>
            <a:spLocks noChangeShapeType="1"/>
          </p:cNvSpPr>
          <p:nvPr/>
        </p:nvSpPr>
        <p:spPr bwMode="auto">
          <a:xfrm>
            <a:off x="4810125" y="2593975"/>
            <a:ext cx="387350" cy="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259" name="Freeform 1115"/>
          <p:cNvSpPr>
            <a:spLocks/>
          </p:cNvSpPr>
          <p:nvPr/>
        </p:nvSpPr>
        <p:spPr bwMode="auto">
          <a:xfrm>
            <a:off x="4981575" y="2476500"/>
            <a:ext cx="174625" cy="123825"/>
          </a:xfrm>
          <a:custGeom>
            <a:avLst/>
            <a:gdLst>
              <a:gd name="T0" fmla="*/ 129 w 130"/>
              <a:gd name="T1" fmla="*/ 3 h 96"/>
              <a:gd name="T2" fmla="*/ 125 w 130"/>
              <a:gd name="T3" fmla="*/ 2 h 96"/>
              <a:gd name="T4" fmla="*/ 0 w 130"/>
              <a:gd name="T5" fmla="*/ 88 h 96"/>
              <a:gd name="T6" fmla="*/ 4 w 130"/>
              <a:gd name="T7" fmla="*/ 95 h 96"/>
              <a:gd name="T8" fmla="*/ 129 w 130"/>
              <a:gd name="T9" fmla="*/ 8 h 96"/>
              <a:gd name="T10" fmla="*/ 123 w 130"/>
              <a:gd name="T11" fmla="*/ 7 h 96"/>
              <a:gd name="T12" fmla="*/ 129 w 130"/>
              <a:gd name="T13" fmla="*/ 3 h 96"/>
              <a:gd name="T14" fmla="*/ 128 w 130"/>
              <a:gd name="T15" fmla="*/ 0 h 96"/>
              <a:gd name="T16" fmla="*/ 125 w 130"/>
              <a:gd name="T17" fmla="*/ 2 h 96"/>
              <a:gd name="T18" fmla="*/ 129 w 130"/>
              <a:gd name="T19" fmla="*/ 3 h 96"/>
              <a:gd name="T20" fmla="*/ 129 w 130"/>
              <a:gd name="T21" fmla="*/ 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0" h="96">
                <a:moveTo>
                  <a:pt x="129" y="3"/>
                </a:moveTo>
                <a:lnTo>
                  <a:pt x="125" y="2"/>
                </a:lnTo>
                <a:lnTo>
                  <a:pt x="0" y="88"/>
                </a:lnTo>
                <a:lnTo>
                  <a:pt x="4" y="95"/>
                </a:lnTo>
                <a:lnTo>
                  <a:pt x="129" y="8"/>
                </a:lnTo>
                <a:lnTo>
                  <a:pt x="123" y="7"/>
                </a:lnTo>
                <a:lnTo>
                  <a:pt x="129" y="3"/>
                </a:lnTo>
                <a:lnTo>
                  <a:pt x="128" y="0"/>
                </a:lnTo>
                <a:lnTo>
                  <a:pt x="125" y="2"/>
                </a:lnTo>
                <a:lnTo>
                  <a:pt x="129" y="3"/>
                </a:lnTo>
                <a:lnTo>
                  <a:pt x="129" y="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0" name="Freeform 1116"/>
          <p:cNvSpPr>
            <a:spLocks/>
          </p:cNvSpPr>
          <p:nvPr/>
        </p:nvSpPr>
        <p:spPr bwMode="auto">
          <a:xfrm>
            <a:off x="5146675" y="2481263"/>
            <a:ext cx="36513" cy="47625"/>
          </a:xfrm>
          <a:custGeom>
            <a:avLst/>
            <a:gdLst>
              <a:gd name="T0" fmla="*/ 26 w 27"/>
              <a:gd name="T1" fmla="*/ 33 h 37"/>
              <a:gd name="T2" fmla="*/ 25 w 27"/>
              <a:gd name="T3" fmla="*/ 32 h 37"/>
              <a:gd name="T4" fmla="*/ 23 w 27"/>
              <a:gd name="T5" fmla="*/ 27 h 37"/>
              <a:gd name="T6" fmla="*/ 21 w 27"/>
              <a:gd name="T7" fmla="*/ 24 h 37"/>
              <a:gd name="T8" fmla="*/ 18 w 27"/>
              <a:gd name="T9" fmla="*/ 20 h 37"/>
              <a:gd name="T10" fmla="*/ 16 w 27"/>
              <a:gd name="T11" fmla="*/ 15 h 37"/>
              <a:gd name="T12" fmla="*/ 14 w 27"/>
              <a:gd name="T13" fmla="*/ 11 h 37"/>
              <a:gd name="T14" fmla="*/ 11 w 27"/>
              <a:gd name="T15" fmla="*/ 8 h 37"/>
              <a:gd name="T16" fmla="*/ 9 w 27"/>
              <a:gd name="T17" fmla="*/ 4 h 37"/>
              <a:gd name="T18" fmla="*/ 6 w 27"/>
              <a:gd name="T19" fmla="*/ 0 h 37"/>
              <a:gd name="T20" fmla="*/ 0 w 27"/>
              <a:gd name="T21" fmla="*/ 4 h 37"/>
              <a:gd name="T22" fmla="*/ 3 w 27"/>
              <a:gd name="T23" fmla="*/ 8 h 37"/>
              <a:gd name="T24" fmla="*/ 5 w 27"/>
              <a:gd name="T25" fmla="*/ 11 h 37"/>
              <a:gd name="T26" fmla="*/ 6 w 27"/>
              <a:gd name="T27" fmla="*/ 16 h 37"/>
              <a:gd name="T28" fmla="*/ 10 w 27"/>
              <a:gd name="T29" fmla="*/ 20 h 37"/>
              <a:gd name="T30" fmla="*/ 12 w 27"/>
              <a:gd name="T31" fmla="*/ 24 h 37"/>
              <a:gd name="T32" fmla="*/ 14 w 27"/>
              <a:gd name="T33" fmla="*/ 28 h 37"/>
              <a:gd name="T34" fmla="*/ 17 w 27"/>
              <a:gd name="T35" fmla="*/ 32 h 37"/>
              <a:gd name="T36" fmla="*/ 19 w 27"/>
              <a:gd name="T37" fmla="*/ 36 h 37"/>
              <a:gd name="T38" fmla="*/ 18 w 27"/>
              <a:gd name="T39" fmla="*/ 35 h 37"/>
              <a:gd name="T40" fmla="*/ 26 w 27"/>
              <a:gd name="T41" fmla="*/ 33 h 37"/>
              <a:gd name="T42" fmla="*/ 25 w 27"/>
              <a:gd name="T43" fmla="*/ 32 h 37"/>
              <a:gd name="T44" fmla="*/ 25 w 27"/>
              <a:gd name="T45" fmla="*/ 32 h 37"/>
              <a:gd name="T46" fmla="*/ 26 w 27"/>
              <a:gd name="T47" fmla="*/ 33 h 37"/>
              <a:gd name="T48" fmla="*/ 26 w 27"/>
              <a:gd name="T49" fmla="*/ 3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7" h="37">
                <a:moveTo>
                  <a:pt x="26" y="33"/>
                </a:moveTo>
                <a:lnTo>
                  <a:pt x="25" y="32"/>
                </a:lnTo>
                <a:lnTo>
                  <a:pt x="23" y="27"/>
                </a:lnTo>
                <a:lnTo>
                  <a:pt x="21" y="24"/>
                </a:lnTo>
                <a:lnTo>
                  <a:pt x="18" y="20"/>
                </a:lnTo>
                <a:lnTo>
                  <a:pt x="16" y="15"/>
                </a:lnTo>
                <a:lnTo>
                  <a:pt x="14" y="11"/>
                </a:lnTo>
                <a:lnTo>
                  <a:pt x="11" y="8"/>
                </a:lnTo>
                <a:lnTo>
                  <a:pt x="9" y="4"/>
                </a:lnTo>
                <a:lnTo>
                  <a:pt x="6" y="0"/>
                </a:lnTo>
                <a:lnTo>
                  <a:pt x="0" y="4"/>
                </a:lnTo>
                <a:lnTo>
                  <a:pt x="3" y="8"/>
                </a:lnTo>
                <a:lnTo>
                  <a:pt x="5" y="11"/>
                </a:lnTo>
                <a:lnTo>
                  <a:pt x="6" y="16"/>
                </a:lnTo>
                <a:lnTo>
                  <a:pt x="10" y="20"/>
                </a:lnTo>
                <a:lnTo>
                  <a:pt x="12" y="24"/>
                </a:lnTo>
                <a:lnTo>
                  <a:pt x="14" y="28"/>
                </a:lnTo>
                <a:lnTo>
                  <a:pt x="17" y="32"/>
                </a:lnTo>
                <a:lnTo>
                  <a:pt x="19" y="36"/>
                </a:lnTo>
                <a:lnTo>
                  <a:pt x="18" y="35"/>
                </a:lnTo>
                <a:lnTo>
                  <a:pt x="26" y="33"/>
                </a:lnTo>
                <a:lnTo>
                  <a:pt x="25" y="32"/>
                </a:lnTo>
                <a:lnTo>
                  <a:pt x="25" y="32"/>
                </a:lnTo>
                <a:lnTo>
                  <a:pt x="26" y="33"/>
                </a:lnTo>
                <a:lnTo>
                  <a:pt x="26" y="3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1" name="Freeform 1117"/>
          <p:cNvSpPr>
            <a:spLocks/>
          </p:cNvSpPr>
          <p:nvPr/>
        </p:nvSpPr>
        <p:spPr bwMode="auto">
          <a:xfrm>
            <a:off x="5170488" y="2522538"/>
            <a:ext cx="25400" cy="39687"/>
          </a:xfrm>
          <a:custGeom>
            <a:avLst/>
            <a:gdLst>
              <a:gd name="T0" fmla="*/ 18 w 19"/>
              <a:gd name="T1" fmla="*/ 28 h 31"/>
              <a:gd name="T2" fmla="*/ 17 w 19"/>
              <a:gd name="T3" fmla="*/ 27 h 31"/>
              <a:gd name="T4" fmla="*/ 16 w 19"/>
              <a:gd name="T5" fmla="*/ 24 h 31"/>
              <a:gd name="T6" fmla="*/ 16 w 19"/>
              <a:gd name="T7" fmla="*/ 21 h 31"/>
              <a:gd name="T8" fmla="*/ 14 w 19"/>
              <a:gd name="T9" fmla="*/ 17 h 31"/>
              <a:gd name="T10" fmla="*/ 13 w 19"/>
              <a:gd name="T11" fmla="*/ 13 h 31"/>
              <a:gd name="T12" fmla="*/ 12 w 19"/>
              <a:gd name="T13" fmla="*/ 10 h 31"/>
              <a:gd name="T14" fmla="*/ 10 w 19"/>
              <a:gd name="T15" fmla="*/ 6 h 31"/>
              <a:gd name="T16" fmla="*/ 9 w 19"/>
              <a:gd name="T17" fmla="*/ 3 h 31"/>
              <a:gd name="T18" fmla="*/ 8 w 19"/>
              <a:gd name="T19" fmla="*/ 0 h 31"/>
              <a:gd name="T20" fmla="*/ 0 w 19"/>
              <a:gd name="T21" fmla="*/ 2 h 31"/>
              <a:gd name="T22" fmla="*/ 1 w 19"/>
              <a:gd name="T23" fmla="*/ 5 h 31"/>
              <a:gd name="T24" fmla="*/ 3 w 19"/>
              <a:gd name="T25" fmla="*/ 9 h 31"/>
              <a:gd name="T26" fmla="*/ 4 w 19"/>
              <a:gd name="T27" fmla="*/ 12 h 31"/>
              <a:gd name="T28" fmla="*/ 5 w 19"/>
              <a:gd name="T29" fmla="*/ 15 h 31"/>
              <a:gd name="T30" fmla="*/ 6 w 19"/>
              <a:gd name="T31" fmla="*/ 19 h 31"/>
              <a:gd name="T32" fmla="*/ 8 w 19"/>
              <a:gd name="T33" fmla="*/ 23 h 31"/>
              <a:gd name="T34" fmla="*/ 9 w 19"/>
              <a:gd name="T35" fmla="*/ 26 h 31"/>
              <a:gd name="T36" fmla="*/ 11 w 19"/>
              <a:gd name="T37" fmla="*/ 30 h 31"/>
              <a:gd name="T38" fmla="*/ 10 w 19"/>
              <a:gd name="T39" fmla="*/ 29 h 31"/>
              <a:gd name="T40" fmla="*/ 18 w 19"/>
              <a:gd name="T41" fmla="*/ 28 h 31"/>
              <a:gd name="T42" fmla="*/ 18 w 19"/>
              <a:gd name="T43" fmla="*/ 28 h 31"/>
              <a:gd name="T44" fmla="*/ 17 w 19"/>
              <a:gd name="T45" fmla="*/ 27 h 31"/>
              <a:gd name="T46" fmla="*/ 18 w 19"/>
              <a:gd name="T47" fmla="*/ 28 h 31"/>
              <a:gd name="T48" fmla="*/ 18 w 19"/>
              <a:gd name="T49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31">
                <a:moveTo>
                  <a:pt x="18" y="28"/>
                </a:moveTo>
                <a:lnTo>
                  <a:pt x="17" y="27"/>
                </a:lnTo>
                <a:lnTo>
                  <a:pt x="16" y="24"/>
                </a:lnTo>
                <a:lnTo>
                  <a:pt x="16" y="21"/>
                </a:lnTo>
                <a:lnTo>
                  <a:pt x="14" y="17"/>
                </a:lnTo>
                <a:lnTo>
                  <a:pt x="13" y="13"/>
                </a:lnTo>
                <a:lnTo>
                  <a:pt x="12" y="10"/>
                </a:lnTo>
                <a:lnTo>
                  <a:pt x="10" y="6"/>
                </a:lnTo>
                <a:lnTo>
                  <a:pt x="9" y="3"/>
                </a:lnTo>
                <a:lnTo>
                  <a:pt x="8" y="0"/>
                </a:lnTo>
                <a:lnTo>
                  <a:pt x="0" y="2"/>
                </a:lnTo>
                <a:lnTo>
                  <a:pt x="1" y="5"/>
                </a:lnTo>
                <a:lnTo>
                  <a:pt x="3" y="9"/>
                </a:lnTo>
                <a:lnTo>
                  <a:pt x="4" y="12"/>
                </a:lnTo>
                <a:lnTo>
                  <a:pt x="5" y="15"/>
                </a:lnTo>
                <a:lnTo>
                  <a:pt x="6" y="19"/>
                </a:lnTo>
                <a:lnTo>
                  <a:pt x="8" y="23"/>
                </a:lnTo>
                <a:lnTo>
                  <a:pt x="9" y="26"/>
                </a:lnTo>
                <a:lnTo>
                  <a:pt x="11" y="30"/>
                </a:lnTo>
                <a:lnTo>
                  <a:pt x="10" y="29"/>
                </a:lnTo>
                <a:lnTo>
                  <a:pt x="18" y="28"/>
                </a:lnTo>
                <a:lnTo>
                  <a:pt x="18" y="28"/>
                </a:lnTo>
                <a:lnTo>
                  <a:pt x="17" y="27"/>
                </a:lnTo>
                <a:lnTo>
                  <a:pt x="18" y="28"/>
                </a:lnTo>
                <a:lnTo>
                  <a:pt x="18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2" name="Freeform 1118"/>
          <p:cNvSpPr>
            <a:spLocks/>
          </p:cNvSpPr>
          <p:nvPr/>
        </p:nvSpPr>
        <p:spPr bwMode="auto">
          <a:xfrm>
            <a:off x="5184775" y="2559050"/>
            <a:ext cx="12700" cy="4763"/>
          </a:xfrm>
          <a:custGeom>
            <a:avLst/>
            <a:gdLst>
              <a:gd name="T0" fmla="*/ 5 w 10"/>
              <a:gd name="T1" fmla="*/ 3 h 4"/>
              <a:gd name="T2" fmla="*/ 9 w 10"/>
              <a:gd name="T3" fmla="*/ 3 h 4"/>
              <a:gd name="T4" fmla="*/ 8 w 10"/>
              <a:gd name="T5" fmla="*/ 0 h 4"/>
              <a:gd name="T6" fmla="*/ 0 w 10"/>
              <a:gd name="T7" fmla="*/ 1 h 4"/>
              <a:gd name="T8" fmla="*/ 1 w 10"/>
              <a:gd name="T9" fmla="*/ 3 h 4"/>
              <a:gd name="T10" fmla="*/ 5 w 10"/>
              <a:gd name="T11" fmla="*/ 3 h 4"/>
              <a:gd name="T12" fmla="*/ 5 w 10"/>
              <a:gd name="T13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4">
                <a:moveTo>
                  <a:pt x="5" y="3"/>
                </a:moveTo>
                <a:lnTo>
                  <a:pt x="9" y="3"/>
                </a:lnTo>
                <a:lnTo>
                  <a:pt x="8" y="0"/>
                </a:lnTo>
                <a:lnTo>
                  <a:pt x="0" y="1"/>
                </a:lnTo>
                <a:lnTo>
                  <a:pt x="1" y="3"/>
                </a:lnTo>
                <a:lnTo>
                  <a:pt x="5" y="3"/>
                </a:lnTo>
                <a:lnTo>
                  <a:pt x="5" y="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3" name="Freeform 1119"/>
          <p:cNvSpPr>
            <a:spLocks/>
          </p:cNvSpPr>
          <p:nvPr/>
        </p:nvSpPr>
        <p:spPr bwMode="auto">
          <a:xfrm>
            <a:off x="5156200" y="2527300"/>
            <a:ext cx="63500" cy="71438"/>
          </a:xfrm>
          <a:custGeom>
            <a:avLst/>
            <a:gdLst>
              <a:gd name="T0" fmla="*/ 28 w 47"/>
              <a:gd name="T1" fmla="*/ 55 h 56"/>
              <a:gd name="T2" fmla="*/ 46 w 47"/>
              <a:gd name="T3" fmla="*/ 0 h 56"/>
              <a:gd name="T4" fmla="*/ 45 w 47"/>
              <a:gd name="T5" fmla="*/ 0 h 56"/>
              <a:gd name="T6" fmla="*/ 43 w 47"/>
              <a:gd name="T7" fmla="*/ 1 h 56"/>
              <a:gd name="T8" fmla="*/ 42 w 47"/>
              <a:gd name="T9" fmla="*/ 2 h 56"/>
              <a:gd name="T10" fmla="*/ 41 w 47"/>
              <a:gd name="T11" fmla="*/ 3 h 56"/>
              <a:gd name="T12" fmla="*/ 39 w 47"/>
              <a:gd name="T13" fmla="*/ 3 h 56"/>
              <a:gd name="T14" fmla="*/ 38 w 47"/>
              <a:gd name="T15" fmla="*/ 3 h 56"/>
              <a:gd name="T16" fmla="*/ 36 w 47"/>
              <a:gd name="T17" fmla="*/ 4 h 56"/>
              <a:gd name="T18" fmla="*/ 35 w 47"/>
              <a:gd name="T19" fmla="*/ 5 h 56"/>
              <a:gd name="T20" fmla="*/ 34 w 47"/>
              <a:gd name="T21" fmla="*/ 5 h 56"/>
              <a:gd name="T22" fmla="*/ 32 w 47"/>
              <a:gd name="T23" fmla="*/ 6 h 56"/>
              <a:gd name="T24" fmla="*/ 31 w 47"/>
              <a:gd name="T25" fmla="*/ 6 h 56"/>
              <a:gd name="T26" fmla="*/ 29 w 47"/>
              <a:gd name="T27" fmla="*/ 6 h 56"/>
              <a:gd name="T28" fmla="*/ 28 w 47"/>
              <a:gd name="T29" fmla="*/ 7 h 56"/>
              <a:gd name="T30" fmla="*/ 27 w 47"/>
              <a:gd name="T31" fmla="*/ 7 h 56"/>
              <a:gd name="T32" fmla="*/ 26 w 47"/>
              <a:gd name="T33" fmla="*/ 7 h 56"/>
              <a:gd name="T34" fmla="*/ 24 w 47"/>
              <a:gd name="T35" fmla="*/ 7 h 56"/>
              <a:gd name="T36" fmla="*/ 22 w 47"/>
              <a:gd name="T37" fmla="*/ 7 h 56"/>
              <a:gd name="T38" fmla="*/ 21 w 47"/>
              <a:gd name="T39" fmla="*/ 7 h 56"/>
              <a:gd name="T40" fmla="*/ 20 w 47"/>
              <a:gd name="T41" fmla="*/ 7 h 56"/>
              <a:gd name="T42" fmla="*/ 18 w 47"/>
              <a:gd name="T43" fmla="*/ 7 h 56"/>
              <a:gd name="T44" fmla="*/ 17 w 47"/>
              <a:gd name="T45" fmla="*/ 7 h 56"/>
              <a:gd name="T46" fmla="*/ 15 w 47"/>
              <a:gd name="T47" fmla="*/ 7 h 56"/>
              <a:gd name="T48" fmla="*/ 14 w 47"/>
              <a:gd name="T49" fmla="*/ 7 h 56"/>
              <a:gd name="T50" fmla="*/ 12 w 47"/>
              <a:gd name="T51" fmla="*/ 7 h 56"/>
              <a:gd name="T52" fmla="*/ 11 w 47"/>
              <a:gd name="T53" fmla="*/ 7 h 56"/>
              <a:gd name="T54" fmla="*/ 9 w 47"/>
              <a:gd name="T55" fmla="*/ 6 h 56"/>
              <a:gd name="T56" fmla="*/ 8 w 47"/>
              <a:gd name="T57" fmla="*/ 6 h 56"/>
              <a:gd name="T58" fmla="*/ 7 w 47"/>
              <a:gd name="T59" fmla="*/ 6 h 56"/>
              <a:gd name="T60" fmla="*/ 5 w 47"/>
              <a:gd name="T61" fmla="*/ 5 h 56"/>
              <a:gd name="T62" fmla="*/ 4 w 47"/>
              <a:gd name="T63" fmla="*/ 5 h 56"/>
              <a:gd name="T64" fmla="*/ 2 w 47"/>
              <a:gd name="T65" fmla="*/ 4 h 56"/>
              <a:gd name="T66" fmla="*/ 0 w 47"/>
              <a:gd name="T67" fmla="*/ 3 h 56"/>
              <a:gd name="T68" fmla="*/ 28 w 47"/>
              <a:gd name="T69" fmla="*/ 55 h 56"/>
              <a:gd name="T70" fmla="*/ 28 w 47"/>
              <a:gd name="T71" fmla="*/ 55 h 56"/>
              <a:gd name="T72" fmla="*/ 28 w 47"/>
              <a:gd name="T73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7" h="56">
                <a:moveTo>
                  <a:pt x="28" y="55"/>
                </a:moveTo>
                <a:lnTo>
                  <a:pt x="46" y="0"/>
                </a:lnTo>
                <a:lnTo>
                  <a:pt x="45" y="0"/>
                </a:lnTo>
                <a:lnTo>
                  <a:pt x="43" y="1"/>
                </a:lnTo>
                <a:lnTo>
                  <a:pt x="42" y="2"/>
                </a:lnTo>
                <a:lnTo>
                  <a:pt x="41" y="3"/>
                </a:lnTo>
                <a:lnTo>
                  <a:pt x="39" y="3"/>
                </a:lnTo>
                <a:lnTo>
                  <a:pt x="38" y="3"/>
                </a:lnTo>
                <a:lnTo>
                  <a:pt x="36" y="4"/>
                </a:lnTo>
                <a:lnTo>
                  <a:pt x="35" y="5"/>
                </a:lnTo>
                <a:lnTo>
                  <a:pt x="34" y="5"/>
                </a:lnTo>
                <a:lnTo>
                  <a:pt x="32" y="6"/>
                </a:lnTo>
                <a:lnTo>
                  <a:pt x="31" y="6"/>
                </a:lnTo>
                <a:lnTo>
                  <a:pt x="29" y="6"/>
                </a:lnTo>
                <a:lnTo>
                  <a:pt x="28" y="7"/>
                </a:lnTo>
                <a:lnTo>
                  <a:pt x="27" y="7"/>
                </a:lnTo>
                <a:lnTo>
                  <a:pt x="26" y="7"/>
                </a:lnTo>
                <a:lnTo>
                  <a:pt x="24" y="7"/>
                </a:lnTo>
                <a:lnTo>
                  <a:pt x="22" y="7"/>
                </a:lnTo>
                <a:lnTo>
                  <a:pt x="21" y="7"/>
                </a:lnTo>
                <a:lnTo>
                  <a:pt x="20" y="7"/>
                </a:lnTo>
                <a:lnTo>
                  <a:pt x="18" y="7"/>
                </a:lnTo>
                <a:lnTo>
                  <a:pt x="17" y="7"/>
                </a:lnTo>
                <a:lnTo>
                  <a:pt x="15" y="7"/>
                </a:lnTo>
                <a:lnTo>
                  <a:pt x="14" y="7"/>
                </a:lnTo>
                <a:lnTo>
                  <a:pt x="12" y="7"/>
                </a:lnTo>
                <a:lnTo>
                  <a:pt x="11" y="7"/>
                </a:lnTo>
                <a:lnTo>
                  <a:pt x="9" y="6"/>
                </a:lnTo>
                <a:lnTo>
                  <a:pt x="8" y="6"/>
                </a:lnTo>
                <a:lnTo>
                  <a:pt x="7" y="6"/>
                </a:lnTo>
                <a:lnTo>
                  <a:pt x="5" y="5"/>
                </a:lnTo>
                <a:lnTo>
                  <a:pt x="4" y="5"/>
                </a:lnTo>
                <a:lnTo>
                  <a:pt x="2" y="4"/>
                </a:lnTo>
                <a:lnTo>
                  <a:pt x="0" y="3"/>
                </a:lnTo>
                <a:lnTo>
                  <a:pt x="28" y="55"/>
                </a:lnTo>
                <a:lnTo>
                  <a:pt x="28" y="55"/>
                </a:lnTo>
                <a:lnTo>
                  <a:pt x="28" y="55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4" name="Freeform 1120"/>
          <p:cNvSpPr>
            <a:spLocks/>
          </p:cNvSpPr>
          <p:nvPr/>
        </p:nvSpPr>
        <p:spPr bwMode="auto">
          <a:xfrm>
            <a:off x="5010150" y="2374900"/>
            <a:ext cx="38100" cy="84138"/>
          </a:xfrm>
          <a:custGeom>
            <a:avLst/>
            <a:gdLst>
              <a:gd name="T0" fmla="*/ 0 w 29"/>
              <a:gd name="T1" fmla="*/ 42 h 66"/>
              <a:gd name="T2" fmla="*/ 0 w 29"/>
              <a:gd name="T3" fmla="*/ 52 h 66"/>
              <a:gd name="T4" fmla="*/ 7 w 29"/>
              <a:gd name="T5" fmla="*/ 52 h 66"/>
              <a:gd name="T6" fmla="*/ 7 w 29"/>
              <a:gd name="T7" fmla="*/ 65 h 66"/>
              <a:gd name="T8" fmla="*/ 20 w 29"/>
              <a:gd name="T9" fmla="*/ 65 h 66"/>
              <a:gd name="T10" fmla="*/ 20 w 29"/>
              <a:gd name="T11" fmla="*/ 52 h 66"/>
              <a:gd name="T12" fmla="*/ 28 w 29"/>
              <a:gd name="T13" fmla="*/ 52 h 66"/>
              <a:gd name="T14" fmla="*/ 28 w 29"/>
              <a:gd name="T15" fmla="*/ 42 h 66"/>
              <a:gd name="T16" fmla="*/ 20 w 29"/>
              <a:gd name="T17" fmla="*/ 42 h 66"/>
              <a:gd name="T18" fmla="*/ 20 w 29"/>
              <a:gd name="T19" fmla="*/ 0 h 66"/>
              <a:gd name="T20" fmla="*/ 9 w 29"/>
              <a:gd name="T21" fmla="*/ 0 h 66"/>
              <a:gd name="T22" fmla="*/ 0 w 29"/>
              <a:gd name="T23" fmla="*/ 12 h 66"/>
              <a:gd name="T24" fmla="*/ 0 w 29"/>
              <a:gd name="T25" fmla="*/ 30 h 66"/>
              <a:gd name="T26" fmla="*/ 7 w 29"/>
              <a:gd name="T27" fmla="*/ 20 h 66"/>
              <a:gd name="T28" fmla="*/ 7 w 29"/>
              <a:gd name="T29" fmla="*/ 42 h 66"/>
              <a:gd name="T30" fmla="*/ 0 w 29"/>
              <a:gd name="T31" fmla="*/ 42 h 66"/>
              <a:gd name="T32" fmla="*/ 0 w 29"/>
              <a:gd name="T33" fmla="*/ 4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" h="66">
                <a:moveTo>
                  <a:pt x="0" y="42"/>
                </a:moveTo>
                <a:lnTo>
                  <a:pt x="0" y="52"/>
                </a:lnTo>
                <a:lnTo>
                  <a:pt x="7" y="52"/>
                </a:lnTo>
                <a:lnTo>
                  <a:pt x="7" y="65"/>
                </a:lnTo>
                <a:lnTo>
                  <a:pt x="20" y="65"/>
                </a:lnTo>
                <a:lnTo>
                  <a:pt x="20" y="52"/>
                </a:lnTo>
                <a:lnTo>
                  <a:pt x="28" y="52"/>
                </a:lnTo>
                <a:lnTo>
                  <a:pt x="28" y="42"/>
                </a:lnTo>
                <a:lnTo>
                  <a:pt x="20" y="42"/>
                </a:lnTo>
                <a:lnTo>
                  <a:pt x="20" y="0"/>
                </a:lnTo>
                <a:lnTo>
                  <a:pt x="9" y="0"/>
                </a:lnTo>
                <a:lnTo>
                  <a:pt x="0" y="12"/>
                </a:lnTo>
                <a:lnTo>
                  <a:pt x="0" y="30"/>
                </a:lnTo>
                <a:lnTo>
                  <a:pt x="7" y="20"/>
                </a:lnTo>
                <a:lnTo>
                  <a:pt x="7" y="42"/>
                </a:lnTo>
                <a:lnTo>
                  <a:pt x="0" y="42"/>
                </a:lnTo>
                <a:lnTo>
                  <a:pt x="0" y="42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5" name="Freeform 1121"/>
          <p:cNvSpPr>
            <a:spLocks/>
          </p:cNvSpPr>
          <p:nvPr/>
        </p:nvSpPr>
        <p:spPr bwMode="auto">
          <a:xfrm>
            <a:off x="4983163" y="2390775"/>
            <a:ext cx="26987" cy="52388"/>
          </a:xfrm>
          <a:custGeom>
            <a:avLst/>
            <a:gdLst>
              <a:gd name="T0" fmla="*/ 19 w 20"/>
              <a:gd name="T1" fmla="*/ 18 h 41"/>
              <a:gd name="T2" fmla="*/ 19 w 20"/>
              <a:gd name="T3" fmla="*/ 0 h 41"/>
              <a:gd name="T4" fmla="*/ 0 w 20"/>
              <a:gd name="T5" fmla="*/ 30 h 41"/>
              <a:gd name="T6" fmla="*/ 0 w 20"/>
              <a:gd name="T7" fmla="*/ 40 h 41"/>
              <a:gd name="T8" fmla="*/ 19 w 20"/>
              <a:gd name="T9" fmla="*/ 40 h 41"/>
              <a:gd name="T10" fmla="*/ 19 w 20"/>
              <a:gd name="T11" fmla="*/ 30 h 41"/>
              <a:gd name="T12" fmla="*/ 12 w 20"/>
              <a:gd name="T13" fmla="*/ 30 h 41"/>
              <a:gd name="T14" fmla="*/ 19 w 20"/>
              <a:gd name="T15" fmla="*/ 18 h 41"/>
              <a:gd name="T16" fmla="*/ 19 w 20"/>
              <a:gd name="T17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" h="41">
                <a:moveTo>
                  <a:pt x="19" y="18"/>
                </a:moveTo>
                <a:lnTo>
                  <a:pt x="19" y="0"/>
                </a:lnTo>
                <a:lnTo>
                  <a:pt x="0" y="30"/>
                </a:lnTo>
                <a:lnTo>
                  <a:pt x="0" y="40"/>
                </a:lnTo>
                <a:lnTo>
                  <a:pt x="19" y="40"/>
                </a:lnTo>
                <a:lnTo>
                  <a:pt x="19" y="30"/>
                </a:lnTo>
                <a:lnTo>
                  <a:pt x="12" y="30"/>
                </a:lnTo>
                <a:lnTo>
                  <a:pt x="19" y="18"/>
                </a:lnTo>
                <a:lnTo>
                  <a:pt x="19" y="1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6" name="Freeform 1122"/>
          <p:cNvSpPr>
            <a:spLocks/>
          </p:cNvSpPr>
          <p:nvPr/>
        </p:nvSpPr>
        <p:spPr bwMode="auto">
          <a:xfrm>
            <a:off x="5054600" y="2376488"/>
            <a:ext cx="60325" cy="84137"/>
          </a:xfrm>
          <a:custGeom>
            <a:avLst/>
            <a:gdLst>
              <a:gd name="T0" fmla="*/ 0 w 44"/>
              <a:gd name="T1" fmla="*/ 47 h 66"/>
              <a:gd name="T2" fmla="*/ 12 w 44"/>
              <a:gd name="T3" fmla="*/ 45 h 66"/>
              <a:gd name="T4" fmla="*/ 15 w 44"/>
              <a:gd name="T5" fmla="*/ 52 h 66"/>
              <a:gd name="T6" fmla="*/ 21 w 44"/>
              <a:gd name="T7" fmla="*/ 55 h 66"/>
              <a:gd name="T8" fmla="*/ 28 w 44"/>
              <a:gd name="T9" fmla="*/ 52 h 66"/>
              <a:gd name="T10" fmla="*/ 31 w 44"/>
              <a:gd name="T11" fmla="*/ 42 h 66"/>
              <a:gd name="T12" fmla="*/ 28 w 44"/>
              <a:gd name="T13" fmla="*/ 34 h 66"/>
              <a:gd name="T14" fmla="*/ 25 w 44"/>
              <a:gd name="T15" fmla="*/ 31 h 66"/>
              <a:gd name="T16" fmla="*/ 21 w 44"/>
              <a:gd name="T17" fmla="*/ 30 h 66"/>
              <a:gd name="T18" fmla="*/ 16 w 44"/>
              <a:gd name="T19" fmla="*/ 32 h 66"/>
              <a:gd name="T20" fmla="*/ 11 w 44"/>
              <a:gd name="T21" fmla="*/ 35 h 66"/>
              <a:gd name="T22" fmla="*/ 1 w 44"/>
              <a:gd name="T23" fmla="*/ 34 h 66"/>
              <a:gd name="T24" fmla="*/ 8 w 44"/>
              <a:gd name="T25" fmla="*/ 0 h 66"/>
              <a:gd name="T26" fmla="*/ 41 w 44"/>
              <a:gd name="T27" fmla="*/ 0 h 66"/>
              <a:gd name="T28" fmla="*/ 41 w 44"/>
              <a:gd name="T29" fmla="*/ 11 h 66"/>
              <a:gd name="T30" fmla="*/ 17 w 44"/>
              <a:gd name="T31" fmla="*/ 11 h 66"/>
              <a:gd name="T32" fmla="*/ 15 w 44"/>
              <a:gd name="T33" fmla="*/ 22 h 66"/>
              <a:gd name="T34" fmla="*/ 24 w 44"/>
              <a:gd name="T35" fmla="*/ 20 h 66"/>
              <a:gd name="T36" fmla="*/ 31 w 44"/>
              <a:gd name="T37" fmla="*/ 22 h 66"/>
              <a:gd name="T38" fmla="*/ 38 w 44"/>
              <a:gd name="T39" fmla="*/ 26 h 66"/>
              <a:gd name="T40" fmla="*/ 42 w 44"/>
              <a:gd name="T41" fmla="*/ 33 h 66"/>
              <a:gd name="T42" fmla="*/ 43 w 44"/>
              <a:gd name="T43" fmla="*/ 42 h 66"/>
              <a:gd name="T44" fmla="*/ 43 w 44"/>
              <a:gd name="T45" fmla="*/ 50 h 66"/>
              <a:gd name="T46" fmla="*/ 39 w 44"/>
              <a:gd name="T47" fmla="*/ 57 h 66"/>
              <a:gd name="T48" fmla="*/ 31 w 44"/>
              <a:gd name="T49" fmla="*/ 63 h 66"/>
              <a:gd name="T50" fmla="*/ 21 w 44"/>
              <a:gd name="T51" fmla="*/ 65 h 66"/>
              <a:gd name="T52" fmla="*/ 13 w 44"/>
              <a:gd name="T53" fmla="*/ 64 h 66"/>
              <a:gd name="T54" fmla="*/ 7 w 44"/>
              <a:gd name="T55" fmla="*/ 61 h 66"/>
              <a:gd name="T56" fmla="*/ 2 w 44"/>
              <a:gd name="T57" fmla="*/ 55 h 66"/>
              <a:gd name="T58" fmla="*/ 0 w 44"/>
              <a:gd name="T59" fmla="*/ 47 h 66"/>
              <a:gd name="T60" fmla="*/ 0 w 44"/>
              <a:gd name="T61" fmla="*/ 4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" h="66">
                <a:moveTo>
                  <a:pt x="0" y="47"/>
                </a:moveTo>
                <a:lnTo>
                  <a:pt x="12" y="45"/>
                </a:lnTo>
                <a:lnTo>
                  <a:pt x="15" y="52"/>
                </a:lnTo>
                <a:lnTo>
                  <a:pt x="21" y="55"/>
                </a:lnTo>
                <a:lnTo>
                  <a:pt x="28" y="52"/>
                </a:lnTo>
                <a:lnTo>
                  <a:pt x="31" y="42"/>
                </a:lnTo>
                <a:lnTo>
                  <a:pt x="28" y="34"/>
                </a:lnTo>
                <a:lnTo>
                  <a:pt x="25" y="31"/>
                </a:lnTo>
                <a:lnTo>
                  <a:pt x="21" y="30"/>
                </a:lnTo>
                <a:lnTo>
                  <a:pt x="16" y="32"/>
                </a:lnTo>
                <a:lnTo>
                  <a:pt x="11" y="35"/>
                </a:lnTo>
                <a:lnTo>
                  <a:pt x="1" y="34"/>
                </a:lnTo>
                <a:lnTo>
                  <a:pt x="8" y="0"/>
                </a:lnTo>
                <a:lnTo>
                  <a:pt x="41" y="0"/>
                </a:lnTo>
                <a:lnTo>
                  <a:pt x="41" y="11"/>
                </a:lnTo>
                <a:lnTo>
                  <a:pt x="17" y="11"/>
                </a:lnTo>
                <a:lnTo>
                  <a:pt x="15" y="22"/>
                </a:lnTo>
                <a:lnTo>
                  <a:pt x="24" y="20"/>
                </a:lnTo>
                <a:lnTo>
                  <a:pt x="31" y="22"/>
                </a:lnTo>
                <a:lnTo>
                  <a:pt x="38" y="26"/>
                </a:lnTo>
                <a:lnTo>
                  <a:pt x="42" y="33"/>
                </a:lnTo>
                <a:lnTo>
                  <a:pt x="43" y="42"/>
                </a:lnTo>
                <a:lnTo>
                  <a:pt x="43" y="50"/>
                </a:lnTo>
                <a:lnTo>
                  <a:pt x="39" y="57"/>
                </a:lnTo>
                <a:lnTo>
                  <a:pt x="31" y="63"/>
                </a:lnTo>
                <a:lnTo>
                  <a:pt x="21" y="65"/>
                </a:lnTo>
                <a:lnTo>
                  <a:pt x="13" y="64"/>
                </a:lnTo>
                <a:lnTo>
                  <a:pt x="7" y="61"/>
                </a:lnTo>
                <a:lnTo>
                  <a:pt x="2" y="55"/>
                </a:lnTo>
                <a:lnTo>
                  <a:pt x="0" y="47"/>
                </a:lnTo>
                <a:lnTo>
                  <a:pt x="0" y="47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7" name="Freeform 1123"/>
          <p:cNvSpPr>
            <a:spLocks/>
          </p:cNvSpPr>
          <p:nvPr/>
        </p:nvSpPr>
        <p:spPr bwMode="auto">
          <a:xfrm>
            <a:off x="5141913" y="2373313"/>
            <a:ext cx="20637" cy="36512"/>
          </a:xfrm>
          <a:custGeom>
            <a:avLst/>
            <a:gdLst>
              <a:gd name="T0" fmla="*/ 0 w 16"/>
              <a:gd name="T1" fmla="*/ 21 h 29"/>
              <a:gd name="T2" fmla="*/ 0 w 16"/>
              <a:gd name="T3" fmla="*/ 28 h 29"/>
              <a:gd name="T4" fmla="*/ 10 w 16"/>
              <a:gd name="T5" fmla="*/ 24 h 29"/>
              <a:gd name="T6" fmla="*/ 15 w 16"/>
              <a:gd name="T7" fmla="*/ 14 h 29"/>
              <a:gd name="T8" fmla="*/ 14 w 16"/>
              <a:gd name="T9" fmla="*/ 8 h 29"/>
              <a:gd name="T10" fmla="*/ 10 w 16"/>
              <a:gd name="T11" fmla="*/ 4 h 29"/>
              <a:gd name="T12" fmla="*/ 6 w 16"/>
              <a:gd name="T13" fmla="*/ 1 h 29"/>
              <a:gd name="T14" fmla="*/ 0 w 16"/>
              <a:gd name="T15" fmla="*/ 0 h 29"/>
              <a:gd name="T16" fmla="*/ 0 w 16"/>
              <a:gd name="T17" fmla="*/ 7 h 29"/>
              <a:gd name="T18" fmla="*/ 6 w 16"/>
              <a:gd name="T19" fmla="*/ 9 h 29"/>
              <a:gd name="T20" fmla="*/ 7 w 16"/>
              <a:gd name="T21" fmla="*/ 14 h 29"/>
              <a:gd name="T22" fmla="*/ 6 w 16"/>
              <a:gd name="T23" fmla="*/ 19 h 29"/>
              <a:gd name="T24" fmla="*/ 0 w 16"/>
              <a:gd name="T25" fmla="*/ 21 h 29"/>
              <a:gd name="T26" fmla="*/ 0 w 16"/>
              <a:gd name="T27" fmla="*/ 21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29">
                <a:moveTo>
                  <a:pt x="0" y="21"/>
                </a:moveTo>
                <a:lnTo>
                  <a:pt x="0" y="28"/>
                </a:lnTo>
                <a:lnTo>
                  <a:pt x="10" y="24"/>
                </a:lnTo>
                <a:lnTo>
                  <a:pt x="15" y="14"/>
                </a:lnTo>
                <a:lnTo>
                  <a:pt x="14" y="8"/>
                </a:lnTo>
                <a:lnTo>
                  <a:pt x="10" y="4"/>
                </a:lnTo>
                <a:lnTo>
                  <a:pt x="6" y="1"/>
                </a:lnTo>
                <a:lnTo>
                  <a:pt x="0" y="0"/>
                </a:lnTo>
                <a:lnTo>
                  <a:pt x="0" y="7"/>
                </a:lnTo>
                <a:lnTo>
                  <a:pt x="6" y="9"/>
                </a:lnTo>
                <a:lnTo>
                  <a:pt x="7" y="14"/>
                </a:lnTo>
                <a:lnTo>
                  <a:pt x="6" y="19"/>
                </a:lnTo>
                <a:lnTo>
                  <a:pt x="0" y="21"/>
                </a:lnTo>
                <a:lnTo>
                  <a:pt x="0" y="2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8" name="Freeform 1124"/>
          <p:cNvSpPr>
            <a:spLocks/>
          </p:cNvSpPr>
          <p:nvPr/>
        </p:nvSpPr>
        <p:spPr bwMode="auto">
          <a:xfrm>
            <a:off x="5122863" y="2373313"/>
            <a:ext cx="19050" cy="36512"/>
          </a:xfrm>
          <a:custGeom>
            <a:avLst/>
            <a:gdLst>
              <a:gd name="T0" fmla="*/ 14 w 15"/>
              <a:gd name="T1" fmla="*/ 7 h 29"/>
              <a:gd name="T2" fmla="*/ 14 w 15"/>
              <a:gd name="T3" fmla="*/ 0 h 29"/>
              <a:gd name="T4" fmla="*/ 14 w 15"/>
              <a:gd name="T5" fmla="*/ 0 h 29"/>
              <a:gd name="T6" fmla="*/ 9 w 15"/>
              <a:gd name="T7" fmla="*/ 1 h 29"/>
              <a:gd name="T8" fmla="*/ 5 w 15"/>
              <a:gd name="T9" fmla="*/ 4 h 29"/>
              <a:gd name="T10" fmla="*/ 0 w 15"/>
              <a:gd name="T11" fmla="*/ 14 h 29"/>
              <a:gd name="T12" fmla="*/ 5 w 15"/>
              <a:gd name="T13" fmla="*/ 24 h 29"/>
              <a:gd name="T14" fmla="*/ 14 w 15"/>
              <a:gd name="T15" fmla="*/ 28 h 29"/>
              <a:gd name="T16" fmla="*/ 14 w 15"/>
              <a:gd name="T17" fmla="*/ 28 h 29"/>
              <a:gd name="T18" fmla="*/ 14 w 15"/>
              <a:gd name="T19" fmla="*/ 21 h 29"/>
              <a:gd name="T20" fmla="*/ 14 w 15"/>
              <a:gd name="T21" fmla="*/ 21 h 29"/>
              <a:gd name="T22" fmla="*/ 10 w 15"/>
              <a:gd name="T23" fmla="*/ 19 h 29"/>
              <a:gd name="T24" fmla="*/ 8 w 15"/>
              <a:gd name="T25" fmla="*/ 14 h 29"/>
              <a:gd name="T26" fmla="*/ 10 w 15"/>
              <a:gd name="T27" fmla="*/ 9 h 29"/>
              <a:gd name="T28" fmla="*/ 14 w 15"/>
              <a:gd name="T29" fmla="*/ 7 h 29"/>
              <a:gd name="T30" fmla="*/ 14 w 15"/>
              <a:gd name="T31" fmla="*/ 7 h 29"/>
              <a:gd name="T32" fmla="*/ 14 w 15"/>
              <a:gd name="T33" fmla="*/ 7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" h="29">
                <a:moveTo>
                  <a:pt x="14" y="7"/>
                </a:moveTo>
                <a:lnTo>
                  <a:pt x="14" y="0"/>
                </a:lnTo>
                <a:lnTo>
                  <a:pt x="14" y="0"/>
                </a:lnTo>
                <a:lnTo>
                  <a:pt x="9" y="1"/>
                </a:lnTo>
                <a:lnTo>
                  <a:pt x="5" y="4"/>
                </a:lnTo>
                <a:lnTo>
                  <a:pt x="0" y="14"/>
                </a:lnTo>
                <a:lnTo>
                  <a:pt x="5" y="24"/>
                </a:lnTo>
                <a:lnTo>
                  <a:pt x="14" y="28"/>
                </a:lnTo>
                <a:lnTo>
                  <a:pt x="14" y="28"/>
                </a:lnTo>
                <a:lnTo>
                  <a:pt x="14" y="21"/>
                </a:lnTo>
                <a:lnTo>
                  <a:pt x="14" y="21"/>
                </a:lnTo>
                <a:lnTo>
                  <a:pt x="10" y="19"/>
                </a:lnTo>
                <a:lnTo>
                  <a:pt x="8" y="14"/>
                </a:lnTo>
                <a:lnTo>
                  <a:pt x="10" y="9"/>
                </a:lnTo>
                <a:lnTo>
                  <a:pt x="14" y="7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69" name="Freeform 1125"/>
          <p:cNvSpPr>
            <a:spLocks/>
          </p:cNvSpPr>
          <p:nvPr/>
        </p:nvSpPr>
        <p:spPr bwMode="auto">
          <a:xfrm>
            <a:off x="5051425" y="3319463"/>
            <a:ext cx="638175" cy="663575"/>
          </a:xfrm>
          <a:custGeom>
            <a:avLst/>
            <a:gdLst>
              <a:gd name="T0" fmla="*/ 36 w 474"/>
              <a:gd name="T1" fmla="*/ 474 h 519"/>
              <a:gd name="T2" fmla="*/ 256 w 474"/>
              <a:gd name="T3" fmla="*/ 346 h 519"/>
              <a:gd name="T4" fmla="*/ 189 w 474"/>
              <a:gd name="T5" fmla="*/ 454 h 519"/>
              <a:gd name="T6" fmla="*/ 187 w 474"/>
              <a:gd name="T7" fmla="*/ 482 h 519"/>
              <a:gd name="T8" fmla="*/ 187 w 474"/>
              <a:gd name="T9" fmla="*/ 500 h 519"/>
              <a:gd name="T10" fmla="*/ 214 w 474"/>
              <a:gd name="T11" fmla="*/ 518 h 519"/>
              <a:gd name="T12" fmla="*/ 241 w 474"/>
              <a:gd name="T13" fmla="*/ 504 h 519"/>
              <a:gd name="T14" fmla="*/ 328 w 474"/>
              <a:gd name="T15" fmla="*/ 412 h 519"/>
              <a:gd name="T16" fmla="*/ 390 w 474"/>
              <a:gd name="T17" fmla="*/ 317 h 519"/>
              <a:gd name="T18" fmla="*/ 473 w 474"/>
              <a:gd name="T19" fmla="*/ 180 h 519"/>
              <a:gd name="T20" fmla="*/ 371 w 474"/>
              <a:gd name="T21" fmla="*/ 0 h 519"/>
              <a:gd name="T22" fmla="*/ 177 w 474"/>
              <a:gd name="T23" fmla="*/ 41 h 519"/>
              <a:gd name="T24" fmla="*/ 31 w 474"/>
              <a:gd name="T25" fmla="*/ 199 h 519"/>
              <a:gd name="T26" fmla="*/ 9 w 474"/>
              <a:gd name="T27" fmla="*/ 323 h 519"/>
              <a:gd name="T28" fmla="*/ 0 w 474"/>
              <a:gd name="T29" fmla="*/ 401 h 519"/>
              <a:gd name="T30" fmla="*/ 36 w 474"/>
              <a:gd name="T31" fmla="*/ 474 h 519"/>
              <a:gd name="T32" fmla="*/ 36 w 474"/>
              <a:gd name="T33" fmla="*/ 474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74" h="519">
                <a:moveTo>
                  <a:pt x="36" y="474"/>
                </a:moveTo>
                <a:lnTo>
                  <a:pt x="256" y="346"/>
                </a:lnTo>
                <a:lnTo>
                  <a:pt x="189" y="454"/>
                </a:lnTo>
                <a:lnTo>
                  <a:pt x="187" y="482"/>
                </a:lnTo>
                <a:lnTo>
                  <a:pt x="187" y="500"/>
                </a:lnTo>
                <a:lnTo>
                  <a:pt x="214" y="518"/>
                </a:lnTo>
                <a:lnTo>
                  <a:pt x="241" y="504"/>
                </a:lnTo>
                <a:lnTo>
                  <a:pt x="328" y="412"/>
                </a:lnTo>
                <a:lnTo>
                  <a:pt x="390" y="317"/>
                </a:lnTo>
                <a:lnTo>
                  <a:pt x="473" y="180"/>
                </a:lnTo>
                <a:lnTo>
                  <a:pt x="371" y="0"/>
                </a:lnTo>
                <a:lnTo>
                  <a:pt x="177" y="41"/>
                </a:lnTo>
                <a:lnTo>
                  <a:pt x="31" y="199"/>
                </a:lnTo>
                <a:lnTo>
                  <a:pt x="9" y="323"/>
                </a:lnTo>
                <a:lnTo>
                  <a:pt x="0" y="401"/>
                </a:lnTo>
                <a:lnTo>
                  <a:pt x="36" y="474"/>
                </a:lnTo>
                <a:lnTo>
                  <a:pt x="36" y="474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0" name="Freeform 1126"/>
          <p:cNvSpPr>
            <a:spLocks/>
          </p:cNvSpPr>
          <p:nvPr/>
        </p:nvSpPr>
        <p:spPr bwMode="auto">
          <a:xfrm>
            <a:off x="5103813" y="3776663"/>
            <a:ext cx="84137" cy="98425"/>
          </a:xfrm>
          <a:custGeom>
            <a:avLst/>
            <a:gdLst>
              <a:gd name="T0" fmla="*/ 56 w 63"/>
              <a:gd name="T1" fmla="*/ 76 h 77"/>
              <a:gd name="T2" fmla="*/ 61 w 63"/>
              <a:gd name="T3" fmla="*/ 64 h 77"/>
              <a:gd name="T4" fmla="*/ 62 w 63"/>
              <a:gd name="T5" fmla="*/ 51 h 77"/>
              <a:gd name="T6" fmla="*/ 59 w 63"/>
              <a:gd name="T7" fmla="*/ 25 h 77"/>
              <a:gd name="T8" fmla="*/ 56 w 63"/>
              <a:gd name="T9" fmla="*/ 20 h 77"/>
              <a:gd name="T10" fmla="*/ 54 w 63"/>
              <a:gd name="T11" fmla="*/ 18 h 77"/>
              <a:gd name="T12" fmla="*/ 53 w 63"/>
              <a:gd name="T13" fmla="*/ 18 h 77"/>
              <a:gd name="T14" fmla="*/ 53 w 63"/>
              <a:gd name="T15" fmla="*/ 17 h 77"/>
              <a:gd name="T16" fmla="*/ 51 w 63"/>
              <a:gd name="T17" fmla="*/ 15 h 77"/>
              <a:gd name="T18" fmla="*/ 46 w 63"/>
              <a:gd name="T19" fmla="*/ 13 h 77"/>
              <a:gd name="T20" fmla="*/ 44 w 63"/>
              <a:gd name="T21" fmla="*/ 13 h 77"/>
              <a:gd name="T22" fmla="*/ 44 w 63"/>
              <a:gd name="T23" fmla="*/ 11 h 77"/>
              <a:gd name="T24" fmla="*/ 41 w 63"/>
              <a:gd name="T25" fmla="*/ 11 h 77"/>
              <a:gd name="T26" fmla="*/ 41 w 63"/>
              <a:gd name="T27" fmla="*/ 10 h 77"/>
              <a:gd name="T28" fmla="*/ 38 w 63"/>
              <a:gd name="T29" fmla="*/ 10 h 77"/>
              <a:gd name="T30" fmla="*/ 38 w 63"/>
              <a:gd name="T31" fmla="*/ 8 h 77"/>
              <a:gd name="T32" fmla="*/ 20 w 63"/>
              <a:gd name="T33" fmla="*/ 2 h 77"/>
              <a:gd name="T34" fmla="*/ 0 w 63"/>
              <a:gd name="T35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3" h="77">
                <a:moveTo>
                  <a:pt x="56" y="76"/>
                </a:moveTo>
                <a:lnTo>
                  <a:pt x="61" y="64"/>
                </a:lnTo>
                <a:lnTo>
                  <a:pt x="62" y="51"/>
                </a:lnTo>
                <a:lnTo>
                  <a:pt x="59" y="25"/>
                </a:lnTo>
                <a:lnTo>
                  <a:pt x="56" y="20"/>
                </a:lnTo>
                <a:lnTo>
                  <a:pt x="54" y="18"/>
                </a:lnTo>
                <a:lnTo>
                  <a:pt x="53" y="18"/>
                </a:lnTo>
                <a:lnTo>
                  <a:pt x="53" y="17"/>
                </a:lnTo>
                <a:lnTo>
                  <a:pt x="51" y="15"/>
                </a:lnTo>
                <a:lnTo>
                  <a:pt x="46" y="13"/>
                </a:lnTo>
                <a:lnTo>
                  <a:pt x="44" y="13"/>
                </a:lnTo>
                <a:lnTo>
                  <a:pt x="44" y="11"/>
                </a:lnTo>
                <a:lnTo>
                  <a:pt x="41" y="11"/>
                </a:lnTo>
                <a:lnTo>
                  <a:pt x="41" y="10"/>
                </a:lnTo>
                <a:lnTo>
                  <a:pt x="38" y="10"/>
                </a:lnTo>
                <a:lnTo>
                  <a:pt x="38" y="8"/>
                </a:lnTo>
                <a:lnTo>
                  <a:pt x="20" y="2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1" name="Freeform 1127"/>
          <p:cNvSpPr>
            <a:spLocks/>
          </p:cNvSpPr>
          <p:nvPr/>
        </p:nvSpPr>
        <p:spPr bwMode="auto">
          <a:xfrm>
            <a:off x="5137150" y="3622675"/>
            <a:ext cx="52388" cy="161925"/>
          </a:xfrm>
          <a:custGeom>
            <a:avLst/>
            <a:gdLst>
              <a:gd name="T0" fmla="*/ 25 w 39"/>
              <a:gd name="T1" fmla="*/ 126 h 127"/>
              <a:gd name="T2" fmla="*/ 36 w 39"/>
              <a:gd name="T3" fmla="*/ 53 h 127"/>
              <a:gd name="T4" fmla="*/ 38 w 39"/>
              <a:gd name="T5" fmla="*/ 44 h 127"/>
              <a:gd name="T6" fmla="*/ 38 w 39"/>
              <a:gd name="T7" fmla="*/ 26 h 127"/>
              <a:gd name="T8" fmla="*/ 34 w 39"/>
              <a:gd name="T9" fmla="*/ 22 h 127"/>
              <a:gd name="T10" fmla="*/ 28 w 39"/>
              <a:gd name="T11" fmla="*/ 18 h 127"/>
              <a:gd name="T12" fmla="*/ 28 w 39"/>
              <a:gd name="T13" fmla="*/ 17 h 127"/>
              <a:gd name="T14" fmla="*/ 16 w 39"/>
              <a:gd name="T15" fmla="*/ 7 h 127"/>
              <a:gd name="T16" fmla="*/ 20 w 39"/>
              <a:gd name="T17" fmla="*/ 11 h 127"/>
              <a:gd name="T18" fmla="*/ 19 w 39"/>
              <a:gd name="T19" fmla="*/ 11 h 127"/>
              <a:gd name="T20" fmla="*/ 13 w 39"/>
              <a:gd name="T21" fmla="*/ 7 h 127"/>
              <a:gd name="T22" fmla="*/ 0 w 39"/>
              <a:gd name="T23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127">
                <a:moveTo>
                  <a:pt x="25" y="126"/>
                </a:moveTo>
                <a:lnTo>
                  <a:pt x="36" y="53"/>
                </a:lnTo>
                <a:lnTo>
                  <a:pt x="38" y="44"/>
                </a:lnTo>
                <a:lnTo>
                  <a:pt x="38" y="26"/>
                </a:lnTo>
                <a:lnTo>
                  <a:pt x="34" y="22"/>
                </a:lnTo>
                <a:lnTo>
                  <a:pt x="28" y="18"/>
                </a:lnTo>
                <a:lnTo>
                  <a:pt x="28" y="17"/>
                </a:lnTo>
                <a:lnTo>
                  <a:pt x="16" y="7"/>
                </a:lnTo>
                <a:lnTo>
                  <a:pt x="20" y="11"/>
                </a:lnTo>
                <a:lnTo>
                  <a:pt x="19" y="11"/>
                </a:lnTo>
                <a:lnTo>
                  <a:pt x="13" y="7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2" name="Freeform 1128"/>
          <p:cNvSpPr>
            <a:spLocks/>
          </p:cNvSpPr>
          <p:nvPr/>
        </p:nvSpPr>
        <p:spPr bwMode="auto">
          <a:xfrm>
            <a:off x="5187950" y="3544888"/>
            <a:ext cx="263525" cy="366712"/>
          </a:xfrm>
          <a:custGeom>
            <a:avLst/>
            <a:gdLst>
              <a:gd name="T0" fmla="*/ 13 w 195"/>
              <a:gd name="T1" fmla="*/ 82 h 286"/>
              <a:gd name="T2" fmla="*/ 26 w 195"/>
              <a:gd name="T3" fmla="*/ 63 h 286"/>
              <a:gd name="T4" fmla="*/ 55 w 195"/>
              <a:gd name="T5" fmla="*/ 37 h 286"/>
              <a:gd name="T6" fmla="*/ 60 w 195"/>
              <a:gd name="T7" fmla="*/ 34 h 286"/>
              <a:gd name="T8" fmla="*/ 63 w 195"/>
              <a:gd name="T9" fmla="*/ 31 h 286"/>
              <a:gd name="T10" fmla="*/ 68 w 195"/>
              <a:gd name="T11" fmla="*/ 28 h 286"/>
              <a:gd name="T12" fmla="*/ 77 w 195"/>
              <a:gd name="T13" fmla="*/ 20 h 286"/>
              <a:gd name="T14" fmla="*/ 82 w 195"/>
              <a:gd name="T15" fmla="*/ 16 h 286"/>
              <a:gd name="T16" fmla="*/ 85 w 195"/>
              <a:gd name="T17" fmla="*/ 16 h 286"/>
              <a:gd name="T18" fmla="*/ 90 w 195"/>
              <a:gd name="T19" fmla="*/ 12 h 286"/>
              <a:gd name="T20" fmla="*/ 96 w 195"/>
              <a:gd name="T21" fmla="*/ 9 h 286"/>
              <a:gd name="T22" fmla="*/ 144 w 195"/>
              <a:gd name="T23" fmla="*/ 2 h 286"/>
              <a:gd name="T24" fmla="*/ 160 w 195"/>
              <a:gd name="T25" fmla="*/ 4 h 286"/>
              <a:gd name="T26" fmla="*/ 162 w 195"/>
              <a:gd name="T27" fmla="*/ 7 h 286"/>
              <a:gd name="T28" fmla="*/ 168 w 195"/>
              <a:gd name="T29" fmla="*/ 11 h 286"/>
              <a:gd name="T30" fmla="*/ 169 w 195"/>
              <a:gd name="T31" fmla="*/ 12 h 286"/>
              <a:gd name="T32" fmla="*/ 175 w 195"/>
              <a:gd name="T33" fmla="*/ 14 h 286"/>
              <a:gd name="T34" fmla="*/ 180 w 195"/>
              <a:gd name="T35" fmla="*/ 18 h 286"/>
              <a:gd name="T36" fmla="*/ 182 w 195"/>
              <a:gd name="T37" fmla="*/ 22 h 286"/>
              <a:gd name="T38" fmla="*/ 183 w 195"/>
              <a:gd name="T39" fmla="*/ 25 h 286"/>
              <a:gd name="T40" fmla="*/ 188 w 195"/>
              <a:gd name="T41" fmla="*/ 34 h 286"/>
              <a:gd name="T42" fmla="*/ 190 w 195"/>
              <a:gd name="T43" fmla="*/ 37 h 286"/>
              <a:gd name="T44" fmla="*/ 191 w 195"/>
              <a:gd name="T45" fmla="*/ 41 h 286"/>
              <a:gd name="T46" fmla="*/ 193 w 195"/>
              <a:gd name="T47" fmla="*/ 58 h 286"/>
              <a:gd name="T48" fmla="*/ 194 w 195"/>
              <a:gd name="T49" fmla="*/ 78 h 286"/>
              <a:gd name="T50" fmla="*/ 188 w 195"/>
              <a:gd name="T51" fmla="*/ 97 h 286"/>
              <a:gd name="T52" fmla="*/ 186 w 195"/>
              <a:gd name="T53" fmla="*/ 101 h 286"/>
              <a:gd name="T54" fmla="*/ 185 w 195"/>
              <a:gd name="T55" fmla="*/ 106 h 286"/>
              <a:gd name="T56" fmla="*/ 175 w 195"/>
              <a:gd name="T57" fmla="*/ 133 h 286"/>
              <a:gd name="T58" fmla="*/ 174 w 195"/>
              <a:gd name="T59" fmla="*/ 135 h 286"/>
              <a:gd name="T60" fmla="*/ 169 w 195"/>
              <a:gd name="T61" fmla="*/ 143 h 286"/>
              <a:gd name="T62" fmla="*/ 165 w 195"/>
              <a:gd name="T63" fmla="*/ 151 h 286"/>
              <a:gd name="T64" fmla="*/ 162 w 195"/>
              <a:gd name="T65" fmla="*/ 155 h 286"/>
              <a:gd name="T66" fmla="*/ 159 w 195"/>
              <a:gd name="T67" fmla="*/ 160 h 286"/>
              <a:gd name="T68" fmla="*/ 147 w 195"/>
              <a:gd name="T69" fmla="*/ 171 h 286"/>
              <a:gd name="T70" fmla="*/ 146 w 195"/>
              <a:gd name="T71" fmla="*/ 173 h 286"/>
              <a:gd name="T72" fmla="*/ 144 w 195"/>
              <a:gd name="T73" fmla="*/ 179 h 286"/>
              <a:gd name="T74" fmla="*/ 140 w 195"/>
              <a:gd name="T75" fmla="*/ 184 h 286"/>
              <a:gd name="T76" fmla="*/ 136 w 195"/>
              <a:gd name="T77" fmla="*/ 191 h 286"/>
              <a:gd name="T78" fmla="*/ 134 w 195"/>
              <a:gd name="T79" fmla="*/ 195 h 286"/>
              <a:gd name="T80" fmla="*/ 133 w 195"/>
              <a:gd name="T81" fmla="*/ 198 h 286"/>
              <a:gd name="T82" fmla="*/ 126 w 195"/>
              <a:gd name="T83" fmla="*/ 206 h 286"/>
              <a:gd name="T84" fmla="*/ 122 w 195"/>
              <a:gd name="T85" fmla="*/ 214 h 286"/>
              <a:gd name="T86" fmla="*/ 117 w 195"/>
              <a:gd name="T87" fmla="*/ 229 h 286"/>
              <a:gd name="T88" fmla="*/ 108 w 195"/>
              <a:gd name="T89" fmla="*/ 243 h 286"/>
              <a:gd name="T90" fmla="*/ 109 w 195"/>
              <a:gd name="T91" fmla="*/ 242 h 286"/>
              <a:gd name="T92" fmla="*/ 105 w 195"/>
              <a:gd name="T93" fmla="*/ 251 h 286"/>
              <a:gd name="T94" fmla="*/ 96 w 195"/>
              <a:gd name="T95" fmla="*/ 260 h 286"/>
              <a:gd name="T96" fmla="*/ 99 w 195"/>
              <a:gd name="T97" fmla="*/ 258 h 286"/>
              <a:gd name="T98" fmla="*/ 94 w 195"/>
              <a:gd name="T99" fmla="*/ 264 h 286"/>
              <a:gd name="T100" fmla="*/ 93 w 195"/>
              <a:gd name="T101" fmla="*/ 268 h 286"/>
              <a:gd name="T102" fmla="*/ 91 w 195"/>
              <a:gd name="T103" fmla="*/ 271 h 286"/>
              <a:gd name="T104" fmla="*/ 89 w 195"/>
              <a:gd name="T105" fmla="*/ 274 h 286"/>
              <a:gd name="T106" fmla="*/ 88 w 195"/>
              <a:gd name="T107" fmla="*/ 277 h 286"/>
              <a:gd name="T108" fmla="*/ 87 w 195"/>
              <a:gd name="T109" fmla="*/ 280 h 286"/>
              <a:gd name="T110" fmla="*/ 84 w 195"/>
              <a:gd name="T111" fmla="*/ 285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5" h="286">
                <a:moveTo>
                  <a:pt x="0" y="94"/>
                </a:moveTo>
                <a:lnTo>
                  <a:pt x="13" y="82"/>
                </a:lnTo>
                <a:lnTo>
                  <a:pt x="19" y="72"/>
                </a:lnTo>
                <a:lnTo>
                  <a:pt x="26" y="63"/>
                </a:lnTo>
                <a:lnTo>
                  <a:pt x="42" y="51"/>
                </a:lnTo>
                <a:lnTo>
                  <a:pt x="55" y="37"/>
                </a:lnTo>
                <a:lnTo>
                  <a:pt x="56" y="36"/>
                </a:lnTo>
                <a:lnTo>
                  <a:pt x="60" y="34"/>
                </a:lnTo>
                <a:lnTo>
                  <a:pt x="62" y="32"/>
                </a:lnTo>
                <a:lnTo>
                  <a:pt x="63" y="31"/>
                </a:lnTo>
                <a:lnTo>
                  <a:pt x="63" y="29"/>
                </a:lnTo>
                <a:lnTo>
                  <a:pt x="68" y="28"/>
                </a:lnTo>
                <a:lnTo>
                  <a:pt x="76" y="22"/>
                </a:lnTo>
                <a:lnTo>
                  <a:pt x="77" y="20"/>
                </a:lnTo>
                <a:lnTo>
                  <a:pt x="77" y="18"/>
                </a:lnTo>
                <a:lnTo>
                  <a:pt x="82" y="16"/>
                </a:lnTo>
                <a:lnTo>
                  <a:pt x="81" y="18"/>
                </a:lnTo>
                <a:lnTo>
                  <a:pt x="85" y="16"/>
                </a:lnTo>
                <a:lnTo>
                  <a:pt x="87" y="14"/>
                </a:lnTo>
                <a:lnTo>
                  <a:pt x="90" y="12"/>
                </a:lnTo>
                <a:lnTo>
                  <a:pt x="96" y="11"/>
                </a:lnTo>
                <a:lnTo>
                  <a:pt x="96" y="9"/>
                </a:lnTo>
                <a:lnTo>
                  <a:pt x="121" y="4"/>
                </a:lnTo>
                <a:lnTo>
                  <a:pt x="144" y="2"/>
                </a:lnTo>
                <a:lnTo>
                  <a:pt x="144" y="0"/>
                </a:lnTo>
                <a:lnTo>
                  <a:pt x="160" y="4"/>
                </a:lnTo>
                <a:lnTo>
                  <a:pt x="162" y="8"/>
                </a:lnTo>
                <a:lnTo>
                  <a:pt x="162" y="7"/>
                </a:lnTo>
                <a:lnTo>
                  <a:pt x="165" y="8"/>
                </a:lnTo>
                <a:lnTo>
                  <a:pt x="168" y="11"/>
                </a:lnTo>
                <a:lnTo>
                  <a:pt x="172" y="14"/>
                </a:lnTo>
                <a:lnTo>
                  <a:pt x="169" y="12"/>
                </a:lnTo>
                <a:lnTo>
                  <a:pt x="170" y="11"/>
                </a:lnTo>
                <a:lnTo>
                  <a:pt x="175" y="14"/>
                </a:lnTo>
                <a:lnTo>
                  <a:pt x="176" y="16"/>
                </a:lnTo>
                <a:lnTo>
                  <a:pt x="180" y="18"/>
                </a:lnTo>
                <a:lnTo>
                  <a:pt x="180" y="22"/>
                </a:lnTo>
                <a:lnTo>
                  <a:pt x="182" y="22"/>
                </a:lnTo>
                <a:lnTo>
                  <a:pt x="182" y="25"/>
                </a:lnTo>
                <a:lnTo>
                  <a:pt x="183" y="25"/>
                </a:lnTo>
                <a:lnTo>
                  <a:pt x="184" y="30"/>
                </a:lnTo>
                <a:lnTo>
                  <a:pt x="188" y="34"/>
                </a:lnTo>
                <a:lnTo>
                  <a:pt x="188" y="37"/>
                </a:lnTo>
                <a:lnTo>
                  <a:pt x="190" y="37"/>
                </a:lnTo>
                <a:lnTo>
                  <a:pt x="190" y="41"/>
                </a:lnTo>
                <a:lnTo>
                  <a:pt x="191" y="41"/>
                </a:lnTo>
                <a:lnTo>
                  <a:pt x="192" y="50"/>
                </a:lnTo>
                <a:lnTo>
                  <a:pt x="193" y="58"/>
                </a:lnTo>
                <a:lnTo>
                  <a:pt x="193" y="58"/>
                </a:lnTo>
                <a:lnTo>
                  <a:pt x="194" y="78"/>
                </a:lnTo>
                <a:lnTo>
                  <a:pt x="190" y="97"/>
                </a:lnTo>
                <a:lnTo>
                  <a:pt x="188" y="97"/>
                </a:lnTo>
                <a:lnTo>
                  <a:pt x="188" y="101"/>
                </a:lnTo>
                <a:lnTo>
                  <a:pt x="186" y="101"/>
                </a:lnTo>
                <a:lnTo>
                  <a:pt x="186" y="106"/>
                </a:lnTo>
                <a:lnTo>
                  <a:pt x="185" y="106"/>
                </a:lnTo>
                <a:lnTo>
                  <a:pt x="181" y="120"/>
                </a:lnTo>
                <a:lnTo>
                  <a:pt x="175" y="133"/>
                </a:lnTo>
                <a:lnTo>
                  <a:pt x="174" y="133"/>
                </a:lnTo>
                <a:lnTo>
                  <a:pt x="174" y="135"/>
                </a:lnTo>
                <a:lnTo>
                  <a:pt x="172" y="135"/>
                </a:lnTo>
                <a:lnTo>
                  <a:pt x="169" y="143"/>
                </a:lnTo>
                <a:lnTo>
                  <a:pt x="166" y="151"/>
                </a:lnTo>
                <a:lnTo>
                  <a:pt x="165" y="151"/>
                </a:lnTo>
                <a:lnTo>
                  <a:pt x="163" y="155"/>
                </a:lnTo>
                <a:lnTo>
                  <a:pt x="162" y="155"/>
                </a:lnTo>
                <a:lnTo>
                  <a:pt x="160" y="160"/>
                </a:lnTo>
                <a:lnTo>
                  <a:pt x="159" y="160"/>
                </a:lnTo>
                <a:lnTo>
                  <a:pt x="150" y="169"/>
                </a:lnTo>
                <a:lnTo>
                  <a:pt x="147" y="171"/>
                </a:lnTo>
                <a:lnTo>
                  <a:pt x="147" y="173"/>
                </a:lnTo>
                <a:lnTo>
                  <a:pt x="146" y="173"/>
                </a:lnTo>
                <a:lnTo>
                  <a:pt x="144" y="174"/>
                </a:lnTo>
                <a:lnTo>
                  <a:pt x="144" y="179"/>
                </a:lnTo>
                <a:lnTo>
                  <a:pt x="142" y="179"/>
                </a:lnTo>
                <a:lnTo>
                  <a:pt x="140" y="184"/>
                </a:lnTo>
                <a:lnTo>
                  <a:pt x="137" y="188"/>
                </a:lnTo>
                <a:lnTo>
                  <a:pt x="136" y="191"/>
                </a:lnTo>
                <a:lnTo>
                  <a:pt x="134" y="193"/>
                </a:lnTo>
                <a:lnTo>
                  <a:pt x="134" y="195"/>
                </a:lnTo>
                <a:lnTo>
                  <a:pt x="133" y="195"/>
                </a:lnTo>
                <a:lnTo>
                  <a:pt x="133" y="198"/>
                </a:lnTo>
                <a:lnTo>
                  <a:pt x="128" y="206"/>
                </a:lnTo>
                <a:lnTo>
                  <a:pt x="126" y="206"/>
                </a:lnTo>
                <a:lnTo>
                  <a:pt x="124" y="211"/>
                </a:lnTo>
                <a:lnTo>
                  <a:pt x="122" y="214"/>
                </a:lnTo>
                <a:lnTo>
                  <a:pt x="119" y="222"/>
                </a:lnTo>
                <a:lnTo>
                  <a:pt x="117" y="229"/>
                </a:lnTo>
                <a:lnTo>
                  <a:pt x="113" y="239"/>
                </a:lnTo>
                <a:lnTo>
                  <a:pt x="108" y="243"/>
                </a:lnTo>
                <a:lnTo>
                  <a:pt x="109" y="241"/>
                </a:lnTo>
                <a:lnTo>
                  <a:pt x="109" y="242"/>
                </a:lnTo>
                <a:lnTo>
                  <a:pt x="108" y="246"/>
                </a:lnTo>
                <a:lnTo>
                  <a:pt x="105" y="251"/>
                </a:lnTo>
                <a:lnTo>
                  <a:pt x="101" y="252"/>
                </a:lnTo>
                <a:lnTo>
                  <a:pt x="96" y="260"/>
                </a:lnTo>
                <a:lnTo>
                  <a:pt x="99" y="257"/>
                </a:lnTo>
                <a:lnTo>
                  <a:pt x="99" y="258"/>
                </a:lnTo>
                <a:lnTo>
                  <a:pt x="96" y="263"/>
                </a:lnTo>
                <a:lnTo>
                  <a:pt x="94" y="264"/>
                </a:lnTo>
                <a:lnTo>
                  <a:pt x="93" y="265"/>
                </a:lnTo>
                <a:lnTo>
                  <a:pt x="93" y="268"/>
                </a:lnTo>
                <a:lnTo>
                  <a:pt x="91" y="268"/>
                </a:lnTo>
                <a:lnTo>
                  <a:pt x="91" y="271"/>
                </a:lnTo>
                <a:lnTo>
                  <a:pt x="89" y="271"/>
                </a:lnTo>
                <a:lnTo>
                  <a:pt x="89" y="274"/>
                </a:lnTo>
                <a:lnTo>
                  <a:pt x="88" y="274"/>
                </a:lnTo>
                <a:lnTo>
                  <a:pt x="88" y="277"/>
                </a:lnTo>
                <a:lnTo>
                  <a:pt x="87" y="277"/>
                </a:lnTo>
                <a:lnTo>
                  <a:pt x="87" y="280"/>
                </a:lnTo>
                <a:lnTo>
                  <a:pt x="85" y="280"/>
                </a:lnTo>
                <a:lnTo>
                  <a:pt x="84" y="28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3" name="Freeform 1129"/>
          <p:cNvSpPr>
            <a:spLocks/>
          </p:cNvSpPr>
          <p:nvPr/>
        </p:nvSpPr>
        <p:spPr bwMode="auto">
          <a:xfrm>
            <a:off x="5199063" y="3662363"/>
            <a:ext cx="36512" cy="128587"/>
          </a:xfrm>
          <a:custGeom>
            <a:avLst/>
            <a:gdLst>
              <a:gd name="T0" fmla="*/ 0 w 27"/>
              <a:gd name="T1" fmla="*/ 1 h 101"/>
              <a:gd name="T2" fmla="*/ 26 w 27"/>
              <a:gd name="T3" fmla="*/ 0 h 101"/>
              <a:gd name="T4" fmla="*/ 26 w 27"/>
              <a:gd name="T5" fmla="*/ 37 h 101"/>
              <a:gd name="T6" fmla="*/ 24 w 27"/>
              <a:gd name="T7" fmla="*/ 57 h 101"/>
              <a:gd name="T8" fmla="*/ 22 w 27"/>
              <a:gd name="T9" fmla="*/ 65 h 101"/>
              <a:gd name="T10" fmla="*/ 18 w 27"/>
              <a:gd name="T11" fmla="*/ 72 h 101"/>
              <a:gd name="T12" fmla="*/ 17 w 27"/>
              <a:gd name="T13" fmla="*/ 72 h 101"/>
              <a:gd name="T14" fmla="*/ 17 w 27"/>
              <a:gd name="T15" fmla="*/ 77 h 101"/>
              <a:gd name="T16" fmla="*/ 16 w 27"/>
              <a:gd name="T17" fmla="*/ 77 h 101"/>
              <a:gd name="T18" fmla="*/ 14 w 27"/>
              <a:gd name="T19" fmla="*/ 97 h 101"/>
              <a:gd name="T20" fmla="*/ 13 w 27"/>
              <a:gd name="T21" fmla="*/ 99 h 101"/>
              <a:gd name="T22" fmla="*/ 3 w 27"/>
              <a:gd name="T23" fmla="*/ 10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" h="101">
                <a:moveTo>
                  <a:pt x="0" y="1"/>
                </a:moveTo>
                <a:lnTo>
                  <a:pt x="26" y="0"/>
                </a:lnTo>
                <a:lnTo>
                  <a:pt x="26" y="37"/>
                </a:lnTo>
                <a:lnTo>
                  <a:pt x="24" y="57"/>
                </a:lnTo>
                <a:lnTo>
                  <a:pt x="22" y="65"/>
                </a:lnTo>
                <a:lnTo>
                  <a:pt x="18" y="72"/>
                </a:lnTo>
                <a:lnTo>
                  <a:pt x="17" y="72"/>
                </a:lnTo>
                <a:lnTo>
                  <a:pt x="17" y="77"/>
                </a:lnTo>
                <a:lnTo>
                  <a:pt x="16" y="77"/>
                </a:lnTo>
                <a:lnTo>
                  <a:pt x="14" y="97"/>
                </a:lnTo>
                <a:lnTo>
                  <a:pt x="13" y="99"/>
                </a:lnTo>
                <a:lnTo>
                  <a:pt x="3" y="10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4" name="Freeform 1130"/>
          <p:cNvSpPr>
            <a:spLocks/>
          </p:cNvSpPr>
          <p:nvPr/>
        </p:nvSpPr>
        <p:spPr bwMode="auto">
          <a:xfrm>
            <a:off x="5221288" y="3789363"/>
            <a:ext cx="9525" cy="38100"/>
          </a:xfrm>
          <a:custGeom>
            <a:avLst/>
            <a:gdLst>
              <a:gd name="T0" fmla="*/ 0 w 7"/>
              <a:gd name="T1" fmla="*/ 0 h 30"/>
              <a:gd name="T2" fmla="*/ 4 w 7"/>
              <a:gd name="T3" fmla="*/ 6 h 30"/>
              <a:gd name="T4" fmla="*/ 6 w 7"/>
              <a:gd name="T5" fmla="*/ 13 h 30"/>
              <a:gd name="T6" fmla="*/ 5 w 7"/>
              <a:gd name="T7" fmla="*/ 27 h 30"/>
              <a:gd name="T8" fmla="*/ 3 w 7"/>
              <a:gd name="T9" fmla="*/ 29 h 30"/>
              <a:gd name="T10" fmla="*/ 2 w 7"/>
              <a:gd name="T11" fmla="*/ 29 h 30"/>
              <a:gd name="T12" fmla="*/ 1 w 7"/>
              <a:gd name="T13" fmla="*/ 28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30">
                <a:moveTo>
                  <a:pt x="0" y="0"/>
                </a:moveTo>
                <a:lnTo>
                  <a:pt x="4" y="6"/>
                </a:lnTo>
                <a:lnTo>
                  <a:pt x="6" y="13"/>
                </a:lnTo>
                <a:lnTo>
                  <a:pt x="5" y="27"/>
                </a:lnTo>
                <a:lnTo>
                  <a:pt x="3" y="29"/>
                </a:lnTo>
                <a:lnTo>
                  <a:pt x="2" y="29"/>
                </a:lnTo>
                <a:lnTo>
                  <a:pt x="1" y="2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5" name="Freeform 1131"/>
          <p:cNvSpPr>
            <a:spLocks/>
          </p:cNvSpPr>
          <p:nvPr/>
        </p:nvSpPr>
        <p:spPr bwMode="auto">
          <a:xfrm>
            <a:off x="5299075" y="3738563"/>
            <a:ext cx="6350" cy="58737"/>
          </a:xfrm>
          <a:custGeom>
            <a:avLst/>
            <a:gdLst>
              <a:gd name="T0" fmla="*/ 0 w 5"/>
              <a:gd name="T1" fmla="*/ 45 h 46"/>
              <a:gd name="T2" fmla="*/ 3 w 5"/>
              <a:gd name="T3" fmla="*/ 35 h 46"/>
              <a:gd name="T4" fmla="*/ 4 w 5"/>
              <a:gd name="T5" fmla="*/ 24 h 46"/>
              <a:gd name="T6" fmla="*/ 3 w 5"/>
              <a:gd name="T7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46">
                <a:moveTo>
                  <a:pt x="0" y="45"/>
                </a:moveTo>
                <a:lnTo>
                  <a:pt x="3" y="35"/>
                </a:lnTo>
                <a:lnTo>
                  <a:pt x="4" y="24"/>
                </a:lnTo>
                <a:lnTo>
                  <a:pt x="3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6" name="Freeform 1132"/>
          <p:cNvSpPr>
            <a:spLocks/>
          </p:cNvSpPr>
          <p:nvPr/>
        </p:nvSpPr>
        <p:spPr bwMode="auto">
          <a:xfrm>
            <a:off x="5251450" y="3641725"/>
            <a:ext cx="60325" cy="122238"/>
          </a:xfrm>
          <a:custGeom>
            <a:avLst/>
            <a:gdLst>
              <a:gd name="T0" fmla="*/ 0 w 45"/>
              <a:gd name="T1" fmla="*/ 94 h 95"/>
              <a:gd name="T2" fmla="*/ 13 w 45"/>
              <a:gd name="T3" fmla="*/ 86 h 95"/>
              <a:gd name="T4" fmla="*/ 26 w 45"/>
              <a:gd name="T5" fmla="*/ 77 h 95"/>
              <a:gd name="T6" fmla="*/ 37 w 45"/>
              <a:gd name="T7" fmla="*/ 65 h 95"/>
              <a:gd name="T8" fmla="*/ 42 w 45"/>
              <a:gd name="T9" fmla="*/ 51 h 95"/>
              <a:gd name="T10" fmla="*/ 44 w 45"/>
              <a:gd name="T11" fmla="*/ 31 h 95"/>
              <a:gd name="T12" fmla="*/ 44 w 45"/>
              <a:gd name="T13" fmla="*/ 14 h 95"/>
              <a:gd name="T14" fmla="*/ 42 w 45"/>
              <a:gd name="T15" fmla="*/ 13 h 95"/>
              <a:gd name="T16" fmla="*/ 41 w 45"/>
              <a:gd name="T17" fmla="*/ 13 h 95"/>
              <a:gd name="T18" fmla="*/ 41 w 45"/>
              <a:gd name="T19" fmla="*/ 11 h 95"/>
              <a:gd name="T20" fmla="*/ 40 w 45"/>
              <a:gd name="T21" fmla="*/ 10 h 95"/>
              <a:gd name="T22" fmla="*/ 25 w 45"/>
              <a:gd name="T23" fmla="*/ 4 h 95"/>
              <a:gd name="T24" fmla="*/ 9 w 45"/>
              <a:gd name="T25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" h="95">
                <a:moveTo>
                  <a:pt x="0" y="94"/>
                </a:moveTo>
                <a:lnTo>
                  <a:pt x="13" y="86"/>
                </a:lnTo>
                <a:lnTo>
                  <a:pt x="26" y="77"/>
                </a:lnTo>
                <a:lnTo>
                  <a:pt x="37" y="65"/>
                </a:lnTo>
                <a:lnTo>
                  <a:pt x="42" y="51"/>
                </a:lnTo>
                <a:lnTo>
                  <a:pt x="44" y="31"/>
                </a:lnTo>
                <a:lnTo>
                  <a:pt x="44" y="14"/>
                </a:lnTo>
                <a:lnTo>
                  <a:pt x="42" y="13"/>
                </a:lnTo>
                <a:lnTo>
                  <a:pt x="41" y="13"/>
                </a:lnTo>
                <a:lnTo>
                  <a:pt x="41" y="11"/>
                </a:lnTo>
                <a:lnTo>
                  <a:pt x="40" y="10"/>
                </a:lnTo>
                <a:lnTo>
                  <a:pt x="25" y="4"/>
                </a:lnTo>
                <a:lnTo>
                  <a:pt x="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7" name="Freeform 1133"/>
          <p:cNvSpPr>
            <a:spLocks/>
          </p:cNvSpPr>
          <p:nvPr/>
        </p:nvSpPr>
        <p:spPr bwMode="auto">
          <a:xfrm>
            <a:off x="5295900" y="3567113"/>
            <a:ext cx="39688" cy="87312"/>
          </a:xfrm>
          <a:custGeom>
            <a:avLst/>
            <a:gdLst>
              <a:gd name="T0" fmla="*/ 26 w 30"/>
              <a:gd name="T1" fmla="*/ 0 h 68"/>
              <a:gd name="T2" fmla="*/ 29 w 30"/>
              <a:gd name="T3" fmla="*/ 7 h 68"/>
              <a:gd name="T4" fmla="*/ 28 w 30"/>
              <a:gd name="T5" fmla="*/ 24 h 68"/>
              <a:gd name="T6" fmla="*/ 26 w 30"/>
              <a:gd name="T7" fmla="*/ 33 h 68"/>
              <a:gd name="T8" fmla="*/ 21 w 30"/>
              <a:gd name="T9" fmla="*/ 40 h 68"/>
              <a:gd name="T10" fmla="*/ 20 w 30"/>
              <a:gd name="T11" fmla="*/ 40 h 68"/>
              <a:gd name="T12" fmla="*/ 19 w 30"/>
              <a:gd name="T13" fmla="*/ 45 h 68"/>
              <a:gd name="T14" fmla="*/ 13 w 30"/>
              <a:gd name="T15" fmla="*/ 51 h 68"/>
              <a:gd name="T16" fmla="*/ 10 w 30"/>
              <a:gd name="T17" fmla="*/ 56 h 68"/>
              <a:gd name="T18" fmla="*/ 7 w 30"/>
              <a:gd name="T19" fmla="*/ 58 h 68"/>
              <a:gd name="T20" fmla="*/ 11 w 30"/>
              <a:gd name="T21" fmla="*/ 52 h 68"/>
              <a:gd name="T22" fmla="*/ 11 w 30"/>
              <a:gd name="T23" fmla="*/ 54 h 68"/>
              <a:gd name="T24" fmla="*/ 7 w 30"/>
              <a:gd name="T25" fmla="*/ 61 h 68"/>
              <a:gd name="T26" fmla="*/ 5 w 30"/>
              <a:gd name="T27" fmla="*/ 63 h 68"/>
              <a:gd name="T28" fmla="*/ 4 w 30"/>
              <a:gd name="T29" fmla="*/ 63 h 68"/>
              <a:gd name="T30" fmla="*/ 4 w 30"/>
              <a:gd name="T31" fmla="*/ 65 h 68"/>
              <a:gd name="T32" fmla="*/ 2 w 30"/>
              <a:gd name="T33" fmla="*/ 65 h 68"/>
              <a:gd name="T34" fmla="*/ 0 w 30"/>
              <a:gd name="T35" fmla="*/ 6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" h="68">
                <a:moveTo>
                  <a:pt x="26" y="0"/>
                </a:moveTo>
                <a:lnTo>
                  <a:pt x="29" y="7"/>
                </a:lnTo>
                <a:lnTo>
                  <a:pt x="28" y="24"/>
                </a:lnTo>
                <a:lnTo>
                  <a:pt x="26" y="33"/>
                </a:lnTo>
                <a:lnTo>
                  <a:pt x="21" y="40"/>
                </a:lnTo>
                <a:lnTo>
                  <a:pt x="20" y="40"/>
                </a:lnTo>
                <a:lnTo>
                  <a:pt x="19" y="45"/>
                </a:lnTo>
                <a:lnTo>
                  <a:pt x="13" y="51"/>
                </a:lnTo>
                <a:lnTo>
                  <a:pt x="10" y="56"/>
                </a:lnTo>
                <a:lnTo>
                  <a:pt x="7" y="58"/>
                </a:lnTo>
                <a:lnTo>
                  <a:pt x="11" y="52"/>
                </a:lnTo>
                <a:lnTo>
                  <a:pt x="11" y="54"/>
                </a:lnTo>
                <a:lnTo>
                  <a:pt x="7" y="61"/>
                </a:lnTo>
                <a:lnTo>
                  <a:pt x="5" y="63"/>
                </a:lnTo>
                <a:lnTo>
                  <a:pt x="4" y="63"/>
                </a:lnTo>
                <a:lnTo>
                  <a:pt x="4" y="65"/>
                </a:lnTo>
                <a:lnTo>
                  <a:pt x="2" y="65"/>
                </a:lnTo>
                <a:lnTo>
                  <a:pt x="0" y="6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8" name="Freeform 1134"/>
          <p:cNvSpPr>
            <a:spLocks/>
          </p:cNvSpPr>
          <p:nvPr/>
        </p:nvSpPr>
        <p:spPr bwMode="auto">
          <a:xfrm>
            <a:off x="5305425" y="3500438"/>
            <a:ext cx="17463" cy="50800"/>
          </a:xfrm>
          <a:custGeom>
            <a:avLst/>
            <a:gdLst>
              <a:gd name="T0" fmla="*/ 0 w 13"/>
              <a:gd name="T1" fmla="*/ 0 h 39"/>
              <a:gd name="T2" fmla="*/ 9 w 13"/>
              <a:gd name="T3" fmla="*/ 18 h 39"/>
              <a:gd name="T4" fmla="*/ 12 w 13"/>
              <a:gd name="T5" fmla="*/ 27 h 39"/>
              <a:gd name="T6" fmla="*/ 12 w 13"/>
              <a:gd name="T7" fmla="*/ 38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39">
                <a:moveTo>
                  <a:pt x="0" y="0"/>
                </a:moveTo>
                <a:lnTo>
                  <a:pt x="9" y="18"/>
                </a:lnTo>
                <a:lnTo>
                  <a:pt x="12" y="27"/>
                </a:lnTo>
                <a:lnTo>
                  <a:pt x="12" y="3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79" name="Freeform 1135"/>
          <p:cNvSpPr>
            <a:spLocks/>
          </p:cNvSpPr>
          <p:nvPr/>
        </p:nvSpPr>
        <p:spPr bwMode="auto">
          <a:xfrm>
            <a:off x="5357813" y="3505200"/>
            <a:ext cx="47625" cy="260350"/>
          </a:xfrm>
          <a:custGeom>
            <a:avLst/>
            <a:gdLst>
              <a:gd name="T0" fmla="*/ 21 w 35"/>
              <a:gd name="T1" fmla="*/ 0 h 203"/>
              <a:gd name="T2" fmla="*/ 29 w 35"/>
              <a:gd name="T3" fmla="*/ 16 h 203"/>
              <a:gd name="T4" fmla="*/ 32 w 35"/>
              <a:gd name="T5" fmla="*/ 26 h 203"/>
              <a:gd name="T6" fmla="*/ 31 w 35"/>
              <a:gd name="T7" fmla="*/ 28 h 203"/>
              <a:gd name="T8" fmla="*/ 28 w 35"/>
              <a:gd name="T9" fmla="*/ 30 h 203"/>
              <a:gd name="T10" fmla="*/ 28 w 35"/>
              <a:gd name="T11" fmla="*/ 38 h 203"/>
              <a:gd name="T12" fmla="*/ 29 w 35"/>
              <a:gd name="T13" fmla="*/ 40 h 203"/>
              <a:gd name="T14" fmla="*/ 32 w 35"/>
              <a:gd name="T15" fmla="*/ 63 h 203"/>
              <a:gd name="T16" fmla="*/ 34 w 35"/>
              <a:gd name="T17" fmla="*/ 87 h 203"/>
              <a:gd name="T18" fmla="*/ 32 w 35"/>
              <a:gd name="T19" fmla="*/ 88 h 203"/>
              <a:gd name="T20" fmla="*/ 33 w 35"/>
              <a:gd name="T21" fmla="*/ 89 h 203"/>
              <a:gd name="T22" fmla="*/ 31 w 35"/>
              <a:gd name="T23" fmla="*/ 89 h 203"/>
              <a:gd name="T24" fmla="*/ 31 w 35"/>
              <a:gd name="T25" fmla="*/ 93 h 203"/>
              <a:gd name="T26" fmla="*/ 21 w 35"/>
              <a:gd name="T27" fmla="*/ 111 h 203"/>
              <a:gd name="T28" fmla="*/ 18 w 35"/>
              <a:gd name="T29" fmla="*/ 116 h 203"/>
              <a:gd name="T30" fmla="*/ 18 w 35"/>
              <a:gd name="T31" fmla="*/ 116 h 203"/>
              <a:gd name="T32" fmla="*/ 16 w 35"/>
              <a:gd name="T33" fmla="*/ 117 h 203"/>
              <a:gd name="T34" fmla="*/ 12 w 35"/>
              <a:gd name="T35" fmla="*/ 123 h 203"/>
              <a:gd name="T36" fmla="*/ 11 w 35"/>
              <a:gd name="T37" fmla="*/ 125 h 203"/>
              <a:gd name="T38" fmla="*/ 10 w 35"/>
              <a:gd name="T39" fmla="*/ 127 h 203"/>
              <a:gd name="T40" fmla="*/ 0 w 35"/>
              <a:gd name="T41" fmla="*/ 131 h 203"/>
              <a:gd name="T42" fmla="*/ 5 w 35"/>
              <a:gd name="T43" fmla="*/ 140 h 203"/>
              <a:gd name="T44" fmla="*/ 8 w 35"/>
              <a:gd name="T45" fmla="*/ 162 h 203"/>
              <a:gd name="T46" fmla="*/ 7 w 35"/>
              <a:gd name="T47" fmla="*/ 172 h 203"/>
              <a:gd name="T48" fmla="*/ 5 w 35"/>
              <a:gd name="T49" fmla="*/ 183 h 203"/>
              <a:gd name="T50" fmla="*/ 5 w 35"/>
              <a:gd name="T51" fmla="*/ 202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" h="203">
                <a:moveTo>
                  <a:pt x="21" y="0"/>
                </a:moveTo>
                <a:lnTo>
                  <a:pt x="29" y="16"/>
                </a:lnTo>
                <a:lnTo>
                  <a:pt x="32" y="26"/>
                </a:lnTo>
                <a:lnTo>
                  <a:pt x="31" y="28"/>
                </a:lnTo>
                <a:lnTo>
                  <a:pt x="28" y="30"/>
                </a:lnTo>
                <a:lnTo>
                  <a:pt x="28" y="38"/>
                </a:lnTo>
                <a:lnTo>
                  <a:pt x="29" y="40"/>
                </a:lnTo>
                <a:lnTo>
                  <a:pt x="32" y="63"/>
                </a:lnTo>
                <a:lnTo>
                  <a:pt x="34" y="87"/>
                </a:lnTo>
                <a:lnTo>
                  <a:pt x="32" y="88"/>
                </a:lnTo>
                <a:lnTo>
                  <a:pt x="33" y="89"/>
                </a:lnTo>
                <a:lnTo>
                  <a:pt x="31" y="89"/>
                </a:lnTo>
                <a:lnTo>
                  <a:pt x="31" y="93"/>
                </a:lnTo>
                <a:lnTo>
                  <a:pt x="21" y="111"/>
                </a:lnTo>
                <a:lnTo>
                  <a:pt x="18" y="116"/>
                </a:lnTo>
                <a:lnTo>
                  <a:pt x="18" y="116"/>
                </a:lnTo>
                <a:lnTo>
                  <a:pt x="16" y="117"/>
                </a:lnTo>
                <a:lnTo>
                  <a:pt x="12" y="123"/>
                </a:lnTo>
                <a:lnTo>
                  <a:pt x="11" y="125"/>
                </a:lnTo>
                <a:lnTo>
                  <a:pt x="10" y="127"/>
                </a:lnTo>
                <a:lnTo>
                  <a:pt x="0" y="131"/>
                </a:lnTo>
                <a:lnTo>
                  <a:pt x="5" y="140"/>
                </a:lnTo>
                <a:lnTo>
                  <a:pt x="8" y="162"/>
                </a:lnTo>
                <a:lnTo>
                  <a:pt x="7" y="172"/>
                </a:lnTo>
                <a:lnTo>
                  <a:pt x="5" y="183"/>
                </a:lnTo>
                <a:lnTo>
                  <a:pt x="5" y="20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0" name="Freeform 1136"/>
          <p:cNvSpPr>
            <a:spLocks/>
          </p:cNvSpPr>
          <p:nvPr/>
        </p:nvSpPr>
        <p:spPr bwMode="auto">
          <a:xfrm>
            <a:off x="5414963" y="3609975"/>
            <a:ext cx="25400" cy="98425"/>
          </a:xfrm>
          <a:custGeom>
            <a:avLst/>
            <a:gdLst>
              <a:gd name="T0" fmla="*/ 0 w 18"/>
              <a:gd name="T1" fmla="*/ 0 h 77"/>
              <a:gd name="T2" fmla="*/ 5 w 18"/>
              <a:gd name="T3" fmla="*/ 1 h 77"/>
              <a:gd name="T4" fmla="*/ 7 w 18"/>
              <a:gd name="T5" fmla="*/ 6 h 77"/>
              <a:gd name="T6" fmla="*/ 14 w 18"/>
              <a:gd name="T7" fmla="*/ 14 h 77"/>
              <a:gd name="T8" fmla="*/ 17 w 18"/>
              <a:gd name="T9" fmla="*/ 25 h 77"/>
              <a:gd name="T10" fmla="*/ 16 w 18"/>
              <a:gd name="T11" fmla="*/ 25 h 77"/>
              <a:gd name="T12" fmla="*/ 15 w 18"/>
              <a:gd name="T13" fmla="*/ 32 h 77"/>
              <a:gd name="T14" fmla="*/ 14 w 18"/>
              <a:gd name="T15" fmla="*/ 39 h 77"/>
              <a:gd name="T16" fmla="*/ 13 w 18"/>
              <a:gd name="T17" fmla="*/ 39 h 77"/>
              <a:gd name="T18" fmla="*/ 7 w 18"/>
              <a:gd name="T19" fmla="*/ 53 h 77"/>
              <a:gd name="T20" fmla="*/ 5 w 18"/>
              <a:gd name="T21" fmla="*/ 58 h 77"/>
              <a:gd name="T22" fmla="*/ 3 w 18"/>
              <a:gd name="T23" fmla="*/ 64 h 77"/>
              <a:gd name="T24" fmla="*/ 2 w 18"/>
              <a:gd name="T25" fmla="*/ 64 h 77"/>
              <a:gd name="T26" fmla="*/ 2 w 18"/>
              <a:gd name="T27" fmla="*/ 68 h 77"/>
              <a:gd name="T28" fmla="*/ 0 w 18"/>
              <a:gd name="T29" fmla="*/ 68 h 77"/>
              <a:gd name="T30" fmla="*/ 0 w 18"/>
              <a:gd name="T31" fmla="*/ 7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" h="77">
                <a:moveTo>
                  <a:pt x="0" y="0"/>
                </a:moveTo>
                <a:lnTo>
                  <a:pt x="5" y="1"/>
                </a:lnTo>
                <a:lnTo>
                  <a:pt x="7" y="6"/>
                </a:lnTo>
                <a:lnTo>
                  <a:pt x="14" y="14"/>
                </a:lnTo>
                <a:lnTo>
                  <a:pt x="17" y="25"/>
                </a:lnTo>
                <a:lnTo>
                  <a:pt x="16" y="25"/>
                </a:lnTo>
                <a:lnTo>
                  <a:pt x="15" y="32"/>
                </a:lnTo>
                <a:lnTo>
                  <a:pt x="14" y="39"/>
                </a:lnTo>
                <a:lnTo>
                  <a:pt x="13" y="39"/>
                </a:lnTo>
                <a:lnTo>
                  <a:pt x="7" y="53"/>
                </a:lnTo>
                <a:lnTo>
                  <a:pt x="5" y="58"/>
                </a:lnTo>
                <a:lnTo>
                  <a:pt x="3" y="64"/>
                </a:lnTo>
                <a:lnTo>
                  <a:pt x="2" y="64"/>
                </a:lnTo>
                <a:lnTo>
                  <a:pt x="2" y="68"/>
                </a:lnTo>
                <a:lnTo>
                  <a:pt x="0" y="68"/>
                </a:lnTo>
                <a:lnTo>
                  <a:pt x="0" y="7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1" name="Freeform 1137"/>
          <p:cNvSpPr>
            <a:spLocks/>
          </p:cNvSpPr>
          <p:nvPr/>
        </p:nvSpPr>
        <p:spPr bwMode="auto">
          <a:xfrm>
            <a:off x="5399088" y="3824288"/>
            <a:ext cx="60325" cy="7937"/>
          </a:xfrm>
          <a:custGeom>
            <a:avLst/>
            <a:gdLst>
              <a:gd name="T0" fmla="*/ 0 w 45"/>
              <a:gd name="T1" fmla="*/ 0 h 7"/>
              <a:gd name="T2" fmla="*/ 41 w 45"/>
              <a:gd name="T3" fmla="*/ 0 h 7"/>
              <a:gd name="T4" fmla="*/ 43 w 45"/>
              <a:gd name="T5" fmla="*/ 1 h 7"/>
              <a:gd name="T6" fmla="*/ 44 w 45"/>
              <a:gd name="T7" fmla="*/ 3 h 7"/>
              <a:gd name="T8" fmla="*/ 43 w 45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7">
                <a:moveTo>
                  <a:pt x="0" y="0"/>
                </a:moveTo>
                <a:lnTo>
                  <a:pt x="41" y="0"/>
                </a:lnTo>
                <a:lnTo>
                  <a:pt x="43" y="1"/>
                </a:lnTo>
                <a:lnTo>
                  <a:pt x="44" y="3"/>
                </a:lnTo>
                <a:lnTo>
                  <a:pt x="43" y="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2" name="Freeform 1138"/>
          <p:cNvSpPr>
            <a:spLocks/>
          </p:cNvSpPr>
          <p:nvPr/>
        </p:nvSpPr>
        <p:spPr bwMode="auto">
          <a:xfrm>
            <a:off x="5424488" y="3838575"/>
            <a:ext cx="31750" cy="4763"/>
          </a:xfrm>
          <a:custGeom>
            <a:avLst/>
            <a:gdLst>
              <a:gd name="T0" fmla="*/ 0 w 23"/>
              <a:gd name="T1" fmla="*/ 0 h 3"/>
              <a:gd name="T2" fmla="*/ 13 w 23"/>
              <a:gd name="T3" fmla="*/ 2 h 3"/>
              <a:gd name="T4" fmla="*/ 22 w 23"/>
              <a:gd name="T5" fmla="*/ 0 h 3"/>
              <a:gd name="T6" fmla="*/ 21 w 23"/>
              <a:gd name="T7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3">
                <a:moveTo>
                  <a:pt x="0" y="0"/>
                </a:moveTo>
                <a:lnTo>
                  <a:pt x="13" y="2"/>
                </a:lnTo>
                <a:lnTo>
                  <a:pt x="22" y="0"/>
                </a:lnTo>
                <a:lnTo>
                  <a:pt x="21" y="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3" name="Freeform 1139"/>
          <p:cNvSpPr>
            <a:spLocks/>
          </p:cNvSpPr>
          <p:nvPr/>
        </p:nvSpPr>
        <p:spPr bwMode="auto">
          <a:xfrm>
            <a:off x="5318125" y="3897313"/>
            <a:ext cx="69850" cy="73025"/>
          </a:xfrm>
          <a:custGeom>
            <a:avLst/>
            <a:gdLst>
              <a:gd name="T0" fmla="*/ 12 w 52"/>
              <a:gd name="T1" fmla="*/ 56 h 57"/>
              <a:gd name="T2" fmla="*/ 18 w 52"/>
              <a:gd name="T3" fmla="*/ 55 h 57"/>
              <a:gd name="T4" fmla="*/ 24 w 52"/>
              <a:gd name="T5" fmla="*/ 52 h 57"/>
              <a:gd name="T6" fmla="*/ 37 w 52"/>
              <a:gd name="T7" fmla="*/ 43 h 57"/>
              <a:gd name="T8" fmla="*/ 48 w 52"/>
              <a:gd name="T9" fmla="*/ 32 h 57"/>
              <a:gd name="T10" fmla="*/ 51 w 52"/>
              <a:gd name="T11" fmla="*/ 22 h 57"/>
              <a:gd name="T12" fmla="*/ 49 w 52"/>
              <a:gd name="T13" fmla="*/ 13 h 57"/>
              <a:gd name="T14" fmla="*/ 44 w 52"/>
              <a:gd name="T15" fmla="*/ 7 h 57"/>
              <a:gd name="T16" fmla="*/ 36 w 52"/>
              <a:gd name="T17" fmla="*/ 3 h 57"/>
              <a:gd name="T18" fmla="*/ 26 w 52"/>
              <a:gd name="T19" fmla="*/ 0 h 57"/>
              <a:gd name="T20" fmla="*/ 17 w 52"/>
              <a:gd name="T21" fmla="*/ 3 h 57"/>
              <a:gd name="T22" fmla="*/ 8 w 52"/>
              <a:gd name="T23" fmla="*/ 7 h 57"/>
              <a:gd name="T24" fmla="*/ 3 w 52"/>
              <a:gd name="T25" fmla="*/ 13 h 57"/>
              <a:gd name="T26" fmla="*/ 0 w 52"/>
              <a:gd name="T27" fmla="*/ 22 h 57"/>
              <a:gd name="T28" fmla="*/ 0 w 52"/>
              <a:gd name="T29" fmla="*/ 43 h 57"/>
              <a:gd name="T30" fmla="*/ 4 w 52"/>
              <a:gd name="T31" fmla="*/ 52 h 57"/>
              <a:gd name="T32" fmla="*/ 8 w 52"/>
              <a:gd name="T33" fmla="*/ 55 h 57"/>
              <a:gd name="T34" fmla="*/ 12 w 52"/>
              <a:gd name="T35" fmla="*/ 56 h 57"/>
              <a:gd name="T36" fmla="*/ 12 w 52"/>
              <a:gd name="T37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" h="57">
                <a:moveTo>
                  <a:pt x="12" y="56"/>
                </a:moveTo>
                <a:lnTo>
                  <a:pt x="18" y="55"/>
                </a:lnTo>
                <a:lnTo>
                  <a:pt x="24" y="52"/>
                </a:lnTo>
                <a:lnTo>
                  <a:pt x="37" y="43"/>
                </a:lnTo>
                <a:lnTo>
                  <a:pt x="48" y="32"/>
                </a:lnTo>
                <a:lnTo>
                  <a:pt x="51" y="22"/>
                </a:lnTo>
                <a:lnTo>
                  <a:pt x="49" y="13"/>
                </a:lnTo>
                <a:lnTo>
                  <a:pt x="44" y="7"/>
                </a:lnTo>
                <a:lnTo>
                  <a:pt x="36" y="3"/>
                </a:lnTo>
                <a:lnTo>
                  <a:pt x="26" y="0"/>
                </a:lnTo>
                <a:lnTo>
                  <a:pt x="17" y="3"/>
                </a:lnTo>
                <a:lnTo>
                  <a:pt x="8" y="7"/>
                </a:lnTo>
                <a:lnTo>
                  <a:pt x="3" y="13"/>
                </a:lnTo>
                <a:lnTo>
                  <a:pt x="0" y="22"/>
                </a:lnTo>
                <a:lnTo>
                  <a:pt x="0" y="43"/>
                </a:lnTo>
                <a:lnTo>
                  <a:pt x="4" y="52"/>
                </a:lnTo>
                <a:lnTo>
                  <a:pt x="8" y="55"/>
                </a:lnTo>
                <a:lnTo>
                  <a:pt x="12" y="56"/>
                </a:lnTo>
                <a:lnTo>
                  <a:pt x="12" y="5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4" name="Freeform 1140"/>
          <p:cNvSpPr>
            <a:spLocks/>
          </p:cNvSpPr>
          <p:nvPr/>
        </p:nvSpPr>
        <p:spPr bwMode="auto">
          <a:xfrm>
            <a:off x="5075238" y="4879975"/>
            <a:ext cx="381000" cy="1022350"/>
          </a:xfrm>
          <a:custGeom>
            <a:avLst/>
            <a:gdLst>
              <a:gd name="T0" fmla="*/ 0 w 283"/>
              <a:gd name="T1" fmla="*/ 797 h 798"/>
              <a:gd name="T2" fmla="*/ 282 w 283"/>
              <a:gd name="T3" fmla="*/ 797 h 798"/>
              <a:gd name="T4" fmla="*/ 282 w 283"/>
              <a:gd name="T5" fmla="*/ 0 h 798"/>
              <a:gd name="T6" fmla="*/ 0 w 283"/>
              <a:gd name="T7" fmla="*/ 0 h 798"/>
              <a:gd name="T8" fmla="*/ 0 w 283"/>
              <a:gd name="T9" fmla="*/ 797 h 798"/>
              <a:gd name="T10" fmla="*/ 0 w 283"/>
              <a:gd name="T11" fmla="*/ 797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3" h="798">
                <a:moveTo>
                  <a:pt x="0" y="797"/>
                </a:moveTo>
                <a:lnTo>
                  <a:pt x="282" y="797"/>
                </a:lnTo>
                <a:lnTo>
                  <a:pt x="282" y="0"/>
                </a:lnTo>
                <a:lnTo>
                  <a:pt x="0" y="0"/>
                </a:lnTo>
                <a:lnTo>
                  <a:pt x="0" y="797"/>
                </a:lnTo>
                <a:lnTo>
                  <a:pt x="0" y="79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5" name="Freeform 1141"/>
          <p:cNvSpPr>
            <a:spLocks/>
          </p:cNvSpPr>
          <p:nvPr/>
        </p:nvSpPr>
        <p:spPr bwMode="auto">
          <a:xfrm>
            <a:off x="5180013" y="5622925"/>
            <a:ext cx="163512" cy="141288"/>
          </a:xfrm>
          <a:custGeom>
            <a:avLst/>
            <a:gdLst>
              <a:gd name="T0" fmla="*/ 60 w 121"/>
              <a:gd name="T1" fmla="*/ 110 h 111"/>
              <a:gd name="T2" fmla="*/ 73 w 121"/>
              <a:gd name="T3" fmla="*/ 109 h 111"/>
              <a:gd name="T4" fmla="*/ 83 w 121"/>
              <a:gd name="T5" fmla="*/ 105 h 111"/>
              <a:gd name="T6" fmla="*/ 94 w 121"/>
              <a:gd name="T7" fmla="*/ 101 h 111"/>
              <a:gd name="T8" fmla="*/ 102 w 121"/>
              <a:gd name="T9" fmla="*/ 94 h 111"/>
              <a:gd name="T10" fmla="*/ 115 w 121"/>
              <a:gd name="T11" fmla="*/ 76 h 111"/>
              <a:gd name="T12" fmla="*/ 119 w 121"/>
              <a:gd name="T13" fmla="*/ 66 h 111"/>
              <a:gd name="T14" fmla="*/ 120 w 121"/>
              <a:gd name="T15" fmla="*/ 56 h 111"/>
              <a:gd name="T16" fmla="*/ 115 w 121"/>
              <a:gd name="T17" fmla="*/ 34 h 111"/>
              <a:gd name="T18" fmla="*/ 110 w 121"/>
              <a:gd name="T19" fmla="*/ 24 h 111"/>
              <a:gd name="T20" fmla="*/ 102 w 121"/>
              <a:gd name="T21" fmla="*/ 17 h 111"/>
              <a:gd name="T22" fmla="*/ 83 w 121"/>
              <a:gd name="T23" fmla="*/ 5 h 111"/>
              <a:gd name="T24" fmla="*/ 60 w 121"/>
              <a:gd name="T25" fmla="*/ 0 h 111"/>
              <a:gd name="T26" fmla="*/ 37 w 121"/>
              <a:gd name="T27" fmla="*/ 5 h 111"/>
              <a:gd name="T28" fmla="*/ 17 w 121"/>
              <a:gd name="T29" fmla="*/ 17 h 111"/>
              <a:gd name="T30" fmla="*/ 5 w 121"/>
              <a:gd name="T31" fmla="*/ 34 h 111"/>
              <a:gd name="T32" fmla="*/ 0 w 121"/>
              <a:gd name="T33" fmla="*/ 56 h 111"/>
              <a:gd name="T34" fmla="*/ 5 w 121"/>
              <a:gd name="T35" fmla="*/ 76 h 111"/>
              <a:gd name="T36" fmla="*/ 17 w 121"/>
              <a:gd name="T37" fmla="*/ 94 h 111"/>
              <a:gd name="T38" fmla="*/ 26 w 121"/>
              <a:gd name="T39" fmla="*/ 101 h 111"/>
              <a:gd name="T40" fmla="*/ 37 w 121"/>
              <a:gd name="T41" fmla="*/ 105 h 111"/>
              <a:gd name="T42" fmla="*/ 60 w 121"/>
              <a:gd name="T43" fmla="*/ 110 h 111"/>
              <a:gd name="T44" fmla="*/ 60 w 121"/>
              <a:gd name="T45" fmla="*/ 11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1" h="111">
                <a:moveTo>
                  <a:pt x="60" y="110"/>
                </a:moveTo>
                <a:lnTo>
                  <a:pt x="73" y="109"/>
                </a:lnTo>
                <a:lnTo>
                  <a:pt x="83" y="105"/>
                </a:lnTo>
                <a:lnTo>
                  <a:pt x="94" y="101"/>
                </a:lnTo>
                <a:lnTo>
                  <a:pt x="102" y="94"/>
                </a:lnTo>
                <a:lnTo>
                  <a:pt x="115" y="76"/>
                </a:lnTo>
                <a:lnTo>
                  <a:pt x="119" y="66"/>
                </a:lnTo>
                <a:lnTo>
                  <a:pt x="120" y="56"/>
                </a:lnTo>
                <a:lnTo>
                  <a:pt x="115" y="34"/>
                </a:lnTo>
                <a:lnTo>
                  <a:pt x="110" y="24"/>
                </a:lnTo>
                <a:lnTo>
                  <a:pt x="102" y="17"/>
                </a:lnTo>
                <a:lnTo>
                  <a:pt x="83" y="5"/>
                </a:lnTo>
                <a:lnTo>
                  <a:pt x="60" y="0"/>
                </a:lnTo>
                <a:lnTo>
                  <a:pt x="37" y="5"/>
                </a:lnTo>
                <a:lnTo>
                  <a:pt x="17" y="17"/>
                </a:lnTo>
                <a:lnTo>
                  <a:pt x="5" y="34"/>
                </a:lnTo>
                <a:lnTo>
                  <a:pt x="0" y="56"/>
                </a:lnTo>
                <a:lnTo>
                  <a:pt x="5" y="76"/>
                </a:lnTo>
                <a:lnTo>
                  <a:pt x="17" y="94"/>
                </a:lnTo>
                <a:lnTo>
                  <a:pt x="26" y="101"/>
                </a:lnTo>
                <a:lnTo>
                  <a:pt x="37" y="105"/>
                </a:lnTo>
                <a:lnTo>
                  <a:pt x="60" y="110"/>
                </a:lnTo>
                <a:lnTo>
                  <a:pt x="60" y="110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6" name="Freeform 1142"/>
          <p:cNvSpPr>
            <a:spLocks/>
          </p:cNvSpPr>
          <p:nvPr/>
        </p:nvSpPr>
        <p:spPr bwMode="auto">
          <a:xfrm>
            <a:off x="5175250" y="5051425"/>
            <a:ext cx="177800" cy="477838"/>
          </a:xfrm>
          <a:custGeom>
            <a:avLst/>
            <a:gdLst>
              <a:gd name="T0" fmla="*/ 0 w 132"/>
              <a:gd name="T1" fmla="*/ 372 h 373"/>
              <a:gd name="T2" fmla="*/ 131 w 132"/>
              <a:gd name="T3" fmla="*/ 372 h 373"/>
              <a:gd name="T4" fmla="*/ 131 w 132"/>
              <a:gd name="T5" fmla="*/ 274 h 373"/>
              <a:gd name="T6" fmla="*/ 126 w 132"/>
              <a:gd name="T7" fmla="*/ 187 h 373"/>
              <a:gd name="T8" fmla="*/ 119 w 132"/>
              <a:gd name="T9" fmla="*/ 115 h 373"/>
              <a:gd name="T10" fmla="*/ 115 w 132"/>
              <a:gd name="T11" fmla="*/ 36 h 373"/>
              <a:gd name="T12" fmla="*/ 105 w 132"/>
              <a:gd name="T13" fmla="*/ 17 h 373"/>
              <a:gd name="T14" fmla="*/ 88 w 132"/>
              <a:gd name="T15" fmla="*/ 3 h 373"/>
              <a:gd name="T16" fmla="*/ 56 w 132"/>
              <a:gd name="T17" fmla="*/ 0 h 373"/>
              <a:gd name="T18" fmla="*/ 20 w 132"/>
              <a:gd name="T19" fmla="*/ 9 h 373"/>
              <a:gd name="T20" fmla="*/ 7 w 132"/>
              <a:gd name="T21" fmla="*/ 26 h 373"/>
              <a:gd name="T22" fmla="*/ 2 w 132"/>
              <a:gd name="T23" fmla="*/ 46 h 373"/>
              <a:gd name="T24" fmla="*/ 0 w 132"/>
              <a:gd name="T25" fmla="*/ 372 h 373"/>
              <a:gd name="T26" fmla="*/ 0 w 132"/>
              <a:gd name="T27" fmla="*/ 37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2" h="373">
                <a:moveTo>
                  <a:pt x="0" y="372"/>
                </a:moveTo>
                <a:lnTo>
                  <a:pt x="131" y="372"/>
                </a:lnTo>
                <a:lnTo>
                  <a:pt x="131" y="274"/>
                </a:lnTo>
                <a:lnTo>
                  <a:pt x="126" y="187"/>
                </a:lnTo>
                <a:lnTo>
                  <a:pt x="119" y="115"/>
                </a:lnTo>
                <a:lnTo>
                  <a:pt x="115" y="36"/>
                </a:lnTo>
                <a:lnTo>
                  <a:pt x="105" y="17"/>
                </a:lnTo>
                <a:lnTo>
                  <a:pt x="88" y="3"/>
                </a:lnTo>
                <a:lnTo>
                  <a:pt x="56" y="0"/>
                </a:lnTo>
                <a:lnTo>
                  <a:pt x="20" y="9"/>
                </a:lnTo>
                <a:lnTo>
                  <a:pt x="7" y="26"/>
                </a:lnTo>
                <a:lnTo>
                  <a:pt x="2" y="46"/>
                </a:lnTo>
                <a:lnTo>
                  <a:pt x="0" y="372"/>
                </a:lnTo>
                <a:lnTo>
                  <a:pt x="0" y="372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287" name="Text Box 1143"/>
          <p:cNvSpPr txBox="1">
            <a:spLocks noChangeArrowheads="1"/>
          </p:cNvSpPr>
          <p:nvPr/>
        </p:nvSpPr>
        <p:spPr bwMode="auto">
          <a:xfrm>
            <a:off x="2819400" y="1690688"/>
            <a:ext cx="1997075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1.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Touch one drop of blood to a clean slide.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3288" name="Text Box 1144"/>
          <p:cNvSpPr txBox="1">
            <a:spLocks noChangeArrowheads="1"/>
          </p:cNvSpPr>
          <p:nvPr/>
        </p:nvSpPr>
        <p:spPr bwMode="auto">
          <a:xfrm>
            <a:off x="2803525" y="3138488"/>
            <a:ext cx="1997075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2.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Spread the first drop to make a 1 cm circle.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3289" name="Text Box 1145"/>
          <p:cNvSpPr txBox="1">
            <a:spLocks noChangeArrowheads="1"/>
          </p:cNvSpPr>
          <p:nvPr/>
        </p:nvSpPr>
        <p:spPr bwMode="auto">
          <a:xfrm>
            <a:off x="2743200" y="4662488"/>
            <a:ext cx="2133600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3.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Touch a fresh drop of blood to the edge of another slide.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3290" name="Text Box 1146"/>
          <p:cNvSpPr txBox="1">
            <a:spLocks noChangeArrowheads="1"/>
          </p:cNvSpPr>
          <p:nvPr/>
        </p:nvSpPr>
        <p:spPr bwMode="auto">
          <a:xfrm>
            <a:off x="6172200" y="4738688"/>
            <a:ext cx="1997075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6.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Wait for both to dry before fixing and staining.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3291" name="Text Box 1147"/>
          <p:cNvSpPr txBox="1">
            <a:spLocks noChangeArrowheads="1"/>
          </p:cNvSpPr>
          <p:nvPr/>
        </p:nvSpPr>
        <p:spPr bwMode="auto">
          <a:xfrm>
            <a:off x="6096000" y="3124200"/>
            <a:ext cx="2438400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5.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Pull the drop of blood across the first slide in one motion.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3292" name="Text Box 1148"/>
          <p:cNvSpPr txBox="1">
            <a:spLocks noChangeArrowheads="1"/>
          </p:cNvSpPr>
          <p:nvPr/>
        </p:nvSpPr>
        <p:spPr bwMode="auto">
          <a:xfrm>
            <a:off x="6096000" y="1614488"/>
            <a:ext cx="2514600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</a:rPr>
              <a:t>4.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sz="1800">
                <a:solidFill>
                  <a:schemeClr val="tx1"/>
                </a:solidFill>
              </a:rPr>
              <a:t>Carry the drop of blood to the first slide and hold at 45</a:t>
            </a:r>
            <a:r>
              <a:rPr lang="en-US" altLang="en-US" sz="1800">
                <a:solidFill>
                  <a:schemeClr val="tx1"/>
                </a:solidFill>
                <a:sym typeface="Symbol" pitchFamily="18" charset="2"/>
              </a:rPr>
              <a:t>degree angle</a:t>
            </a:r>
            <a:r>
              <a:rPr lang="en-US" altLang="en-US" sz="1800">
                <a:solidFill>
                  <a:schemeClr val="tx1"/>
                </a:solidFill>
              </a:rPr>
              <a:t>.</a:t>
            </a:r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63293" name="Picture 1149" descr="CDCye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6048375"/>
            <a:ext cx="814387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7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Malaria Parasite Erythrocytic Stages</a:t>
            </a:r>
            <a:endParaRPr lang="en-US" altLang="en-US"/>
          </a:p>
        </p:txBody>
      </p:sp>
      <p:pic>
        <p:nvPicPr>
          <p:cNvPr id="279555" name="Picture 3" descr="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371600"/>
            <a:ext cx="113188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6" name="Picture 4" descr="trop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76600"/>
            <a:ext cx="1333500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7" name="Picture 5" descr="schi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14688"/>
            <a:ext cx="10255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8" name="Picture 6" descr="ga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334000"/>
            <a:ext cx="9334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9" name="Picture 7" descr="gam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76850"/>
            <a:ext cx="925513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560" name="Text Box 8"/>
          <p:cNvSpPr txBox="1">
            <a:spLocks noChangeArrowheads="1"/>
          </p:cNvSpPr>
          <p:nvPr/>
        </p:nvSpPr>
        <p:spPr bwMode="auto">
          <a:xfrm>
            <a:off x="3886200" y="2514600"/>
            <a:ext cx="119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Ring form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>
            <a:off x="6089650" y="4129088"/>
            <a:ext cx="1377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Trophozoite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2" name="Text Box 10"/>
          <p:cNvSpPr txBox="1">
            <a:spLocks noChangeArrowheads="1"/>
          </p:cNvSpPr>
          <p:nvPr/>
        </p:nvSpPr>
        <p:spPr bwMode="auto">
          <a:xfrm>
            <a:off x="1676400" y="42814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Schizont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5645150" y="572928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Gametocytes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4" name="Line 12"/>
          <p:cNvSpPr>
            <a:spLocks noChangeShapeType="1"/>
          </p:cNvSpPr>
          <p:nvPr/>
        </p:nvSpPr>
        <p:spPr bwMode="auto">
          <a:xfrm>
            <a:off x="5181600" y="2057400"/>
            <a:ext cx="990600" cy="990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5" name="Line 13"/>
          <p:cNvSpPr>
            <a:spLocks noChangeShapeType="1"/>
          </p:cNvSpPr>
          <p:nvPr/>
        </p:nvSpPr>
        <p:spPr bwMode="auto">
          <a:xfrm flipH="1">
            <a:off x="2743200" y="3810000"/>
            <a:ext cx="32004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6" name="Line 14"/>
          <p:cNvSpPr>
            <a:spLocks noChangeShapeType="1"/>
          </p:cNvSpPr>
          <p:nvPr/>
        </p:nvSpPr>
        <p:spPr bwMode="auto">
          <a:xfrm flipV="1">
            <a:off x="2590800" y="2209800"/>
            <a:ext cx="1066800" cy="914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7" name="Line 15"/>
          <p:cNvSpPr>
            <a:spLocks noChangeShapeType="1"/>
          </p:cNvSpPr>
          <p:nvPr/>
        </p:nvSpPr>
        <p:spPr bwMode="auto">
          <a:xfrm>
            <a:off x="2362200" y="4724400"/>
            <a:ext cx="1066800" cy="990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9568" name="Picture 16" descr="CDCyellow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772150"/>
            <a:ext cx="814388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6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6" name="Picture 2" descr="CO_98036442_PV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0"/>
            <a:ext cx="1752600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7" name="Picture 3" descr="FL_99000156_PV_1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1828800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8" name="Picture 4" descr="KS_98039095_PV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00200"/>
            <a:ext cx="16446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9" name="Picture 5" descr="KS_98039095_PV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1565275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0" name="Picture 6" descr="NY_98039106_PV_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267200"/>
            <a:ext cx="2108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1" name="Picture 7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1752600" cy="197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2" name="Picture 8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"/>
          <a:stretch>
            <a:fillRect/>
          </a:stretch>
        </p:blipFill>
        <p:spPr bwMode="auto">
          <a:xfrm>
            <a:off x="304800" y="1828800"/>
            <a:ext cx="1065213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3" name="Picture 9" descr="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67200"/>
            <a:ext cx="1404938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4" name="Picture 10" descr="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13874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5" name="Picture 11" descr="CDCyellow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96000"/>
            <a:ext cx="990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76" name="Text Box 12"/>
          <p:cNvSpPr txBox="1">
            <a:spLocks noChangeArrowheads="1"/>
          </p:cNvSpPr>
          <p:nvPr/>
        </p:nvSpPr>
        <p:spPr bwMode="auto">
          <a:xfrm>
            <a:off x="2895600" y="228600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vivax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7277" name="Text Box 13"/>
          <p:cNvSpPr txBox="1">
            <a:spLocks noChangeArrowheads="1"/>
          </p:cNvSpPr>
          <p:nvPr/>
        </p:nvSpPr>
        <p:spPr bwMode="auto">
          <a:xfrm>
            <a:off x="3733800" y="3352800"/>
            <a:ext cx="495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 ameboid; deforms the erythrocyte  </a:t>
            </a:r>
            <a:r>
              <a:rPr lang="en-US" altLang="en-US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7278" name="Text Box 14"/>
          <p:cNvSpPr txBox="1">
            <a:spLocks noChangeArrowheads="1"/>
          </p:cNvSpPr>
          <p:nvPr/>
        </p:nvSpPr>
        <p:spPr bwMode="auto">
          <a:xfrm>
            <a:off x="5715000" y="3886200"/>
            <a:ext cx="2698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round-oval</a:t>
            </a:r>
            <a:r>
              <a:rPr lang="en-US" altLang="en-US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/>
        </p:nvSpPr>
        <p:spPr bwMode="auto">
          <a:xfrm>
            <a:off x="685800" y="3886200"/>
            <a:ext cx="291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12-24 merozoites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7280" name="Text Box 16"/>
          <p:cNvSpPr txBox="1">
            <a:spLocks noChangeArrowheads="1"/>
          </p:cNvSpPr>
          <p:nvPr/>
        </p:nvSpPr>
        <p:spPr bwMode="auto">
          <a:xfrm>
            <a:off x="1143000" y="3276600"/>
            <a:ext cx="817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</a:t>
            </a:r>
            <a:r>
              <a:rPr lang="en-US" altLang="en-US" sz="2000" b="1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67281" name="Text Box 17"/>
          <p:cNvSpPr txBox="1">
            <a:spLocks noChangeArrowheads="1"/>
          </p:cNvSpPr>
          <p:nvPr/>
        </p:nvSpPr>
        <p:spPr bwMode="auto">
          <a:xfrm>
            <a:off x="1143000" y="838200"/>
            <a:ext cx="698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enlarged up to 2X; deformed; (Schüffner’s dots)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8" name="Picture 2050" descr="Case3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r="10001"/>
          <a:stretch>
            <a:fillRect/>
          </a:stretch>
        </p:blipFill>
        <p:spPr bwMode="auto">
          <a:xfrm>
            <a:off x="762000" y="3962400"/>
            <a:ext cx="15240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19" name="Picture 2051" descr="Case3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0" r="34616"/>
          <a:stretch>
            <a:fillRect/>
          </a:stretch>
        </p:blipFill>
        <p:spPr bwMode="auto">
          <a:xfrm>
            <a:off x="5943600" y="1295400"/>
            <a:ext cx="1295400" cy="13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0" name="Picture 2052" descr="Case7_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20574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1" name="Picture 2053" descr="Case7_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43"/>
          <a:stretch>
            <a:fillRect/>
          </a:stretch>
        </p:blipFill>
        <p:spPr bwMode="auto">
          <a:xfrm>
            <a:off x="533400" y="1295400"/>
            <a:ext cx="2819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2" name="Picture 2054" descr="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058863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3" name="Picture 2055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19600"/>
            <a:ext cx="116681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4" name="Picture 2056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19600"/>
            <a:ext cx="136683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25" name="Text Box 2057"/>
          <p:cNvSpPr txBox="1">
            <a:spLocks noChangeArrowheads="1"/>
          </p:cNvSpPr>
          <p:nvPr/>
        </p:nvSpPr>
        <p:spPr bwMode="auto">
          <a:xfrm>
            <a:off x="1965325" y="346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265226" name="Text Box 2058"/>
          <p:cNvSpPr txBox="1">
            <a:spLocks noChangeArrowheads="1"/>
          </p:cNvSpPr>
          <p:nvPr/>
        </p:nvSpPr>
        <p:spPr bwMode="auto">
          <a:xfrm>
            <a:off x="2227263" y="177800"/>
            <a:ext cx="419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falciparum</a:t>
            </a:r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265227" name="Picture 2059" descr="CDCyellow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132513"/>
            <a:ext cx="914400" cy="48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28" name="Text Box 2060"/>
          <p:cNvSpPr txBox="1">
            <a:spLocks noChangeArrowheads="1"/>
          </p:cNvSpPr>
          <p:nvPr/>
        </p:nvSpPr>
        <p:spPr bwMode="auto">
          <a:xfrm>
            <a:off x="685800" y="3048000"/>
            <a:ext cx="4714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Rings: double chromatin dots; appliqué forms;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multiple infections in same red cell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5229" name="Text Box 2061"/>
          <p:cNvSpPr txBox="1">
            <a:spLocks noChangeArrowheads="1"/>
          </p:cNvSpPr>
          <p:nvPr/>
        </p:nvSpPr>
        <p:spPr bwMode="auto">
          <a:xfrm>
            <a:off x="5715000" y="2667000"/>
            <a:ext cx="29940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mature (M)and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immature (I) forms (I is rarely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seen in peripheral blood)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265230" name="Text Box 2062"/>
          <p:cNvSpPr txBox="1">
            <a:spLocks noChangeArrowheads="1"/>
          </p:cNvSpPr>
          <p:nvPr/>
        </p:nvSpPr>
        <p:spPr bwMode="auto">
          <a:xfrm>
            <a:off x="2209800" y="4267200"/>
            <a:ext cx="2419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compact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(rarely seen in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peripheral blood)</a:t>
            </a:r>
          </a:p>
        </p:txBody>
      </p:sp>
      <p:sp>
        <p:nvSpPr>
          <p:cNvPr id="265231" name="Text Box 2063"/>
          <p:cNvSpPr txBox="1">
            <a:spLocks noChangeArrowheads="1"/>
          </p:cNvSpPr>
          <p:nvPr/>
        </p:nvSpPr>
        <p:spPr bwMode="auto">
          <a:xfrm>
            <a:off x="5257800" y="3810000"/>
            <a:ext cx="3338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8-24 merozoites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(rarely seen in peripheral blood) </a:t>
            </a:r>
          </a:p>
        </p:txBody>
      </p:sp>
      <p:sp>
        <p:nvSpPr>
          <p:cNvPr id="265232" name="Text Box 2064"/>
          <p:cNvSpPr txBox="1">
            <a:spLocks noChangeArrowheads="1"/>
          </p:cNvSpPr>
          <p:nvPr/>
        </p:nvSpPr>
        <p:spPr bwMode="auto">
          <a:xfrm>
            <a:off x="2667000" y="762000"/>
            <a:ext cx="3484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normal size</a:t>
            </a:r>
          </a:p>
        </p:txBody>
      </p:sp>
      <p:pic>
        <p:nvPicPr>
          <p:cNvPr id="265233" name="Picture 2065" descr="Case3_B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t="13078" r="37038" b="12807"/>
          <a:stretch>
            <a:fillRect/>
          </a:stretch>
        </p:blipFill>
        <p:spPr bwMode="auto">
          <a:xfrm>
            <a:off x="7315200" y="1447800"/>
            <a:ext cx="9318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34" name="Text Box 2066"/>
          <p:cNvSpPr txBox="1">
            <a:spLocks noChangeArrowheads="1"/>
          </p:cNvSpPr>
          <p:nvPr/>
        </p:nvSpPr>
        <p:spPr bwMode="auto">
          <a:xfrm>
            <a:off x="6934200" y="2209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5235" name="Text Box 2067"/>
          <p:cNvSpPr txBox="1">
            <a:spLocks noChangeArrowheads="1"/>
          </p:cNvSpPr>
          <p:nvPr/>
        </p:nvSpPr>
        <p:spPr bwMode="auto">
          <a:xfrm>
            <a:off x="8001000" y="2209800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I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3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2050"/>
          <p:cNvSpPr txBox="1">
            <a:spLocks noChangeArrowheads="1"/>
          </p:cNvSpPr>
          <p:nvPr/>
        </p:nvSpPr>
        <p:spPr bwMode="auto">
          <a:xfrm>
            <a:off x="2971800" y="152400"/>
            <a:ext cx="3308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ovale</a:t>
            </a:r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68291" name="Picture 2051" descr="CDCye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19788"/>
            <a:ext cx="966788" cy="50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2" name="Picture 2052" descr="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76400"/>
            <a:ext cx="1447800" cy="124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3" name="Picture 2053" descr="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15240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4" name="Picture 2054" descr="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038600"/>
            <a:ext cx="140811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5" name="Picture 2055" descr="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14859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6" name="Picture 2056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81200"/>
            <a:ext cx="1143000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7" name="Picture 2057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00200"/>
            <a:ext cx="1225550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8" name="Picture 2058" descr="Case13_PO_99025655_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1506538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9" name="Picture 2059" descr="Case13_PO_99025655_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6"/>
          <a:stretch>
            <a:fillRect/>
          </a:stretch>
        </p:blipFill>
        <p:spPr bwMode="auto">
          <a:xfrm>
            <a:off x="1828800" y="4343400"/>
            <a:ext cx="16002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300" name="Picture 2060" descr="Case13_PO_99025655_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2"/>
          <a:stretch>
            <a:fillRect/>
          </a:stretch>
        </p:blipFill>
        <p:spPr bwMode="auto">
          <a:xfrm>
            <a:off x="457200" y="4343400"/>
            <a:ext cx="1319213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301" name="Picture 2061" descr="Case13_PO_99025655_7"/>
          <p:cNvPicPr>
            <a:picLocks noChangeAspect="1" noChangeArrowheads="1"/>
          </p:cNvPicPr>
          <p:nvPr/>
        </p:nvPicPr>
        <p:blipFill>
          <a:blip r:embed="rId1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1390650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8302" name="Text Box 2062"/>
          <p:cNvSpPr txBox="1">
            <a:spLocks noChangeArrowheads="1"/>
          </p:cNvSpPr>
          <p:nvPr/>
        </p:nvSpPr>
        <p:spPr bwMode="auto">
          <a:xfrm>
            <a:off x="188913" y="685800"/>
            <a:ext cx="8569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moderately enlarged (1</a:t>
            </a: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1/4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X); fimbriated; oval; (Schüffner’s dots)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altLang="en-US" sz="1600" b="1" i="1">
                <a:solidFill>
                  <a:schemeClr val="tx1"/>
                </a:solidFill>
                <a:latin typeface="Arial" charset="0"/>
              </a:rPr>
              <a:t>malariae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- like parasite in </a:t>
            </a:r>
            <a:r>
              <a:rPr lang="en-US" altLang="en-US" sz="1600" b="1" i="1">
                <a:solidFill>
                  <a:schemeClr val="tx1"/>
                </a:solidFill>
                <a:latin typeface="Arial" charset="0"/>
              </a:rPr>
              <a:t>vivax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- like erythrocyte”</a:t>
            </a:r>
            <a:endParaRPr lang="en-US" alt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8303" name="Text Box 2063"/>
          <p:cNvSpPr txBox="1">
            <a:spLocks noChangeArrowheads="1"/>
          </p:cNvSpPr>
          <p:nvPr/>
        </p:nvSpPr>
        <p:spPr bwMode="auto">
          <a:xfrm>
            <a:off x="1676400" y="32766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268304" name="Text Box 2064"/>
          <p:cNvSpPr txBox="1">
            <a:spLocks noChangeArrowheads="1"/>
          </p:cNvSpPr>
          <p:nvPr/>
        </p:nvSpPr>
        <p:spPr bwMode="auto">
          <a:xfrm>
            <a:off x="5410200" y="2971800"/>
            <a:ext cx="350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compact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8305" name="Text Box 2065"/>
          <p:cNvSpPr txBox="1">
            <a:spLocks noChangeArrowheads="1"/>
          </p:cNvSpPr>
          <p:nvPr/>
        </p:nvSpPr>
        <p:spPr bwMode="auto">
          <a:xfrm>
            <a:off x="1143000" y="3733800"/>
            <a:ext cx="2873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6-14 merozoites;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dark pigment; (“rosettes”)</a:t>
            </a:r>
          </a:p>
        </p:txBody>
      </p:sp>
      <p:sp>
        <p:nvSpPr>
          <p:cNvPr id="268306" name="Text Box 2066"/>
          <p:cNvSpPr txBox="1">
            <a:spLocks noChangeArrowheads="1"/>
          </p:cNvSpPr>
          <p:nvPr/>
        </p:nvSpPr>
        <p:spPr bwMode="auto">
          <a:xfrm>
            <a:off x="6003925" y="552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268307" name="Text Box 2067"/>
          <p:cNvSpPr txBox="1">
            <a:spLocks noChangeArrowheads="1"/>
          </p:cNvSpPr>
          <p:nvPr/>
        </p:nvSpPr>
        <p:spPr bwMode="auto">
          <a:xfrm>
            <a:off x="5410200" y="3657600"/>
            <a:ext cx="2635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round-oval</a:t>
            </a:r>
          </a:p>
        </p:txBody>
      </p:sp>
    </p:spTree>
    <p:extLst>
      <p:ext uri="{BB962C8B-B14F-4D97-AF65-F5344CB8AC3E}">
        <p14:creationId xmlns:p14="http://schemas.microsoft.com/office/powerpoint/2010/main" val="40920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4" name="Picture 2" descr="P_MAL_VA_1"/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2438400"/>
            <a:ext cx="14636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5" name="Picture 3" descr="P_MAL_V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971800"/>
            <a:ext cx="903288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6" name="Picture 4" descr="P_MAL_VA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2743200"/>
            <a:ext cx="15240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7" name="Picture 5" descr="P_MAL_VA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2819400"/>
            <a:ext cx="1600200" cy="133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318" name="Text Box 6"/>
          <p:cNvSpPr txBox="1">
            <a:spLocks noChangeArrowheads="1"/>
          </p:cNvSpPr>
          <p:nvPr/>
        </p:nvSpPr>
        <p:spPr bwMode="auto">
          <a:xfrm>
            <a:off x="1063625" y="1295400"/>
            <a:ext cx="807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size normal to decreased (3/4X)</a:t>
            </a:r>
          </a:p>
        </p:txBody>
      </p:sp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2892425" y="457200"/>
            <a:ext cx="3841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malariae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911225" y="4267200"/>
            <a:ext cx="1414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compact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2816225" y="4191000"/>
            <a:ext cx="14144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typical 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band form</a:t>
            </a: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9322" name="Text Box 10"/>
          <p:cNvSpPr txBox="1">
            <a:spLocks noChangeArrowheads="1"/>
          </p:cNvSpPr>
          <p:nvPr/>
        </p:nvSpPr>
        <p:spPr bwMode="auto">
          <a:xfrm>
            <a:off x="4492625" y="4267200"/>
            <a:ext cx="22288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6-12 merozoites;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coarse, dark pigment</a:t>
            </a:r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9323" name="Text Box 11"/>
          <p:cNvSpPr txBox="1">
            <a:spLocks noChangeArrowheads="1"/>
          </p:cNvSpPr>
          <p:nvPr/>
        </p:nvSpPr>
        <p:spPr bwMode="auto">
          <a:xfrm>
            <a:off x="6854825" y="4267200"/>
            <a:ext cx="1595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round; coarse,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dark pigment</a:t>
            </a:r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69324" name="Picture 12" descr="CDCyello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25" y="5486400"/>
            <a:ext cx="1066800" cy="56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Species Differentiation on Thin Films</a:t>
            </a:r>
            <a:endParaRPr lang="en-US" altLang="en-US"/>
          </a:p>
        </p:txBody>
      </p:sp>
      <p:pic>
        <p:nvPicPr>
          <p:cNvPr id="271363" name="Picture 3" descr="CDCyell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00775"/>
            <a:ext cx="814387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71364" name="Object 4"/>
          <p:cNvGraphicFramePr>
            <a:graphicFrameLocks noGrp="1" noChangeAspect="1"/>
          </p:cNvGraphicFramePr>
          <p:nvPr>
            <p:ph type="tbl" idx="1"/>
          </p:nvPr>
        </p:nvGraphicFramePr>
        <p:xfrm>
          <a:off x="457200" y="1447800"/>
          <a:ext cx="8162925" cy="435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330400" imgH="4446720" progId="Word.Document.8">
                  <p:embed/>
                </p:oleObj>
              </mc:Choice>
              <mc:Fallback>
                <p:oleObj name="Document" r:id="rId4" imgW="8330400" imgH="4446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162925" cy="435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1365" name="Picture 5" descr="Pfga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622300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6" name="Picture 6" descr="Pfring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33600"/>
            <a:ext cx="481012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7" name="Picture 7" descr="Pfshi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38600"/>
            <a:ext cx="644525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8" name="Picture 8" descr="Pftroph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3024188"/>
            <a:ext cx="568325" cy="55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9" name="Picture 9" descr="Pvr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87550"/>
            <a:ext cx="671513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0" name="Picture 10" descr="pvtrop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88" y="2968625"/>
            <a:ext cx="989012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1" name="Picture 11" descr="pvschiz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801688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2" name="Picture 12" descr="pvga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4876800"/>
            <a:ext cx="73183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3" name="Picture 13" descr="Poring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727075" cy="68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4" name="Picture 14" descr="potroph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05125"/>
            <a:ext cx="7397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5" name="Picture 15" descr="Poschiz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54463"/>
            <a:ext cx="990600" cy="74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6" name="Picture 16" descr="pogam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887913"/>
            <a:ext cx="914400" cy="77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7" name="Picture 17" descr="pmri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0" y="2057400"/>
            <a:ext cx="5016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8" name="Picture 18" descr="pmschiz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038600"/>
            <a:ext cx="6508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9" name="Picture 19" descr="pmgam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4953000"/>
            <a:ext cx="644525" cy="59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80" name="Picture 20" descr="P_MAL_VA_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3" y="2971800"/>
            <a:ext cx="49053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0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0772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cs typeface="+mj-cs"/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Plasmodium</a:t>
            </a:r>
          </a:p>
          <a:p>
            <a:r>
              <a:rPr lang="en-US" sz="2000" dirty="0" smtClean="0"/>
              <a:t> commonly known as the </a:t>
            </a:r>
            <a:r>
              <a:rPr lang="en-US" sz="2000" b="1" dirty="0" smtClean="0"/>
              <a:t>malaria parasite</a:t>
            </a:r>
            <a:r>
              <a:rPr lang="en-US" sz="2000" dirty="0" smtClean="0"/>
              <a:t>, thus species of the genus are known as </a:t>
            </a:r>
            <a:r>
              <a:rPr lang="en-US" sz="2000" b="1" dirty="0" smtClean="0"/>
              <a:t>plasmodia</a:t>
            </a:r>
            <a:r>
              <a:rPr lang="en-US" sz="2000" dirty="0" smtClean="0"/>
              <a:t>. Infection with plasmodia is known as </a:t>
            </a:r>
            <a:r>
              <a:rPr lang="en-US" sz="2000" dirty="0" smtClean="0">
                <a:hlinkClick r:id="rId2" action="ppaction://hlinkfile" tooltip="Malaria"/>
              </a:rPr>
              <a:t>malaria</a:t>
            </a:r>
            <a:r>
              <a:rPr lang="en-US" sz="2000" dirty="0" smtClean="0"/>
              <a:t>, a deadly disease widespread in the </a:t>
            </a:r>
            <a:r>
              <a:rPr lang="en-US" sz="2000" dirty="0" smtClean="0">
                <a:hlinkClick r:id="rId3" action="ppaction://hlinkfile" tooltip="Tropics"/>
              </a:rPr>
              <a:t>tropics </a:t>
            </a:r>
            <a:endParaRPr lang="en-US" sz="2000" dirty="0" smtClean="0"/>
          </a:p>
          <a:p>
            <a:endParaRPr lang="en-US" sz="2000" b="1" dirty="0" smtClean="0">
              <a:cs typeface="+mj-cs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cs typeface="+mj-cs"/>
              </a:rPr>
              <a:t>Species infecting humans </a:t>
            </a:r>
          </a:p>
          <a:p>
            <a:r>
              <a:rPr lang="en-US" sz="2000" dirty="0" smtClean="0">
                <a:cs typeface="+mj-cs"/>
              </a:rPr>
              <a:t>The most common forms of human malaria are caused by </a:t>
            </a:r>
          </a:p>
          <a:p>
            <a:r>
              <a:rPr lang="en-US" sz="2000" i="1" dirty="0" smtClean="0">
                <a:cs typeface="+mj-cs"/>
                <a:hlinkClick r:id="rId4" action="ppaction://hlinkfile" tooltip="Plasmodium falciparum"/>
              </a:rPr>
              <a:t>Plasmodium </a:t>
            </a:r>
            <a:r>
              <a:rPr lang="en-US" sz="2000" i="1" dirty="0" err="1" smtClean="0">
                <a:cs typeface="+mj-cs"/>
                <a:hlinkClick r:id="rId4" action="ppaction://hlinkfile" tooltip="Plasmodium falciparum"/>
              </a:rPr>
              <a:t>falciparum</a:t>
            </a:r>
            <a:r>
              <a:rPr lang="en-US" sz="2000" dirty="0" smtClean="0">
                <a:cs typeface="+mj-cs"/>
              </a:rPr>
              <a:t> (the cause of malignant tertian malaria,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" pitchFamily="34" charset="0"/>
              </a:rPr>
              <a:t>Blackwater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</a:rPr>
              <a:t> Fever </a:t>
            </a:r>
            <a:r>
              <a:rPr lang="en-US" dirty="0" smtClean="0">
                <a:cs typeface="+mj-cs"/>
              </a:rPr>
              <a:t>) </a:t>
            </a:r>
          </a:p>
          <a:p>
            <a:r>
              <a:rPr lang="en-US" sz="2000" i="1" dirty="0" smtClean="0">
                <a:cs typeface="+mj-cs"/>
                <a:hlinkClick r:id="rId5" action="ppaction://hlinkfile" tooltip="Plasmodium vivax"/>
              </a:rPr>
              <a:t>P. </a:t>
            </a:r>
            <a:r>
              <a:rPr lang="en-US" sz="2000" i="1" dirty="0" err="1" smtClean="0">
                <a:cs typeface="+mj-cs"/>
                <a:hlinkClick r:id="rId5" action="ppaction://hlinkfile" tooltip="Plasmodium vivax"/>
              </a:rPr>
              <a:t>vivax</a:t>
            </a:r>
            <a:r>
              <a:rPr lang="en-US" sz="2000" dirty="0" smtClean="0">
                <a:cs typeface="+mj-cs"/>
              </a:rPr>
              <a:t> (the most frequent cause of benign tertian malaria)</a:t>
            </a:r>
          </a:p>
          <a:p>
            <a:r>
              <a:rPr lang="en-US" sz="2000" i="1" dirty="0" smtClean="0">
                <a:cs typeface="+mj-cs"/>
                <a:hlinkClick r:id="rId6" action="ppaction://hlinkfile" tooltip="Plasmodium knowlesi"/>
              </a:rPr>
              <a:t>P. </a:t>
            </a:r>
            <a:r>
              <a:rPr lang="en-US" sz="2000" i="1" u="sng" dirty="0" err="1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ovale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</a:t>
            </a:r>
            <a:r>
              <a:rPr lang="en-US" sz="2000" dirty="0" smtClean="0">
                <a:cs typeface="+mj-cs"/>
              </a:rPr>
              <a:t>(the other, less frequent, cause of benign tertian malaria)</a:t>
            </a:r>
          </a:p>
          <a:p>
            <a:r>
              <a:rPr lang="en-US" sz="2000" dirty="0" smtClean="0">
                <a:cs typeface="+mj-cs"/>
              </a:rPr>
              <a:t> </a:t>
            </a:r>
            <a:r>
              <a:rPr lang="en-US" sz="2000" i="1" dirty="0" smtClean="0">
                <a:cs typeface="+mj-cs"/>
                <a:hlinkClick r:id="rId7" action="ppaction://hlinkfile" tooltip="Plasmodium malariae"/>
              </a:rPr>
              <a:t>P. </a:t>
            </a:r>
            <a:r>
              <a:rPr lang="en-US" sz="2000" i="1" dirty="0" err="1" smtClean="0">
                <a:cs typeface="+mj-cs"/>
                <a:hlinkClick r:id="rId7" action="ppaction://hlinkfile" tooltip="Plasmodium malariae"/>
              </a:rPr>
              <a:t>malariae</a:t>
            </a:r>
            <a:r>
              <a:rPr lang="en-US" sz="2000" dirty="0" smtClean="0">
                <a:cs typeface="+mj-cs"/>
              </a:rPr>
              <a:t> (the cause of benign </a:t>
            </a:r>
            <a:r>
              <a:rPr lang="en-US" sz="2000" dirty="0" err="1" smtClean="0">
                <a:cs typeface="+mj-cs"/>
              </a:rPr>
              <a:t>quartan</a:t>
            </a:r>
            <a:r>
              <a:rPr lang="en-US" sz="2000" dirty="0" smtClean="0">
                <a:cs typeface="+mj-cs"/>
              </a:rPr>
              <a:t> malaria)</a:t>
            </a:r>
          </a:p>
          <a:p>
            <a:endParaRPr lang="en-US" sz="2000" dirty="0" smtClean="0">
              <a:cs typeface="+mj-cs"/>
            </a:endParaRPr>
          </a:p>
          <a:p>
            <a:pPr algn="just">
              <a:lnSpc>
                <a:spcPct val="90000"/>
              </a:lnSpc>
            </a:pPr>
            <a:r>
              <a:rPr lang="en-US" sz="2000" dirty="0" err="1" smtClean="0">
                <a:latin typeface="Arial" pitchFamily="34" charset="0"/>
                <a:cs typeface="+mj-cs"/>
              </a:rPr>
              <a:t>Blackwater</a:t>
            </a:r>
            <a:r>
              <a:rPr lang="en-US" sz="2000" dirty="0" smtClean="0">
                <a:latin typeface="Arial" pitchFamily="34" charset="0"/>
                <a:cs typeface="+mj-cs"/>
              </a:rPr>
              <a:t> Fever 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+mj-cs"/>
              </a:rPr>
              <a:t>- a complication of 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+mj-cs"/>
              </a:rPr>
              <a:t>P. </a:t>
            </a:r>
            <a:r>
              <a:rPr lang="en-US" sz="2000" i="1" dirty="0" err="1" smtClean="0">
                <a:solidFill>
                  <a:schemeClr val="tx2"/>
                </a:solidFill>
                <a:latin typeface="Arial" pitchFamily="34" charset="0"/>
                <a:cs typeface="+mj-cs"/>
              </a:rPr>
              <a:t>falciparum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+mj-cs"/>
              </a:rPr>
              <a:t> malaria.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+mj-cs"/>
              </a:rPr>
              <a:t>Hemolysis and hematuria </a:t>
            </a: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+mj-cs"/>
              </a:rPr>
              <a:t>are due to a severe immune reaction. </a:t>
            </a:r>
          </a:p>
          <a:p>
            <a:endParaRPr lang="en-US" sz="2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 descr="Anopheles freeborni mosquito pumping bloo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143000"/>
            <a:ext cx="6324600" cy="4406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i="1">
                <a:solidFill>
                  <a:schemeClr val="bg1"/>
                </a:solidFill>
              </a:rPr>
              <a:t>Anopheles</a:t>
            </a:r>
            <a:r>
              <a:rPr lang="en-US" altLang="en-US">
                <a:solidFill>
                  <a:schemeClr val="bg1"/>
                </a:solidFill>
              </a:rPr>
              <a:t> Mosquito</a:t>
            </a:r>
          </a:p>
        </p:txBody>
      </p:sp>
    </p:spTree>
    <p:extLst>
      <p:ext uri="{BB962C8B-B14F-4D97-AF65-F5344CB8AC3E}">
        <p14:creationId xmlns:p14="http://schemas.microsoft.com/office/powerpoint/2010/main" val="256603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609600"/>
            <a:ext cx="7620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en-US" altLang="zh-CN" sz="3200" b="1" dirty="0" smtClean="0">
                <a:hlinkClick r:id="rId2" action="ppaction://hlinkfile"/>
              </a:rPr>
              <a:t>Life   cycle: </a:t>
            </a:r>
            <a:r>
              <a:rPr lang="en-US" altLang="zh-CN" sz="3200" b="1" dirty="0" smtClean="0"/>
              <a:t>     In human body</a:t>
            </a:r>
          </a:p>
          <a:p>
            <a:pPr marL="609600" indent="-609600">
              <a:buFont typeface="Symbol" pitchFamily="18" charset="2"/>
              <a:buAutoNum type="arabicPeriod"/>
            </a:pPr>
            <a:r>
              <a:rPr lang="en-US" altLang="zh-CN" sz="2400" b="1" dirty="0" err="1" smtClean="0"/>
              <a:t>Exoerythrocytic</a:t>
            </a:r>
            <a:r>
              <a:rPr lang="en-US" altLang="zh-CN" sz="2400" b="1" dirty="0" smtClean="0"/>
              <a:t> stage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</a:t>
            </a:r>
            <a:r>
              <a:rPr lang="en-US" altLang="zh-CN" sz="2400" b="1" i="1" dirty="0" smtClean="0"/>
              <a:t>bite/inject into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</a:t>
            </a:r>
            <a:r>
              <a:rPr lang="en-US" altLang="zh-CN" sz="2400" u="sng" dirty="0" smtClean="0"/>
              <a:t> </a:t>
            </a:r>
            <a:r>
              <a:rPr lang="en-US" altLang="zh-CN" sz="2400" b="1" u="sng" dirty="0" err="1" smtClean="0">
                <a:solidFill>
                  <a:schemeClr val="hlink"/>
                </a:solidFill>
              </a:rPr>
              <a:t>sporozoites</a:t>
            </a:r>
            <a:r>
              <a:rPr lang="en-US" altLang="zh-CN" sz="2400" dirty="0" smtClean="0"/>
              <a:t>                 </a:t>
            </a:r>
            <a:r>
              <a:rPr lang="en-US" altLang="zh-CN" sz="2400" dirty="0" err="1" smtClean="0">
                <a:solidFill>
                  <a:schemeClr val="tx2"/>
                </a:solidFill>
              </a:rPr>
              <a:t>exoerythrocytic</a:t>
            </a:r>
            <a:r>
              <a:rPr lang="en-US" altLang="zh-CN" sz="2400" dirty="0" smtClean="0"/>
              <a:t>  </a:t>
            </a:r>
            <a:r>
              <a:rPr lang="en-US" altLang="zh-CN" sz="2400" dirty="0" err="1" smtClean="0">
                <a:solidFill>
                  <a:schemeClr val="hlink"/>
                </a:solidFill>
              </a:rPr>
              <a:t>schizonts</a:t>
            </a:r>
            <a:endParaRPr lang="en-US" altLang="zh-CN" sz="2400" dirty="0" smtClean="0">
              <a:solidFill>
                <a:schemeClr val="hlink"/>
              </a:solidFill>
            </a:endParaRP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(mosquito      blood)               (hepatic cell)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                                </a:t>
            </a:r>
          </a:p>
          <a:p>
            <a:pPr marL="609600" indent="-609600">
              <a:buFont typeface="Symbol" pitchFamily="18" charset="2"/>
              <a:buNone/>
            </a:pPr>
            <a:endParaRPr lang="en-US" altLang="zh-CN" sz="2400" dirty="0" smtClean="0"/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b="1" i="1" dirty="0" smtClean="0"/>
              <a:t>                                 rupture/release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</a:t>
            </a:r>
            <a:r>
              <a:rPr lang="en-US" altLang="zh-CN" sz="2400" dirty="0" err="1" smtClean="0">
                <a:solidFill>
                  <a:schemeClr val="tx2"/>
                </a:solidFill>
              </a:rPr>
              <a:t>exoerythrocytic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>
                <a:solidFill>
                  <a:schemeClr val="hlink"/>
                </a:solidFill>
              </a:rPr>
              <a:t>sporozoites</a:t>
            </a:r>
            <a:endParaRPr lang="en-US" altLang="zh-CN" sz="2400" dirty="0" smtClean="0">
              <a:solidFill>
                <a:schemeClr val="hlink"/>
              </a:solidFill>
            </a:endParaRP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                ( blood)</a:t>
            </a:r>
            <a:endParaRPr lang="en-US" altLang="zh-CN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2133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495800" y="3276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57400" y="2438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162800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CN" altLang="en-US" sz="2400" dirty="0" smtClean="0"/>
              <a:t>2. </a:t>
            </a:r>
            <a:r>
              <a:rPr lang="en-US" altLang="zh-CN" sz="2400" b="1" dirty="0" err="1" smtClean="0"/>
              <a:t>Erythrocytic</a:t>
            </a:r>
            <a:r>
              <a:rPr lang="en-US" altLang="zh-CN" sz="2400" b="1" dirty="0" smtClean="0"/>
              <a:t> stage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CN" altLang="en-US" sz="2000" b="1" dirty="0" smtClean="0"/>
              <a:t>   </a:t>
            </a:r>
            <a:r>
              <a:rPr lang="en-US" altLang="zh-CN" sz="2000" b="1" dirty="0" smtClean="0"/>
              <a:t>early </a:t>
            </a:r>
            <a:r>
              <a:rPr lang="en-US" altLang="zh-CN" sz="2000" b="1" dirty="0" err="1" smtClean="0"/>
              <a:t>trophozoite</a:t>
            </a:r>
            <a:r>
              <a:rPr lang="en-US" altLang="zh-CN" sz="2000" b="1" dirty="0" smtClean="0"/>
              <a:t>                 later </a:t>
            </a:r>
            <a:r>
              <a:rPr lang="en-US" altLang="zh-CN" sz="2000" b="1" dirty="0" err="1" smtClean="0"/>
              <a:t>trophozoite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    </a:t>
            </a:r>
            <a:r>
              <a:rPr lang="en-US" altLang="zh-CN" sz="2000" b="1" dirty="0" err="1" smtClean="0">
                <a:solidFill>
                  <a:schemeClr val="hlink"/>
                </a:solidFill>
              </a:rPr>
              <a:t>P.f</a:t>
            </a:r>
            <a:r>
              <a:rPr lang="en-US" altLang="zh-CN" sz="2000" b="1" dirty="0" smtClean="0">
                <a:solidFill>
                  <a:schemeClr val="hlink"/>
                </a:solidFill>
              </a:rPr>
              <a:t>/36-48hrs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    </a:t>
            </a:r>
            <a:r>
              <a:rPr lang="en-US" altLang="zh-CN" sz="2000" b="1" dirty="0" err="1" smtClean="0">
                <a:solidFill>
                  <a:schemeClr val="hlink"/>
                </a:solidFill>
              </a:rPr>
              <a:t>P.v</a:t>
            </a:r>
            <a:r>
              <a:rPr lang="en-US" altLang="zh-CN" sz="2000" b="1" dirty="0" smtClean="0">
                <a:solidFill>
                  <a:schemeClr val="hlink"/>
                </a:solidFill>
              </a:rPr>
              <a:t>/48hrs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</a:t>
            </a:r>
            <a:r>
              <a:rPr lang="en-US" altLang="zh-CN" sz="2000" b="1" dirty="0" err="1" smtClean="0"/>
              <a:t>merozoite</a:t>
            </a:r>
            <a:r>
              <a:rPr lang="en-US" altLang="zh-CN" sz="2000" b="1" dirty="0" smtClean="0"/>
              <a:t>                         immature </a:t>
            </a:r>
            <a:r>
              <a:rPr lang="en-US" altLang="zh-CN" sz="2000" b="1" dirty="0" err="1" smtClean="0"/>
              <a:t>schizont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Mature </a:t>
            </a:r>
            <a:r>
              <a:rPr lang="en-US" altLang="zh-CN" sz="2000" b="1" dirty="0" err="1" smtClean="0"/>
              <a:t>schizont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*the process from </a:t>
            </a:r>
            <a:r>
              <a:rPr lang="en-US" altLang="zh-CN" sz="2000" b="1" dirty="0" err="1" smtClean="0"/>
              <a:t>trphozoite</a:t>
            </a:r>
            <a:r>
              <a:rPr lang="en-US" altLang="zh-CN" sz="2000" b="1" dirty="0" smtClean="0"/>
              <a:t> to </a:t>
            </a:r>
            <a:r>
              <a:rPr lang="en-US" altLang="zh-CN" sz="2000" b="1" dirty="0" err="1" smtClean="0"/>
              <a:t>merozoite</a:t>
            </a:r>
            <a:r>
              <a:rPr lang="en-US" altLang="zh-CN" sz="2000" b="1" dirty="0" smtClean="0"/>
              <a:t> is called </a:t>
            </a:r>
            <a:r>
              <a:rPr lang="en-US" altLang="zh-CN" sz="2000" b="1" dirty="0" err="1" smtClean="0"/>
              <a:t>schizogony</a:t>
            </a:r>
            <a:r>
              <a:rPr lang="en-US" altLang="zh-CN" sz="2000" b="1" dirty="0" smtClean="0"/>
              <a:t>.</a:t>
            </a:r>
            <a:endParaRPr lang="en-US" altLang="zh-CN" sz="2000" b="1" dirty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143000"/>
            <a:ext cx="1495425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3048000" y="1981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1" y="1066800"/>
            <a:ext cx="14478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rot="5400000">
            <a:off x="44958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714500" y="2552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9787" y="3314700"/>
            <a:ext cx="809625" cy="83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13" name="Elbow Connector 12"/>
          <p:cNvCxnSpPr/>
          <p:nvPr/>
        </p:nvCxnSpPr>
        <p:spPr>
          <a:xfrm rot="5400000">
            <a:off x="4114800" y="3124200"/>
            <a:ext cx="6096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581400"/>
            <a:ext cx="1143000" cy="68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16" name="Elbow Connector 15"/>
          <p:cNvCxnSpPr/>
          <p:nvPr/>
        </p:nvCxnSpPr>
        <p:spPr>
          <a:xfrm rot="16200000" flipH="1">
            <a:off x="2019300" y="3238500"/>
            <a:ext cx="5334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0668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3-In mosquito (final host)</a:t>
            </a:r>
          </a:p>
          <a:p>
            <a:endParaRPr lang="en-US" altLang="zh-CN" sz="2400" b="1" dirty="0" smtClean="0"/>
          </a:p>
          <a:p>
            <a:endParaRPr lang="en-US" altLang="zh-CN" sz="2400" b="1" dirty="0" smtClean="0"/>
          </a:p>
          <a:p>
            <a:pPr>
              <a:buFont typeface="Symbol" pitchFamily="18" charset="2"/>
              <a:buNone/>
            </a:pPr>
            <a:r>
              <a:rPr lang="en-US" altLang="zh-CN" sz="2000" u="sng" dirty="0" smtClean="0">
                <a:solidFill>
                  <a:schemeClr val="hlink"/>
                </a:solidFill>
              </a:rPr>
              <a:t>Gametocytes</a:t>
            </a:r>
            <a:r>
              <a:rPr lang="en-US" altLang="zh-CN" sz="2000" dirty="0" smtClean="0">
                <a:solidFill>
                  <a:schemeClr val="hlink"/>
                </a:solidFill>
              </a:rPr>
              <a:t>(♀♂)</a:t>
            </a:r>
            <a:r>
              <a:rPr lang="en-US" altLang="zh-CN" sz="2000" dirty="0" smtClean="0"/>
              <a:t>      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gametes (♀♂)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(blood—stomach)              (stomach of insect)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union of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     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zygote</a:t>
            </a:r>
          </a:p>
          <a:p>
            <a:pPr>
              <a:buFont typeface="Symbol" pitchFamily="18" charset="2"/>
              <a:buNone/>
            </a:pPr>
            <a:endParaRPr lang="en-US" altLang="zh-CN" sz="2000" dirty="0" smtClean="0">
              <a:solidFill>
                <a:schemeClr val="hlink"/>
              </a:solidFill>
            </a:endParaRP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rupture/release   rounds up into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 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err="1" smtClean="0">
                <a:solidFill>
                  <a:schemeClr val="hlink"/>
                </a:solidFill>
              </a:rPr>
              <a:t>sporozoites</a:t>
            </a:r>
            <a:r>
              <a:rPr lang="en-US" altLang="zh-CN" sz="2000" dirty="0" smtClean="0"/>
              <a:t>            </a:t>
            </a:r>
            <a:r>
              <a:rPr lang="en-US" altLang="zh-CN" sz="2000" dirty="0" err="1" smtClean="0">
                <a:solidFill>
                  <a:schemeClr val="hlink"/>
                </a:solidFill>
              </a:rPr>
              <a:t>oocyst</a:t>
            </a:r>
            <a:r>
              <a:rPr lang="en-US" altLang="zh-CN" sz="2000" dirty="0" smtClean="0"/>
              <a:t>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motile </a:t>
            </a:r>
            <a:r>
              <a:rPr lang="en-US" altLang="zh-CN" sz="2000" dirty="0" err="1" smtClean="0">
                <a:solidFill>
                  <a:schemeClr val="hlink"/>
                </a:solidFill>
              </a:rPr>
              <a:t>ookinete</a:t>
            </a:r>
            <a:endParaRPr lang="en-US" altLang="zh-CN" sz="2000" dirty="0" smtClean="0">
              <a:solidFill>
                <a:schemeClr val="hlink"/>
              </a:solidFill>
            </a:endParaRPr>
          </a:p>
          <a:p>
            <a:pPr>
              <a:buFont typeface="Symbol" pitchFamily="18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(Salivary glands)                       ( the body cavity side</a:t>
            </a:r>
            <a:endParaRPr lang="ar-IQ" sz="2000" dirty="0">
              <a:solidFill>
                <a:srgbClr val="FF0000"/>
              </a:solidFill>
            </a:endParaRPr>
          </a:p>
        </p:txBody>
      </p:sp>
      <p:pic>
        <p:nvPicPr>
          <p:cNvPr id="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48000"/>
            <a:ext cx="1238250" cy="68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124200"/>
            <a:ext cx="781050" cy="638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>
            <a:off x="3429000" y="2362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991100" y="3009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029994" y="3886200"/>
            <a:ext cx="913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3886200" y="4495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590800" y="4572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laria-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6039"/>
            <a:ext cx="8534400" cy="604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09600" y="6096000"/>
            <a:ext cx="6629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/>
              <a:t>Note: </a:t>
            </a:r>
            <a:r>
              <a:rPr lang="en-US" altLang="en-US" i="1" dirty="0"/>
              <a:t>P. vivax</a:t>
            </a:r>
            <a:r>
              <a:rPr lang="en-US" altLang="en-US" dirty="0"/>
              <a:t> and </a:t>
            </a:r>
            <a:r>
              <a:rPr lang="en-US" altLang="en-US" i="1" dirty="0"/>
              <a:t>P. </a:t>
            </a:r>
            <a:r>
              <a:rPr lang="en-US" altLang="en-US" i="1" dirty="0" err="1"/>
              <a:t>ovale</a:t>
            </a:r>
            <a:r>
              <a:rPr lang="en-US" altLang="en-US" dirty="0"/>
              <a:t> can lie dormant in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/>
              <a:t>liver for weeks or even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l_l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581775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400800" y="3200399"/>
            <a:ext cx="2362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0" hangingPunct="0"/>
            <a:r>
              <a:rPr lang="en-US" sz="2000" b="1" dirty="0" smtClean="0">
                <a:latin typeface="Times New Roman" pitchFamily="18" charset="0"/>
              </a:rPr>
              <a:t>Invasive Stages</a:t>
            </a:r>
            <a:endParaRPr lang="en-US" sz="2000" dirty="0" smtClean="0">
              <a:latin typeface="Times New Roman" pitchFamily="18" charset="0"/>
            </a:endParaRPr>
          </a:p>
          <a:p>
            <a:pPr marL="171450" indent="-171450" eaLnBrk="0" hangingPunct="0"/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Merozoite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erythrocytes</a:t>
            </a: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Sporozoite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salivary glands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err="1" smtClean="0">
                <a:latin typeface="Times New Roman" pitchFamily="18" charset="0"/>
              </a:rPr>
              <a:t>hepatocytes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Ookinete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epithelium</a:t>
            </a:r>
            <a:endParaRPr lang="ar-IQ" sz="2000" dirty="0"/>
          </a:p>
        </p:txBody>
      </p:sp>
      <p:pic>
        <p:nvPicPr>
          <p:cNvPr id="4" name="Picture 4" descr="i_stage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5791200" y="228600"/>
            <a:ext cx="3124200" cy="2697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  <a:solidFill>
            <a:schemeClr val="bg2"/>
          </a:solidFill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3600" b="1" dirty="0" smtClean="0">
                <a:solidFill>
                  <a:srgbClr val="FF0000"/>
                </a:solidFill>
              </a:rPr>
              <a:t>Specimen collection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Ideally</a:t>
            </a:r>
            <a:r>
              <a:rPr lang="en-US" altLang="en-US" dirty="0"/>
              <a:t>, blood can be collected by finger prick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other tests being performed, can use venipuncture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EDTA is preferred as the anticoagulant as heparin may lead to morphological distortion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Smears should be prepared and stained within an hour of drawing the specimen.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Alterations in morphology may occur if delayed.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19"/>
          </a:xfrm>
        </p:spPr>
        <p:txBody>
          <a:bodyPr>
            <a:normAutofit fontScale="90000"/>
          </a:bodyPr>
          <a:lstStyle/>
          <a:p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710</Words>
  <Application>Microsoft Office PowerPoint</Application>
  <PresentationFormat>On-screen Show (4:3)</PresentationFormat>
  <Paragraphs>138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黑体</vt:lpstr>
      <vt:lpstr>Arial</vt:lpstr>
      <vt:lpstr>Calibri</vt:lpstr>
      <vt:lpstr>Lucida Sans Unicode</vt:lpstr>
      <vt:lpstr>Symbol</vt:lpstr>
      <vt:lpstr>Times New Roman</vt:lpstr>
      <vt:lpstr>Verdana</vt:lpstr>
      <vt:lpstr>Wingdings 2</vt:lpstr>
      <vt:lpstr>Wingdings 3</vt:lpstr>
      <vt:lpstr>Concourse</vt:lpstr>
      <vt:lpstr>Document</vt:lpstr>
      <vt:lpstr>Malaria</vt:lpstr>
      <vt:lpstr>PowerPoint Presentation</vt:lpstr>
      <vt:lpstr>Anopheles Mosquito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Microscopy </vt:lpstr>
      <vt:lpstr>Preparing thick and thin films</vt:lpstr>
      <vt:lpstr>Malaria Parasite Erythrocytic Stages</vt:lpstr>
      <vt:lpstr>PowerPoint Presentation</vt:lpstr>
      <vt:lpstr>PowerPoint Presentation</vt:lpstr>
      <vt:lpstr>PowerPoint Presentation</vt:lpstr>
      <vt:lpstr>PowerPoint Presentation</vt:lpstr>
      <vt:lpstr>Species Differentiation on Thin Films</vt:lpstr>
    </vt:vector>
  </TitlesOfParts>
  <Company>Enjoy My Fine Releases.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modified xsi:type="dcterms:W3CDTF">2018-05-07T09:26:14Z</dcterms:modified>
</cp:coreProperties>
</file>