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59" r:id="rId3"/>
    <p:sldId id="303" r:id="rId4"/>
    <p:sldId id="260" r:id="rId5"/>
    <p:sldId id="300" r:id="rId6"/>
    <p:sldId id="261" r:id="rId7"/>
    <p:sldId id="290" r:id="rId8"/>
    <p:sldId id="301" r:id="rId9"/>
    <p:sldId id="302" r:id="rId10"/>
    <p:sldId id="268" r:id="rId11"/>
    <p:sldId id="304" r:id="rId12"/>
    <p:sldId id="266" r:id="rId13"/>
    <p:sldId id="289" r:id="rId14"/>
    <p:sldId id="305" r:id="rId15"/>
    <p:sldId id="262" r:id="rId16"/>
    <p:sldId id="258" r:id="rId17"/>
    <p:sldId id="265" r:id="rId18"/>
    <p:sldId id="263" r:id="rId19"/>
    <p:sldId id="306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9" autoAdjust="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04009E-96D1-4FA6-B17E-BEB67EBE3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D99E9-010E-4CC7-BE83-585FC376A228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2B5E2-D79D-4DDA-BB18-811D9C602D2A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B180C-C5B3-405C-8559-4299EFE608C2}" type="slidenum">
              <a:rPr lang="en-US"/>
              <a:pPr/>
              <a:t>11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5C91C-8D97-4C6F-9E55-F3654DA27D9A}" type="slidenum">
              <a:rPr lang="en-US"/>
              <a:pPr/>
              <a:t>12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1BFC4-FFBE-4EC0-B35A-F5E2853DE394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221D7-8041-4FB6-8C29-AE8A0C6407EF}" type="slidenum">
              <a:rPr lang="en-US"/>
              <a:pPr/>
              <a:t>14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E7260-0380-4235-8780-C908DFE00D00}" type="slidenum">
              <a:rPr lang="en-US"/>
              <a:pPr/>
              <a:t>15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1869A-5B42-496D-8861-C6BC167AD08F}" type="slidenum">
              <a:rPr lang="en-US"/>
              <a:pPr/>
              <a:t>16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2E184-0D3A-4CB4-80BE-2DF16A3BCA2B}" type="slidenum">
              <a:rPr lang="en-US"/>
              <a:pPr/>
              <a:t>17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C5AA3-D6FC-488C-A11B-991ABE6F0DE2}" type="slidenum">
              <a:rPr lang="en-US"/>
              <a:pPr/>
              <a:t>18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40664-8ECD-42A8-8BDC-1DCBA408033F}" type="slidenum">
              <a:rPr lang="en-US"/>
              <a:pPr/>
              <a:t>19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297E4-B73B-4D66-9F61-7C45EE47F7F7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A09C1-F78E-4993-B460-DD6AC16878E4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3FFB2-E2CD-4650-B0C9-CA4FF8FDAF08}" type="slidenum">
              <a:rPr lang="en-US"/>
              <a:pPr/>
              <a:t>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BDAED-4F10-4184-843C-CC955F8C750D}" type="slidenum">
              <a:rPr lang="en-US"/>
              <a:pPr/>
              <a:t>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81853-9462-4A83-B27A-6944AABABC18}" type="slidenum">
              <a:rPr lang="en-US"/>
              <a:pPr/>
              <a:t>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87827-F519-4D48-A30A-E827A87B991F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09861-854F-49AD-9C0B-D875BAC391B5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3F4E2-54ED-496D-B8CF-0848631E7D42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74133-C93B-42F8-9624-AD696A71E58E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4099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10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D7FB95-1DF4-4ED7-84F8-F2AB500A8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45E4C-6C26-4CAF-B2F2-EDF7CE8FA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D89A-958D-4D08-9A24-DB695CCFF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FE859C-898E-4826-AA26-4415D10FC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BA86E9-08B2-4269-9D3C-E58C95039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8EB1-C762-4FEA-ABB9-F62E2EC37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BB27-8274-4615-B0CF-17DFD9A00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CCBE-1B38-4769-8790-43EEAD944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839B2-893F-446A-A25E-90B9B87C6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C9B0C-F570-41ED-B267-73EA8BCC5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EAC4-7EBE-4C70-A2E7-F03EE4ADA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792A-3DC0-469A-A148-EAAB5E639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8379-8E31-42EF-A235-E66C63431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 descr="minispir"/>
          <p:cNvPicPr>
            <a:picLocks noChangeAspect="1" noChangeArrowheads="1"/>
          </p:cNvPicPr>
          <p:nvPr/>
        </p:nvPicPr>
        <p:blipFill>
          <a:blip r:embed="rId15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15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D29B27-DC33-4C57-AE88-22D71A2FD8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hyperlink" Target="http://images.google.com/imgres?imgurl=http://www.ueinet.com/images/pages/ElectricalSafety.jpg&amp;imgrefurl=http://www.ueinet.com/safety/&amp;h=367&amp;w=432&amp;sz=25&amp;hl=en&amp;start=26&amp;um=1&amp;tbnid=CQuZ2FmN7PUlKM:&amp;tbnh=107&amp;tbnw=126&amp;prev=/images?q%3Dsafety%2Bimages%26start%3D20%26ndsp%3D20%26svnum%3D10%26um%3D1%26hl%3Den%26rls%3DGGLB,GGLB:1969-53,GGLB:en%26sa%3DN" TargetMode="External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7.jpeg"/><Relationship Id="rId4" Type="http://schemas.openxmlformats.org/officeDocument/2006/relationships/hyperlink" Target="http://www.shutterstock.com/subscribe.mhtml" TargetMode="External"/><Relationship Id="rId9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www.shutterstock.com/subscribe.mhtml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37.jpeg"/><Relationship Id="rId4" Type="http://schemas.openxmlformats.org/officeDocument/2006/relationships/image" Target="../media/image7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hyperlink" Target="http://images.google.com/imgres?imgurl=http://www.pictureline.com/images/medium/PI1477_bottles.jpg&amp;imgrefurl=http://www.pictureline.com/products/2540/Delta_Chemical_Bottle_32oz./&amp;h=160&amp;w=160&amp;sz=16&amp;hl=en&amp;start=7&amp;um=1&amp;tbnid=n_BzU20Bu2I6QM:&amp;tbnh=98&amp;tbnw=98&amp;prev=/images?q%3Dchemical%2Bstock%2Bbottles%26svnum%3D10%26um%3D1%26hl%3Den%26rls%3DGGLB,GGLB:1969-53,GGLB:en%26sa%3D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utterstock.com/subscribe.mhtml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://www.shutterstock.com/subscribe.m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hyperlink" Target="http://www.shutterstock.com/subscribe.mhtml" TargetMode="Externa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shutterstock.com/subscribe.m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risonlabs.com/softchalksafety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whitworth.edu/Academic/Department/Chemistry/Classes/Images/goggles2.gif" TargetMode="External"/><Relationship Id="rId7" Type="http://schemas.openxmlformats.org/officeDocument/2006/relationships/hyperlink" Target="http://images.google.com/imgres?imgurl=http://www.tigerlair.com/hotdogandahalf/bear-goggles.jpg&amp;imgrefurl=http://www.mhd.miun.se/~stok/ghetto-gps/&amp;h=824&amp;w=942&amp;sz=127&amp;tbnid=v8HUiAYV7ZeDyM:&amp;tbnh=129&amp;tbnw=148&amp;prev=/images?q%3Dsafety%2Bgoggles%26um%3D1&amp;start=3&amp;sa=X&amp;oi=images&amp;ct=image&amp;cd=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whitworth.edu/Academic/Department/Chemistry/Classes/Images/goggles2.gif" TargetMode="Externa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/imgres?imgurl=http://www.coop.uvic.ca/whmis/image/apron2.jpg&amp;imgrefurl=http://www.coop.uvic.ca/whmis/ppesym.html&amp;h=141&amp;w=150&amp;sz=5&amp;hl=en&amp;start=45&amp;um=1&amp;tbnid=duLtNRqraDvpxM:&amp;tbnh=90&amp;tbnw=96&amp;prev=/images?q%3Dlab%2Bapron%2Bsymbol%26start%3D40%26ndsp%3D20%26svnum%3D10%26um%3D1%26hl%3Den%26rls%3DGGLB,GGLB:1969-53,GGLB:en%26sa%3D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?q%3Dsafety%2Bicons%26um%3D1&amp;start=2&amp;sa=X&amp;oi=images&amp;ct=image&amp;cd=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?q%3Dsafety%2Bicons%26um%3D1&amp;start=2&amp;sa=X&amp;oi=images&amp;ct=image&amp;cd=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iggamehunt.net/graphics/photos_talltales/knife_basics_2.gif&amp;imgrefurl=http://www.biggamehunt.net/sections/Off_Season/Hunting_Knife_Basics_06280412.html&amp;h=521&amp;w=400&amp;sz=22&amp;hl=en&amp;start=25&amp;um=1&amp;tbnid=jWJuVmlcJYGvaM:&amp;tbnh=131&amp;tbnw=101&amp;prev=/images?q%3Dknife%2Bthrowing%2Bcartoons%26start%3D20%26ndsp%3D20%26svnum%3D10%26um%3D1%26hl%3Den%26rls%3DGGLB,GGLB:1969-53,GGLB:en%26sa%3DN" TargetMode="External"/><Relationship Id="rId5" Type="http://schemas.openxmlformats.org/officeDocument/2006/relationships/image" Target="file:///N:\Science\A.%20Chavez\Integration\Science%20TAKS%20Objective%201\safety2.jpg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838200"/>
            <a:ext cx="3454400" cy="2057400"/>
          </a:xfrm>
        </p:spPr>
        <p:txBody>
          <a:bodyPr/>
          <a:lstStyle/>
          <a:p>
            <a:r>
              <a:rPr lang="en-US" b="1"/>
              <a:t>Safety and Rules of </a:t>
            </a:r>
            <a:br>
              <a:rPr lang="en-US" b="1"/>
            </a:br>
            <a:r>
              <a:rPr lang="en-US" b="1"/>
              <a:t>the Lab</a:t>
            </a:r>
          </a:p>
        </p:txBody>
      </p:sp>
      <p:pic>
        <p:nvPicPr>
          <p:cNvPr id="2057" name="Picture 9" descr="SAFETY"/>
          <p:cNvPicPr>
            <a:picLocks noChangeAspect="1" noChangeArrowheads="1"/>
          </p:cNvPicPr>
          <p:nvPr/>
        </p:nvPicPr>
        <p:blipFill>
          <a:blip r:embed="rId3" cstate="print"/>
          <a:srcRect l="5333" t="12372" r="3999" b="7216"/>
          <a:stretch>
            <a:fillRect/>
          </a:stretch>
        </p:blipFill>
        <p:spPr bwMode="auto">
          <a:xfrm>
            <a:off x="5562600" y="3200400"/>
            <a:ext cx="2590800" cy="2971800"/>
          </a:xfrm>
          <a:prstGeom prst="rect">
            <a:avLst/>
          </a:prstGeom>
          <a:noFill/>
        </p:spPr>
      </p:pic>
      <p:pic>
        <p:nvPicPr>
          <p:cNvPr id="2059" name="Picture 11" descr="Beaker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879475" cy="1000125"/>
          </a:xfrm>
          <a:prstGeom prst="rect">
            <a:avLst/>
          </a:prstGeom>
          <a:noFill/>
        </p:spPr>
      </p:pic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1295400" y="838200"/>
            <a:ext cx="3784600" cy="4876800"/>
            <a:chOff x="816" y="528"/>
            <a:chExt cx="2384" cy="3072"/>
          </a:xfrm>
        </p:grpSpPr>
        <p:pic>
          <p:nvPicPr>
            <p:cNvPr id="2055" name="Picture 7" descr="6187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6" y="528"/>
              <a:ext cx="2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496" y="3264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152" y="3360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64" name="Picture 16" descr="Beaker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343400"/>
            <a:ext cx="677863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Electrical Safety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3800" cy="4572000"/>
          </a:xfrm>
        </p:spPr>
        <p:txBody>
          <a:bodyPr/>
          <a:lstStyle/>
          <a:p>
            <a:r>
              <a:rPr lang="en-US" sz="2800"/>
              <a:t>Only electrical plugs are to be placed into an electrical outlet</a:t>
            </a:r>
          </a:p>
          <a:p>
            <a:r>
              <a:rPr lang="en-US" sz="2800"/>
              <a:t>Unplug electrical equipment after use</a:t>
            </a:r>
          </a:p>
          <a:p>
            <a:r>
              <a:rPr lang="en-US" sz="2800"/>
              <a:t>Keep all electrical cords, wires, and appliances </a:t>
            </a:r>
            <a:br>
              <a:rPr lang="en-US" sz="2800"/>
            </a:br>
            <a:r>
              <a:rPr lang="en-US" sz="2800"/>
              <a:t>away from </a:t>
            </a:r>
            <a:br>
              <a:rPr lang="en-US" sz="2800"/>
            </a:br>
            <a:r>
              <a:rPr lang="en-US" sz="2800"/>
              <a:t>water</a:t>
            </a:r>
          </a:p>
        </p:txBody>
      </p:sp>
      <p:pic>
        <p:nvPicPr>
          <p:cNvPr id="17417" name="Picture 9" descr="outlet_saf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821113" cy="4238625"/>
          </a:xfrm>
          <a:prstGeom prst="rect">
            <a:avLst/>
          </a:prstGeom>
          <a:noFill/>
        </p:spPr>
      </p:pic>
      <p:pic>
        <p:nvPicPr>
          <p:cNvPr id="17419" name="Picture 11" descr="bd0671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 descr="ElectricalSafet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105400"/>
            <a:ext cx="1428750" cy="1212850"/>
          </a:xfrm>
          <a:prstGeom prst="rect">
            <a:avLst/>
          </a:prstGeom>
          <a:noFill/>
        </p:spPr>
      </p:pic>
      <p:pic>
        <p:nvPicPr>
          <p:cNvPr id="17422" name="Picture 14" descr="symbol_safety_office2"/>
          <p:cNvPicPr>
            <a:picLocks noChangeAspect="1" noChangeArrowheads="1"/>
          </p:cNvPicPr>
          <p:nvPr/>
        </p:nvPicPr>
        <p:blipFill>
          <a:blip r:embed="rId7" cstate="print"/>
          <a:srcRect l="42207" t="11510" r="44469" b="75337"/>
          <a:stretch>
            <a:fillRect/>
          </a:stretch>
        </p:blipFill>
        <p:spPr bwMode="auto">
          <a:xfrm>
            <a:off x="7391400" y="381000"/>
            <a:ext cx="1295400" cy="1187450"/>
          </a:xfrm>
          <a:prstGeom prst="rect">
            <a:avLst/>
          </a:prstGeom>
          <a:noFill/>
        </p:spPr>
      </p:pic>
      <p:pic>
        <p:nvPicPr>
          <p:cNvPr id="17415" name="Picture 7" descr="Bulbs_flash.gif - (4K)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5334000"/>
            <a:ext cx="1093788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blurry big buns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3352800"/>
            <a:ext cx="3352800" cy="2514600"/>
          </a:xfrm>
          <a:ln/>
        </p:spPr>
      </p:pic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Heating Safety</a:t>
            </a:r>
            <a:r>
              <a:rPr lang="en-US"/>
              <a:t> </a:t>
            </a:r>
          </a:p>
        </p:txBody>
      </p:sp>
      <p:pic>
        <p:nvPicPr>
          <p:cNvPr id="117765" name="Picture 5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786" t="25533" r="74539" b="55745"/>
          <a:stretch>
            <a:fillRect/>
          </a:stretch>
        </p:blipFill>
        <p:spPr bwMode="auto">
          <a:xfrm>
            <a:off x="1143000" y="381000"/>
            <a:ext cx="1103313" cy="1143000"/>
          </a:xfrm>
          <a:prstGeom prst="rect">
            <a:avLst/>
          </a:prstGeom>
          <a:noFill/>
        </p:spPr>
      </p:pic>
      <p:pic>
        <p:nvPicPr>
          <p:cNvPr id="117766" name="Picture 6" descr="safety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04800"/>
            <a:ext cx="1285875" cy="1231900"/>
          </a:xfrm>
          <a:prstGeom prst="rect">
            <a:avLst/>
          </a:prstGeom>
          <a:noFill/>
        </p:spPr>
      </p:pic>
      <p:pic>
        <p:nvPicPr>
          <p:cNvPr id="117767" name="Picture 7" descr="protgl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476875"/>
            <a:ext cx="1066800" cy="1066800"/>
          </a:xfrm>
          <a:prstGeom prst="rect">
            <a:avLst/>
          </a:prstGeom>
          <a:noFill/>
        </p:spPr>
      </p:pic>
      <p:pic>
        <p:nvPicPr>
          <p:cNvPr id="117768" name="Picture 8" descr="labsafety_flyer_image"/>
          <p:cNvPicPr>
            <a:picLocks noChangeAspect="1" noChangeArrowheads="1"/>
          </p:cNvPicPr>
          <p:nvPr/>
        </p:nvPicPr>
        <p:blipFill>
          <a:blip r:embed="rId8" cstate="print"/>
          <a:srcRect l="77638" t="3641" r="3049" b="81409"/>
          <a:stretch>
            <a:fillRect/>
          </a:stretch>
        </p:blipFill>
        <p:spPr bwMode="auto">
          <a:xfrm>
            <a:off x="7543800" y="5410200"/>
            <a:ext cx="1143000" cy="1143000"/>
          </a:xfrm>
          <a:prstGeom prst="rect">
            <a:avLst/>
          </a:prstGeom>
          <a:noFill/>
        </p:spPr>
      </p:pic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1143000" y="16764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Tie back hair and loose</a:t>
            </a:r>
            <a:br>
              <a:rPr lang="en-US" sz="2800"/>
            </a:br>
            <a:r>
              <a:rPr lang="en-US" sz="2800"/>
              <a:t>clothes when working</a:t>
            </a:r>
            <a:br>
              <a:rPr lang="en-US" sz="2800"/>
            </a:br>
            <a:r>
              <a:rPr lang="en-US" sz="2800"/>
              <a:t>with open flames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look into a </a:t>
            </a:r>
            <a:br>
              <a:rPr lang="en-US" sz="2800"/>
            </a:br>
            <a:r>
              <a:rPr lang="en-US" sz="2800"/>
              <a:t>container as you </a:t>
            </a:r>
            <a:br>
              <a:rPr lang="en-US" sz="2800"/>
            </a:br>
            <a:r>
              <a:rPr lang="en-US" sz="2800"/>
              <a:t>are heating 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point the end of </a:t>
            </a:r>
            <a:br>
              <a:rPr lang="en-US" sz="2800"/>
            </a:br>
            <a:r>
              <a:rPr lang="en-US" sz="2800"/>
              <a:t>a test tube being heated</a:t>
            </a:r>
            <a:br>
              <a:rPr lang="en-US" sz="2800"/>
            </a:br>
            <a:r>
              <a:rPr lang="en-US" sz="2800"/>
              <a:t>        at yourself or others</a:t>
            </a: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2438400" y="57912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heat in a closed container</a:t>
            </a:r>
          </a:p>
        </p:txBody>
      </p:sp>
      <p:pic>
        <p:nvPicPr>
          <p:cNvPr id="117773" name="Picture 13" descr="Chemistry_lab.gif - (5K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1600200"/>
            <a:ext cx="1905000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 build="p" autoUpdateAnimBg="0"/>
      <p:bldP spid="11777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Heating Safety</a:t>
            </a:r>
            <a:r>
              <a:rPr lang="en-US"/>
              <a:t> </a:t>
            </a:r>
          </a:p>
        </p:txBody>
      </p:sp>
      <p:pic>
        <p:nvPicPr>
          <p:cNvPr id="13320" name="Picture 8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786" t="25533" r="74539" b="55745"/>
          <a:stretch>
            <a:fillRect/>
          </a:stretch>
        </p:blipFill>
        <p:spPr bwMode="auto">
          <a:xfrm>
            <a:off x="1143000" y="381000"/>
            <a:ext cx="1103313" cy="1143000"/>
          </a:xfrm>
          <a:prstGeom prst="rect">
            <a:avLst/>
          </a:prstGeom>
          <a:noFill/>
        </p:spPr>
      </p:pic>
      <p:pic>
        <p:nvPicPr>
          <p:cNvPr id="13321" name="Picture 9" descr="safety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04800"/>
            <a:ext cx="1285875" cy="1231900"/>
          </a:xfrm>
          <a:prstGeom prst="rect">
            <a:avLst/>
          </a:prstGeom>
          <a:noFill/>
        </p:spPr>
      </p:pic>
      <p:pic>
        <p:nvPicPr>
          <p:cNvPr id="13322" name="Picture 10" descr="protgl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476875"/>
            <a:ext cx="1066800" cy="1066800"/>
          </a:xfrm>
          <a:prstGeom prst="rect">
            <a:avLst/>
          </a:prstGeom>
          <a:noFill/>
        </p:spPr>
      </p:pic>
      <p:pic>
        <p:nvPicPr>
          <p:cNvPr id="13323" name="Picture 11" descr="labsafety_flyer_image"/>
          <p:cNvPicPr>
            <a:picLocks noChangeAspect="1" noChangeArrowheads="1"/>
          </p:cNvPicPr>
          <p:nvPr/>
        </p:nvPicPr>
        <p:blipFill>
          <a:blip r:embed="rId7" cstate="print"/>
          <a:srcRect l="77638" t="3641" r="3049" b="81409"/>
          <a:stretch>
            <a:fillRect/>
          </a:stretch>
        </p:blipFill>
        <p:spPr bwMode="auto">
          <a:xfrm>
            <a:off x="7543800" y="5410200"/>
            <a:ext cx="1143000" cy="1143000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066800" y="1676400"/>
            <a:ext cx="601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leave a heat source unattended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Heated metal and glass looks </a:t>
            </a:r>
            <a:br>
              <a:rPr lang="en-US" sz="2800"/>
            </a:br>
            <a:r>
              <a:rPr lang="en-US" sz="2800"/>
              <a:t>cool, use tongs or gloves </a:t>
            </a:r>
            <a:br>
              <a:rPr lang="en-US" sz="2800"/>
            </a:br>
            <a:r>
              <a:rPr lang="en-US" sz="2800"/>
              <a:t>before handling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Do not place hot glassware </a:t>
            </a:r>
            <a:br>
              <a:rPr lang="en-US" sz="2800"/>
            </a:br>
            <a:r>
              <a:rPr lang="en-US" sz="2800"/>
              <a:t>directly on lab desk or in </a:t>
            </a:r>
            <a:br>
              <a:rPr lang="en-US" sz="2800"/>
            </a:br>
            <a:r>
              <a:rPr lang="en-US" sz="2800"/>
              <a:t>cold water</a:t>
            </a:r>
          </a:p>
        </p:txBody>
      </p:sp>
      <p:pic>
        <p:nvPicPr>
          <p:cNvPr id="13327" name="Picture 15" descr="testtube-10x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 l="16667" b="6383"/>
          <a:stretch>
            <a:fillRect/>
          </a:stretch>
        </p:blipFill>
        <p:spPr>
          <a:xfrm>
            <a:off x="5867400" y="2286000"/>
            <a:ext cx="2697163" cy="2263775"/>
          </a:xfrm>
          <a:noFill/>
          <a:ln/>
        </p:spPr>
      </p:pic>
      <p:pic>
        <p:nvPicPr>
          <p:cNvPr id="13331" name="Picture 19" descr="122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4572000"/>
            <a:ext cx="2819400" cy="170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Chemical Safety</a:t>
            </a:r>
            <a:r>
              <a:rPr lang="en-US"/>
              <a:t> </a:t>
            </a:r>
          </a:p>
        </p:txBody>
      </p:sp>
      <p:sp>
        <p:nvSpPr>
          <p:cNvPr id="70704" name="Rectangle 48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70728" name="Rectangle 72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70731" name="Picture 75" descr="safet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3850"/>
            <a:ext cx="1219200" cy="1192213"/>
          </a:xfrm>
          <a:prstGeom prst="rect">
            <a:avLst/>
          </a:prstGeom>
          <a:noFill/>
        </p:spPr>
      </p:pic>
      <p:pic>
        <p:nvPicPr>
          <p:cNvPr id="70734" name="Picture 78" descr="Beaker_3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577850" cy="1181100"/>
          </a:xfrm>
          <a:prstGeom prst="rect">
            <a:avLst/>
          </a:prstGeom>
          <a:noFill/>
        </p:spPr>
      </p:pic>
      <p:sp>
        <p:nvSpPr>
          <p:cNvPr id="70735" name="Rectangle 79"/>
          <p:cNvSpPr>
            <a:spLocks noChangeArrowheads="1"/>
          </p:cNvSpPr>
          <p:nvPr/>
        </p:nvSpPr>
        <p:spPr bwMode="auto">
          <a:xfrm>
            <a:off x="1905000" y="16764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Read all labels twice before removing </a:t>
            </a:r>
            <a:br>
              <a:rPr lang="en-US" sz="2800"/>
            </a:br>
            <a:r>
              <a:rPr lang="en-US" sz="2800"/>
              <a:t>a chemical from the container </a:t>
            </a:r>
          </a:p>
        </p:txBody>
      </p:sp>
      <p:pic>
        <p:nvPicPr>
          <p:cNvPr id="70739" name="Picture 83" descr="msds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676400"/>
            <a:ext cx="733425" cy="981075"/>
          </a:xfrm>
          <a:prstGeom prst="rect">
            <a:avLst/>
          </a:prstGeom>
          <a:noFill/>
        </p:spPr>
      </p:pic>
      <p:pic>
        <p:nvPicPr>
          <p:cNvPr id="70741" name="Picture 85" descr="lab%20pipet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743200"/>
            <a:ext cx="3581400" cy="3541713"/>
          </a:xfrm>
          <a:prstGeom prst="rect">
            <a:avLst/>
          </a:prstGeom>
          <a:noFill/>
        </p:spPr>
      </p:pic>
      <p:sp>
        <p:nvSpPr>
          <p:cNvPr id="70742" name="Rectangle 86"/>
          <p:cNvSpPr>
            <a:spLocks noChangeArrowheads="1"/>
          </p:cNvSpPr>
          <p:nvPr/>
        </p:nvSpPr>
        <p:spPr bwMode="auto">
          <a:xfrm>
            <a:off x="4572000" y="25908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Only use the type and </a:t>
            </a:r>
            <a:br>
              <a:rPr lang="en-US" sz="2800"/>
            </a:br>
            <a:r>
              <a:rPr lang="en-US" sz="2800"/>
              <a:t>amount of chemical</a:t>
            </a:r>
            <a:br>
              <a:rPr lang="en-US" sz="2800"/>
            </a:br>
            <a:r>
              <a:rPr lang="en-US" sz="2800"/>
              <a:t>instructed to 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touch, taste, or </a:t>
            </a:r>
            <a:br>
              <a:rPr lang="en-US" sz="2800"/>
            </a:br>
            <a:r>
              <a:rPr lang="en-US" sz="2800"/>
              <a:t>smell a chemical unless instructed by the teacher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mix chemicals </a:t>
            </a:r>
            <a:br>
              <a:rPr lang="en-US" sz="2800"/>
            </a:br>
            <a:r>
              <a:rPr lang="en-US" sz="2800"/>
              <a:t>unless instructed to do so</a:t>
            </a:r>
          </a:p>
        </p:txBody>
      </p:sp>
      <p:pic>
        <p:nvPicPr>
          <p:cNvPr id="70744" name="Picture 88" descr="PI1477_bottl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676400"/>
            <a:ext cx="93345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5" grpId="0" build="p" autoUpdateAnimBg="0"/>
      <p:bldP spid="70742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Chemical Safety</a:t>
            </a:r>
            <a:r>
              <a:rPr lang="en-US"/>
              <a:t> 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9813" name="Picture 5" descr="safet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3850"/>
            <a:ext cx="1219200" cy="1192213"/>
          </a:xfrm>
          <a:prstGeom prst="rect">
            <a:avLst/>
          </a:prstGeom>
          <a:noFill/>
        </p:spPr>
      </p:pic>
      <p:pic>
        <p:nvPicPr>
          <p:cNvPr id="119815" name="Picture 7" descr="Beaker_3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577850" cy="1181100"/>
          </a:xfrm>
          <a:prstGeom prst="rect">
            <a:avLst/>
          </a:prstGeom>
          <a:noFill/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1066800" y="1219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Transfer chemicals carefully!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Keep lids on chemical containers when not in 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When diluting an acid, pour the </a:t>
            </a:r>
            <a:br>
              <a:rPr lang="en-US" sz="2800"/>
            </a:br>
            <a:r>
              <a:rPr lang="en-US" sz="2800"/>
              <a:t>acid into water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Consider </a:t>
            </a:r>
            <a:r>
              <a:rPr lang="en-US" sz="2800" b="1"/>
              <a:t>all</a:t>
            </a:r>
            <a:r>
              <a:rPr lang="en-US" sz="2800"/>
              <a:t> chemicals dangerous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119817" name="Picture 9" descr="10a_tcm2-1275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05200"/>
            <a:ext cx="1524000" cy="1524000"/>
          </a:xfrm>
          <a:prstGeom prst="rect">
            <a:avLst/>
          </a:prstGeom>
          <a:noFill/>
        </p:spPr>
      </p:pic>
      <p:grpSp>
        <p:nvGrpSpPr>
          <p:cNvPr id="119821" name="Group 13"/>
          <p:cNvGrpSpPr>
            <a:grpSpLocks/>
          </p:cNvGrpSpPr>
          <p:nvPr/>
        </p:nvGrpSpPr>
        <p:grpSpPr bwMode="auto">
          <a:xfrm>
            <a:off x="1066800" y="5105400"/>
            <a:ext cx="7696200" cy="1219200"/>
            <a:chOff x="672" y="3168"/>
            <a:chExt cx="4848" cy="768"/>
          </a:xfrm>
        </p:grpSpPr>
        <p:pic>
          <p:nvPicPr>
            <p:cNvPr id="119819" name="Picture 11" descr="stock photo : Science Laboratory Safety &amp;amp; Chemical Hazard Sign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49118" b="29878"/>
            <a:stretch>
              <a:fillRect/>
            </a:stretch>
          </p:blipFill>
          <p:spPr bwMode="auto">
            <a:xfrm>
              <a:off x="672" y="3168"/>
              <a:ext cx="3360" cy="768"/>
            </a:xfrm>
            <a:prstGeom prst="rect">
              <a:avLst/>
            </a:prstGeom>
            <a:noFill/>
          </p:spPr>
        </p:pic>
        <p:pic>
          <p:nvPicPr>
            <p:cNvPr id="119820" name="Picture 12" descr="stock photo : Science Laboratory Safety &amp;amp; Chemical Hazard Sign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25926" t="71489" r="25926" b="6383"/>
            <a:stretch>
              <a:fillRect/>
            </a:stretch>
          </p:blipFill>
          <p:spPr bwMode="auto">
            <a:xfrm>
              <a:off x="3936" y="3168"/>
              <a:ext cx="1584" cy="768"/>
            </a:xfrm>
            <a:prstGeom prst="rect">
              <a:avLst/>
            </a:prstGeom>
            <a:noFill/>
          </p:spPr>
        </p:pic>
      </p:grpSp>
      <p:pic>
        <p:nvPicPr>
          <p:cNvPr id="119822" name="Picture 14" descr="stock photo : Science Laboratory Safety &amp;amp; Chemical Hazard Sign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51852" t="-3407" r="25926" b="77939"/>
          <a:stretch>
            <a:fillRect/>
          </a:stretch>
        </p:blipFill>
        <p:spPr bwMode="auto">
          <a:xfrm>
            <a:off x="6858000" y="1676400"/>
            <a:ext cx="146526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 Should Never…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Enter store room unless given permission</a:t>
            </a:r>
          </a:p>
          <a:p>
            <a:pPr>
              <a:lnSpc>
                <a:spcPct val="90000"/>
              </a:lnSpc>
            </a:pPr>
            <a:r>
              <a:rPr lang="en-US" sz="2800"/>
              <a:t>Take any chemicals from lab or store room </a:t>
            </a:r>
          </a:p>
          <a:p>
            <a:pPr>
              <a:lnSpc>
                <a:spcPct val="90000"/>
              </a:lnSpc>
            </a:pPr>
            <a:r>
              <a:rPr lang="en-US" sz="2800"/>
              <a:t>Touch any equipment,  chemicals, or other materials until instructed to do so </a:t>
            </a:r>
          </a:p>
        </p:txBody>
      </p:sp>
      <p:pic>
        <p:nvPicPr>
          <p:cNvPr id="9221" name="Picture 5" descr="wall o chemical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828800"/>
            <a:ext cx="3733800" cy="4114800"/>
          </a:xfrm>
          <a:ln/>
        </p:spPr>
      </p:pic>
      <p:pic>
        <p:nvPicPr>
          <p:cNvPr id="9222" name="Picture 6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9223" name="Picture 7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7620000" y="30480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 Should Never…</a:t>
            </a:r>
            <a:r>
              <a:rPr 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Eat or drink in the lab</a:t>
            </a:r>
          </a:p>
          <a:p>
            <a:r>
              <a:rPr lang="en-US" sz="2800"/>
              <a:t>Use lab glass-ware to eat or drink out of</a:t>
            </a:r>
          </a:p>
        </p:txBody>
      </p:sp>
      <p:pic>
        <p:nvPicPr>
          <p:cNvPr id="6150" name="Picture 6" descr="frog Baskin rob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752600"/>
            <a:ext cx="3733800" cy="3228975"/>
          </a:xfrm>
          <a:ln/>
        </p:spPr>
      </p:pic>
      <p:pic>
        <p:nvPicPr>
          <p:cNvPr id="6152" name="Picture 8" descr="Do not eat food, drink beverages, or chew gum in the labora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"/>
            <a:ext cx="1295400" cy="971550"/>
          </a:xfrm>
          <a:prstGeom prst="rect">
            <a:avLst/>
          </a:prstGeom>
          <a:noFill/>
        </p:spPr>
      </p:pic>
      <p:pic>
        <p:nvPicPr>
          <p:cNvPr id="6153" name="Picture 9" descr="hip_symbols1"/>
          <p:cNvPicPr>
            <a:picLocks noChangeAspect="1" noChangeArrowheads="1"/>
          </p:cNvPicPr>
          <p:nvPr/>
        </p:nvPicPr>
        <p:blipFill>
          <a:blip r:embed="rId5" cstate="print"/>
          <a:srcRect l="75926" t="50052"/>
          <a:stretch>
            <a:fillRect/>
          </a:stretch>
        </p:blipFill>
        <p:spPr bwMode="auto">
          <a:xfrm>
            <a:off x="7620000" y="381000"/>
            <a:ext cx="1141413" cy="1752600"/>
          </a:xfrm>
          <a:prstGeom prst="rect">
            <a:avLst/>
          </a:prstGeom>
          <a:noFill/>
        </p:spPr>
      </p:pic>
      <p:pic>
        <p:nvPicPr>
          <p:cNvPr id="6155" name="Picture 11" descr="eatin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4290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rat down back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3268663"/>
            <a:ext cx="3352800" cy="3284537"/>
          </a:xfrm>
          <a:ln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66800" y="15240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Engage in….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practical jokes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horse play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rough house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You Should Never…</a:t>
            </a:r>
            <a:r>
              <a:rPr lang="en-US"/>
              <a:t> </a:t>
            </a:r>
          </a:p>
        </p:txBody>
      </p:sp>
      <p:pic>
        <p:nvPicPr>
          <p:cNvPr id="12297" name="Picture 9" descr="sea0209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888" y="1676400"/>
            <a:ext cx="3744912" cy="4800600"/>
          </a:xfrm>
          <a:prstGeom prst="rect">
            <a:avLst/>
          </a:prstGeom>
          <a:noFill/>
        </p:spPr>
      </p:pic>
      <p:pic>
        <p:nvPicPr>
          <p:cNvPr id="12298" name="Picture 10" descr="stock photo : Science Laboratory Safety &amp;amp; Chemical Hazard Sig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2299" name="Picture 11" descr="stock photo : Science Laboratory Safety &amp;amp; Chemical Hazard Sig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703" t="71489" r="72487" b="4681"/>
          <a:stretch>
            <a:fillRect/>
          </a:stretch>
        </p:blipFill>
        <p:spPr bwMode="auto">
          <a:xfrm>
            <a:off x="7543800" y="30480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1143000"/>
          </a:xfrm>
        </p:spPr>
        <p:txBody>
          <a:bodyPr/>
          <a:lstStyle/>
          <a:p>
            <a:r>
              <a:rPr lang="en-US" b="1"/>
              <a:t>In case of an emergency…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1148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Know the locations of: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fire extinguisher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fire blanket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body shower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eyewash </a:t>
            </a:r>
            <a:br>
              <a:rPr lang="en-US" sz="2000">
                <a:latin typeface="Arial" pitchFamily="34" charset="0"/>
              </a:rPr>
            </a:br>
            <a:r>
              <a:rPr lang="en-US" sz="2000">
                <a:latin typeface="Arial" pitchFamily="34" charset="0"/>
              </a:rPr>
              <a:t>station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first aid kit </a:t>
            </a:r>
            <a:br>
              <a:rPr lang="en-US" sz="2000">
                <a:latin typeface="Arial" pitchFamily="34" charset="0"/>
              </a:rPr>
            </a:br>
            <a:r>
              <a:rPr lang="en-US" sz="2000">
                <a:latin typeface="Arial" pitchFamily="34" charset="0"/>
              </a:rPr>
              <a:t/>
            </a:r>
            <a:br>
              <a:rPr lang="en-US" sz="2000">
                <a:latin typeface="Arial" pitchFamily="34" charset="0"/>
              </a:rPr>
            </a:br>
            <a:r>
              <a:rPr lang="en-US" sz="2000">
                <a:latin typeface="Arial" pitchFamily="34" charset="0"/>
              </a:rPr>
              <a:t/>
            </a:r>
            <a:br>
              <a:rPr lang="en-US" sz="2000">
                <a:latin typeface="Arial" pitchFamily="34" charset="0"/>
              </a:rPr>
            </a:br>
            <a:endParaRPr lang="en-US" sz="20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/>
              <a:t>If you spill a harmful chemical on yourself or in your eyes, start rinsing  immediately and send your partner to get teacher’s help</a:t>
            </a:r>
          </a:p>
        </p:txBody>
      </p:sp>
      <p:pic>
        <p:nvPicPr>
          <p:cNvPr id="10245" name="Picture 5" descr="fire blanke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676400"/>
            <a:ext cx="3514725" cy="3657600"/>
          </a:xfrm>
          <a:ln/>
        </p:spPr>
      </p:pic>
      <p:pic>
        <p:nvPicPr>
          <p:cNvPr id="10247" name="Picture 7" descr="symbol_em-shower1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2413" y="381000"/>
            <a:ext cx="814387" cy="1143000"/>
          </a:xfrm>
          <a:prstGeom prst="rect">
            <a:avLst/>
          </a:prstGeom>
          <a:noFill/>
        </p:spPr>
      </p:pic>
      <p:pic>
        <p:nvPicPr>
          <p:cNvPr id="10249" name="Picture 9" descr="fireextinguis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57200"/>
            <a:ext cx="625475" cy="1066800"/>
          </a:xfrm>
          <a:prstGeom prst="rect">
            <a:avLst/>
          </a:prstGeom>
          <a:noFill/>
        </p:spPr>
      </p:pic>
      <p:pic>
        <p:nvPicPr>
          <p:cNvPr id="10250" name="Picture 10" descr="image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438400"/>
            <a:ext cx="1549400" cy="2209800"/>
          </a:xfrm>
          <a:prstGeom prst="rect">
            <a:avLst/>
          </a:prstGeom>
          <a:noFill/>
        </p:spPr>
      </p:pic>
      <p:pic>
        <p:nvPicPr>
          <p:cNvPr id="10251" name="Picture 11" descr="LSS_SafetyShowersEyeWash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105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Remember to…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81600" cy="457200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121860" name="Picture 4" descr="Professor_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2493963" cy="3200400"/>
          </a:xfrm>
          <a:prstGeom prst="rect">
            <a:avLst/>
          </a:prstGeom>
          <a:noFill/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581400" y="1600200"/>
            <a:ext cx="525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Stay at your work station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Maintain a clean work area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Read and follow all directions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Report any spills, accidents, </a:t>
            </a:r>
            <a:br>
              <a:rPr lang="en-US" sz="2600"/>
            </a:br>
            <a:r>
              <a:rPr lang="en-US" sz="2600"/>
              <a:t>or injury to the teacher immediately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Clean and put away all equipment at the end of the</a:t>
            </a:r>
            <a:br>
              <a:rPr lang="en-US" sz="2600"/>
            </a:br>
            <a:r>
              <a:rPr lang="en-US" sz="2600"/>
              <a:t>lab period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Dispose of waste products according to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Your Head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3962400" cy="3886200"/>
          </a:xfrm>
        </p:spPr>
        <p:txBody>
          <a:bodyPr/>
          <a:lstStyle/>
          <a:p>
            <a:r>
              <a:rPr lang="en-US" sz="2800"/>
              <a:t>Exercise Caution and Good Judgment</a:t>
            </a:r>
          </a:p>
          <a:p>
            <a:r>
              <a:rPr lang="en-US" sz="2800"/>
              <a:t>Follow all instructions given by the teacher </a:t>
            </a:r>
          </a:p>
          <a:p>
            <a:r>
              <a:rPr lang="en-US" sz="2800"/>
              <a:t>Notify the teacher immediately regarding any accident or unsafe areas </a:t>
            </a:r>
          </a:p>
          <a:p>
            <a:endParaRPr lang="en-US" sz="2800"/>
          </a:p>
        </p:txBody>
      </p:sp>
      <p:pic>
        <p:nvPicPr>
          <p:cNvPr id="1034" name="Picture 10" descr="far-side-hc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5827" t="3076" r="4816" b="3078"/>
          <a:stretch>
            <a:fillRect/>
          </a:stretch>
        </p:blipFill>
        <p:spPr>
          <a:xfrm>
            <a:off x="1066800" y="1676400"/>
            <a:ext cx="3619500" cy="4800600"/>
          </a:xfrm>
        </p:spPr>
      </p:pic>
      <p:pic>
        <p:nvPicPr>
          <p:cNvPr id="1035" name="Picture 11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1852" t="49362" r="27103" b="30281"/>
          <a:stretch>
            <a:fillRect/>
          </a:stretch>
        </p:blipFill>
        <p:spPr bwMode="auto">
          <a:xfrm>
            <a:off x="7543800" y="304800"/>
            <a:ext cx="1157288" cy="1219200"/>
          </a:xfrm>
          <a:prstGeom prst="rect">
            <a:avLst/>
          </a:prstGeom>
          <a:noFill/>
        </p:spPr>
      </p:pic>
      <p:pic>
        <p:nvPicPr>
          <p:cNvPr id="1036" name="Picture 12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037" name="Picture 13" descr="Report all incidents and injuiries immediate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953000"/>
            <a:ext cx="1800225" cy="159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6" name="Picture 6" descr="labkidsmistak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"/>
            <a:ext cx="5715000" cy="3886200"/>
          </a:xfrm>
          <a:prstGeom prst="rect">
            <a:avLst/>
          </a:prstGeom>
          <a:noFill/>
        </p:spPr>
      </p:pic>
      <p:pic>
        <p:nvPicPr>
          <p:cNvPr id="61444" name="Picture 4" descr="m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00800" y="3810000"/>
            <a:ext cx="2352675" cy="2743200"/>
          </a:xfrm>
          <a:noFill/>
          <a:ln/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0"/>
            <a:ext cx="4953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So Do It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Your Head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752600"/>
            <a:ext cx="7543800" cy="2133600"/>
          </a:xfrm>
        </p:spPr>
        <p:txBody>
          <a:bodyPr/>
          <a:lstStyle/>
          <a:p>
            <a:r>
              <a:rPr lang="en-US" sz="2800"/>
              <a:t>Read lab instructions ahead of time </a:t>
            </a:r>
          </a:p>
          <a:p>
            <a:r>
              <a:rPr lang="en-US" sz="2800"/>
              <a:t>Always follow lab procedures exactly</a:t>
            </a:r>
          </a:p>
          <a:p>
            <a:r>
              <a:rPr lang="en-US" sz="2800"/>
              <a:t>Never do an unauthorized experiment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/>
          </a:p>
        </p:txBody>
      </p:sp>
      <p:pic>
        <p:nvPicPr>
          <p:cNvPr id="113669" name="Picture 5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1852" t="49362" r="27103" b="30281"/>
          <a:stretch>
            <a:fillRect/>
          </a:stretch>
        </p:blipFill>
        <p:spPr bwMode="auto">
          <a:xfrm>
            <a:off x="7543800" y="304800"/>
            <a:ext cx="1157288" cy="1219200"/>
          </a:xfrm>
          <a:prstGeom prst="rect">
            <a:avLst/>
          </a:prstGeom>
          <a:noFill/>
        </p:spPr>
      </p:pic>
      <p:pic>
        <p:nvPicPr>
          <p:cNvPr id="113670" name="Picture 6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13673" name="Picture 9" descr="lab12b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7400" y="3519488"/>
            <a:ext cx="4953000" cy="2811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Eye Safety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676400"/>
            <a:ext cx="5181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Wear safety goggles when working with chemicals, flames, or heating devices </a:t>
            </a:r>
          </a:p>
          <a:p>
            <a:pPr>
              <a:lnSpc>
                <a:spcPct val="90000"/>
              </a:lnSpc>
            </a:pPr>
            <a:r>
              <a:rPr lang="en-US" sz="2800"/>
              <a:t>or if possibility of flying debris </a:t>
            </a:r>
          </a:p>
        </p:txBody>
      </p:sp>
      <p:pic>
        <p:nvPicPr>
          <p:cNvPr id="7174" name="Picture 6" descr="goggles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7200"/>
            <a:ext cx="1762125" cy="849313"/>
          </a:xfrm>
          <a:prstGeom prst="rect">
            <a:avLst/>
          </a:prstGeom>
          <a:noFill/>
        </p:spPr>
      </p:pic>
      <p:pic>
        <p:nvPicPr>
          <p:cNvPr id="7176" name="Picture 8" descr="galsseson3"/>
          <p:cNvPicPr>
            <a:picLocks noChangeAspect="1" noChangeArrowheads="1"/>
          </p:cNvPicPr>
          <p:nvPr/>
        </p:nvPicPr>
        <p:blipFill>
          <a:blip r:embed="rId5" cstate="print"/>
          <a:srcRect b="606"/>
          <a:stretch>
            <a:fillRect/>
          </a:stretch>
        </p:blipFill>
        <p:spPr bwMode="auto">
          <a:xfrm>
            <a:off x="1143000" y="3429000"/>
            <a:ext cx="4191000" cy="3124200"/>
          </a:xfrm>
          <a:prstGeom prst="rect">
            <a:avLst/>
          </a:prstGeom>
          <a:noFill/>
        </p:spPr>
      </p:pic>
      <p:pic>
        <p:nvPicPr>
          <p:cNvPr id="7177" name="Picture 9" descr="safet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4800"/>
            <a:ext cx="1295400" cy="1247775"/>
          </a:xfrm>
          <a:prstGeom prst="rect">
            <a:avLst/>
          </a:prstGeom>
          <a:noFill/>
        </p:spPr>
      </p:pic>
      <p:pic>
        <p:nvPicPr>
          <p:cNvPr id="7179" name="Picture 11" descr="http://www.mhd.miun.se/~stok/ghetto-gps/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752600"/>
            <a:ext cx="2476500" cy="2159000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410200" y="38862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If you wear contact lenses let your teacher know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  <p:bldP spid="718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Eye Safety</a:t>
            </a:r>
          </a:p>
        </p:txBody>
      </p:sp>
      <p:graphicFrame>
        <p:nvGraphicFramePr>
          <p:cNvPr id="107523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066800" y="1828800"/>
          <a:ext cx="37338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name="Bitmap Image" r:id="rId4" imgW="6095238" imgH="4571429" progId="Paint.Picture">
                  <p:embed/>
                </p:oleObj>
              </mc:Choice>
              <mc:Fallback>
                <p:oleObj name="Bitmap Image" r:id="rId4" imgW="6095238" imgH="4571429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37338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192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In case of emergency in which a chemical goes into one’s eye, use the eyewash station </a:t>
            </a:r>
          </a:p>
        </p:txBody>
      </p:sp>
      <p:pic>
        <p:nvPicPr>
          <p:cNvPr id="107525" name="Picture 5" descr="goggles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57200"/>
            <a:ext cx="1762125" cy="849313"/>
          </a:xfrm>
          <a:prstGeom prst="rect">
            <a:avLst/>
          </a:prstGeom>
          <a:noFill/>
        </p:spPr>
      </p:pic>
      <p:pic>
        <p:nvPicPr>
          <p:cNvPr id="107526" name="Picture 6" descr="eyewashpractiv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733800"/>
            <a:ext cx="3657600" cy="2743200"/>
          </a:xfrm>
          <a:prstGeom prst="rect">
            <a:avLst/>
          </a:prstGeom>
          <a:noFill/>
        </p:spPr>
      </p:pic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5029200" y="10668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Flush in water for 15 mins. and notify the teacher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pic>
        <p:nvPicPr>
          <p:cNvPr id="107530" name="Picture 10" descr="LSS_SafetyShowersEyeWash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381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autoUpdateAnimBg="0"/>
      <p:bldP spid="10752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Proper Attire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733800" cy="2438400"/>
          </a:xfrm>
        </p:spPr>
        <p:txBody>
          <a:bodyPr/>
          <a:lstStyle/>
          <a:p>
            <a:r>
              <a:rPr lang="en-US" sz="2800"/>
              <a:t>Keep all long hair </a:t>
            </a:r>
            <a:br>
              <a:rPr lang="en-US" sz="2800"/>
            </a:br>
            <a:r>
              <a:rPr lang="en-US" sz="2800"/>
              <a:t>tied back</a:t>
            </a:r>
          </a:p>
          <a:p>
            <a:r>
              <a:rPr lang="en-US" sz="2800"/>
              <a:t>Do not wear loose clothing that could catch on fire 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43000" y="5181600"/>
            <a:ext cx="373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Foot wear that completely covers the foot is required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8202" name="Picture 10" descr="shoesnosho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505200" cy="2628900"/>
          </a:xfrm>
          <a:prstGeom prst="rect">
            <a:avLst/>
          </a:prstGeom>
          <a:noFill/>
        </p:spPr>
      </p:pic>
      <p:pic>
        <p:nvPicPr>
          <p:cNvPr id="8206" name="Picture 14" descr="apron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04800"/>
            <a:ext cx="1143000" cy="1219200"/>
          </a:xfrm>
          <a:prstGeom prst="rect">
            <a:avLst/>
          </a:prstGeom>
          <a:noFill/>
        </p:spPr>
      </p:pic>
      <p:pic>
        <p:nvPicPr>
          <p:cNvPr id="8208" name="Picture 16" descr="protgl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04800"/>
            <a:ext cx="1285875" cy="1285875"/>
          </a:xfrm>
          <a:prstGeom prst="rect">
            <a:avLst/>
          </a:prstGeom>
          <a:noFill/>
        </p:spPr>
      </p:pic>
      <p:sp>
        <p:nvSpPr>
          <p:cNvPr id="2" name="ClipArt Placeholder 1"/>
          <p:cNvSpPr>
            <a:spLocks noGrp="1"/>
          </p:cNvSpPr>
          <p:nvPr>
            <p:ph type="clipArt" sz="half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20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Hand Safety</a:t>
            </a:r>
            <a:r>
              <a:rPr lang="en-US" sz="4000"/>
              <a:t> </a:t>
            </a:r>
          </a:p>
        </p:txBody>
      </p:sp>
      <p:pic>
        <p:nvPicPr>
          <p:cNvPr id="71738" name="Picture 58" descr="safet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43000" cy="1090613"/>
          </a:xfrm>
          <a:prstGeom prst="rect">
            <a:avLst/>
          </a:prstGeom>
          <a:noFill/>
        </p:spPr>
      </p:pic>
      <p:pic>
        <p:nvPicPr>
          <p:cNvPr id="71740" name="Picture 60" descr="http://www.foodprotection.org/aboutIAFP/IconMain.as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095375" cy="1143000"/>
          </a:xfrm>
          <a:prstGeom prst="rect">
            <a:avLst/>
          </a:prstGeom>
          <a:noFill/>
        </p:spPr>
      </p:pic>
      <p:pic>
        <p:nvPicPr>
          <p:cNvPr id="71741" name="Picture 61" descr="washha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895600"/>
            <a:ext cx="2857500" cy="2143125"/>
          </a:xfrm>
          <a:prstGeom prst="rect">
            <a:avLst/>
          </a:prstGeom>
          <a:noFill/>
        </p:spPr>
      </p:pic>
      <p:sp>
        <p:nvSpPr>
          <p:cNvPr id="71742" name="Rectangle 62"/>
          <p:cNvSpPr>
            <a:spLocks noChangeArrowheads="1"/>
          </p:cNvSpPr>
          <p:nvPr/>
        </p:nvSpPr>
        <p:spPr bwMode="auto">
          <a:xfrm>
            <a:off x="1143000" y="1828800"/>
            <a:ext cx="762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If a chemical spills on your skin, notify the teacher and rinse with water for 15 minutes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Wash hands after every lab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71744" name="Picture 64" descr="mad%20scientis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344613" y="3276600"/>
            <a:ext cx="2254250" cy="3124200"/>
          </a:xfrm>
          <a:noFill/>
          <a:ln/>
        </p:spPr>
      </p:pic>
      <p:sp>
        <p:nvSpPr>
          <p:cNvPr id="71745" name="Rectangle 65"/>
          <p:cNvSpPr>
            <a:spLocks noChangeArrowheads="1"/>
          </p:cNvSpPr>
          <p:nvPr/>
        </p:nvSpPr>
        <p:spPr bwMode="auto">
          <a:xfrm>
            <a:off x="3581400" y="3352800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Handle glassware, sharp tools and heated containers carefully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2" grpId="0" build="p" autoUpdateAnimBg="0"/>
      <p:bldP spid="7174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Hand Safety</a:t>
            </a:r>
            <a:r>
              <a:rPr lang="en-US" sz="4000"/>
              <a:t> </a:t>
            </a:r>
          </a:p>
        </p:txBody>
      </p:sp>
      <p:pic>
        <p:nvPicPr>
          <p:cNvPr id="109571" name="Picture 3" descr="safet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43000" cy="1090613"/>
          </a:xfrm>
          <a:prstGeom prst="rect">
            <a:avLst/>
          </a:prstGeom>
          <a:noFill/>
        </p:spPr>
      </p:pic>
      <p:pic>
        <p:nvPicPr>
          <p:cNvPr id="109572" name="Picture 4" descr="http://www.foodprotection.org/aboutIAFP/IconMain.as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095375" cy="1143000"/>
          </a:xfrm>
          <a:prstGeom prst="rect">
            <a:avLst/>
          </a:prstGeom>
          <a:noFill/>
        </p:spPr>
      </p:pic>
      <p:pic>
        <p:nvPicPr>
          <p:cNvPr id="109578" name="Picture 10" descr="science lab cartoons, science lab cartoon, science lab picture, science lab pictures, science lab image, science lab images, science lab illustration, science lab illustration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619375" y="1524000"/>
            <a:ext cx="4814888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Sharp Objects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11162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9802"/>
              </p:ext>
            </p:extLst>
          </p:nvPr>
        </p:nvGraphicFramePr>
        <p:xfrm>
          <a:off x="0" y="-4167188"/>
          <a:ext cx="416560" cy="11430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111630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2504"/>
              </p:ext>
            </p:extLst>
          </p:nvPr>
        </p:nvGraphicFramePr>
        <p:xfrm>
          <a:off x="0" y="-4167188"/>
          <a:ext cx="416560" cy="11430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1641" name="Picture 25" descr="playgndrubbish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1905000"/>
            <a:ext cx="3109912" cy="3429000"/>
          </a:xfrm>
          <a:prstGeom prst="rect">
            <a:avLst/>
          </a:prstGeom>
          <a:noFill/>
        </p:spPr>
      </p:pic>
      <p:pic>
        <p:nvPicPr>
          <p:cNvPr id="111642" name="Picture 26" descr="N:\Science\A. Chavez\Integration\Science TAKS Objective 1\safety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467600" y="304800"/>
            <a:ext cx="1257300" cy="1212850"/>
          </a:xfrm>
          <a:prstGeom prst="rect">
            <a:avLst/>
          </a:prstGeom>
          <a:noFill/>
        </p:spPr>
      </p:pic>
      <p:pic>
        <p:nvPicPr>
          <p:cNvPr id="111644" name="Picture 28" descr="knife_basics_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10000"/>
            <a:ext cx="1820863" cy="2362200"/>
          </a:xfrm>
          <a:prstGeom prst="rect">
            <a:avLst/>
          </a:prstGeom>
          <a:noFill/>
        </p:spPr>
      </p:pic>
      <p:pic>
        <p:nvPicPr>
          <p:cNvPr id="111645" name="Picture 29" descr="scisso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810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46" name="Picture 30" descr="231319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5486400"/>
            <a:ext cx="1600200" cy="1049338"/>
          </a:xfrm>
          <a:prstGeom prst="rect">
            <a:avLst/>
          </a:prstGeom>
          <a:noFill/>
        </p:spPr>
      </p:pic>
      <p:pic>
        <p:nvPicPr>
          <p:cNvPr id="111650" name="Picture 34" descr="limitsin"/>
          <p:cNvPicPr>
            <a:picLocks noChangeAspect="1" noChangeArrowheads="1"/>
          </p:cNvPicPr>
          <p:nvPr/>
        </p:nvPicPr>
        <p:blipFill>
          <a:blip r:embed="rId10" cstate="print"/>
          <a:srcRect t="66858" r="52222"/>
          <a:stretch>
            <a:fillRect/>
          </a:stretch>
        </p:blipFill>
        <p:spPr bwMode="auto">
          <a:xfrm>
            <a:off x="7543800" y="5334000"/>
            <a:ext cx="1212850" cy="1219200"/>
          </a:xfrm>
          <a:prstGeom prst="rect">
            <a:avLst/>
          </a:prstGeom>
          <a:noFill/>
        </p:spPr>
      </p:pic>
      <p:sp>
        <p:nvSpPr>
          <p:cNvPr id="111651" name="Rectangle 35"/>
          <p:cNvSpPr>
            <a:spLocks noChangeArrowheads="1"/>
          </p:cNvSpPr>
          <p:nvPr/>
        </p:nvSpPr>
        <p:spPr bwMode="auto">
          <a:xfrm>
            <a:off x="1066800" y="1676400"/>
            <a:ext cx="518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Notify teacher if you get cut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Broken glass and sharp objects do not go in trash cans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Teacher will clean up </a:t>
            </a:r>
            <a:br>
              <a:rPr lang="en-US" sz="2800"/>
            </a:br>
            <a:r>
              <a:rPr lang="en-US" sz="2800"/>
              <a:t>broken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1" grpId="0" build="p" autoUpdateAnimBg="0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1608</TotalTime>
  <Words>405</Words>
  <Application>Microsoft Office PowerPoint</Application>
  <PresentationFormat>On-screen Show (4:3)</PresentationFormat>
  <Paragraphs>116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Notebook</vt:lpstr>
      <vt:lpstr>Bitmap Image</vt:lpstr>
      <vt:lpstr>Safety and Rules of  the Lab</vt:lpstr>
      <vt:lpstr>Use Your Head</vt:lpstr>
      <vt:lpstr>Use Your Head</vt:lpstr>
      <vt:lpstr>Protect Yourself Eye Safety</vt:lpstr>
      <vt:lpstr>Protect Yourself Eye Safety</vt:lpstr>
      <vt:lpstr>Protect Yourself Proper Attire </vt:lpstr>
      <vt:lpstr>Protect Yourself Hand Safety </vt:lpstr>
      <vt:lpstr>Protect Yourself Hand Safety </vt:lpstr>
      <vt:lpstr>Sharp Objects</vt:lpstr>
      <vt:lpstr>Electrical Safety</vt:lpstr>
      <vt:lpstr>Heating Safety </vt:lpstr>
      <vt:lpstr>Heating Safety </vt:lpstr>
      <vt:lpstr>Chemical Safety </vt:lpstr>
      <vt:lpstr>Chemical Safety </vt:lpstr>
      <vt:lpstr>You Should Never…</vt:lpstr>
      <vt:lpstr>You Should Never… </vt:lpstr>
      <vt:lpstr>You Should Never… </vt:lpstr>
      <vt:lpstr>In case of an emergency…</vt:lpstr>
      <vt:lpstr>Remember to…</vt:lpstr>
      <vt:lpstr>PowerPoint Presentation</vt:lpstr>
    </vt:vector>
  </TitlesOfParts>
  <Company>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subject>Biology</dc:subject>
  <dc:creator>Unit 5</dc:creator>
  <cp:lastModifiedBy>User</cp:lastModifiedBy>
  <cp:revision>38</cp:revision>
  <dcterms:created xsi:type="dcterms:W3CDTF">2001-04-11T17:50:18Z</dcterms:created>
  <dcterms:modified xsi:type="dcterms:W3CDTF">2015-10-05T07:49:29Z</dcterms:modified>
</cp:coreProperties>
</file>