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9" r:id="rId4"/>
    <p:sldId id="260" r:id="rId5"/>
    <p:sldId id="279" r:id="rId6"/>
    <p:sldId id="261" r:id="rId7"/>
    <p:sldId id="263" r:id="rId8"/>
    <p:sldId id="264" r:id="rId9"/>
    <p:sldId id="265" r:id="rId10"/>
    <p:sldId id="266" r:id="rId11"/>
    <p:sldId id="268" r:id="rId12"/>
    <p:sldId id="270" r:id="rId13"/>
    <p:sldId id="277" r:id="rId14"/>
    <p:sldId id="278" r:id="rId15"/>
    <p:sldId id="272" r:id="rId16"/>
    <p:sldId id="273" r:id="rId17"/>
    <p:sldId id="274" r:id="rId18"/>
    <p:sldId id="275" r:id="rId1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26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E59695A-71D3-4EEA-842F-2DEBC3E0F254}"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390048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59695A-71D3-4EEA-842F-2DEBC3E0F254}"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247741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59695A-71D3-4EEA-842F-2DEBC3E0F254}"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53694E7-0870-4170-9CD6-94A046131C99}"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55428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E59695A-71D3-4EEA-842F-2DEBC3E0F254}"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1761356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E59695A-71D3-4EEA-842F-2DEBC3E0F254}"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3694E7-0870-4170-9CD6-94A046131C99}"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33102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4E59695A-71D3-4EEA-842F-2DEBC3E0F254}"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10535968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59695A-71D3-4EEA-842F-2DEBC3E0F254}"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7538953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59695A-71D3-4EEA-842F-2DEBC3E0F254}"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127692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59695A-71D3-4EEA-842F-2DEBC3E0F254}"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2486866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59695A-71D3-4EEA-842F-2DEBC3E0F254}" type="datetimeFigureOut">
              <a:rPr lang="ar-IQ" smtClean="0"/>
              <a:t>11/04/1440</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626140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9695A-71D3-4EEA-842F-2DEBC3E0F254}"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3670120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59695A-71D3-4EEA-842F-2DEBC3E0F254}" type="datetimeFigureOut">
              <a:rPr lang="ar-IQ" smtClean="0"/>
              <a:t>11/04/1440</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3179382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59695A-71D3-4EEA-842F-2DEBC3E0F254}" type="datetimeFigureOut">
              <a:rPr lang="ar-IQ" smtClean="0"/>
              <a:t>11/04/1440</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1050846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59695A-71D3-4EEA-842F-2DEBC3E0F254}" type="datetimeFigureOut">
              <a:rPr lang="ar-IQ" smtClean="0"/>
              <a:t>11/04/1440</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688410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59695A-71D3-4EEA-842F-2DEBC3E0F254}"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244099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59695A-71D3-4EEA-842F-2DEBC3E0F254}" type="datetimeFigureOut">
              <a:rPr lang="ar-IQ" smtClean="0"/>
              <a:t>11/04/1440</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3694E7-0870-4170-9CD6-94A046131C99}" type="slidenum">
              <a:rPr lang="ar-IQ" smtClean="0"/>
              <a:t>‹#›</a:t>
            </a:fld>
            <a:endParaRPr lang="ar-IQ"/>
          </a:p>
        </p:txBody>
      </p:sp>
    </p:spTree>
    <p:extLst>
      <p:ext uri="{BB962C8B-B14F-4D97-AF65-F5344CB8AC3E}">
        <p14:creationId xmlns:p14="http://schemas.microsoft.com/office/powerpoint/2010/main" val="3595697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E59695A-71D3-4EEA-842F-2DEBC3E0F254}" type="datetimeFigureOut">
              <a:rPr lang="ar-IQ" smtClean="0"/>
              <a:t>11/04/1440</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53694E7-0870-4170-9CD6-94A046131C99}" type="slidenum">
              <a:rPr lang="ar-IQ" smtClean="0"/>
              <a:t>‹#›</a:t>
            </a:fld>
            <a:endParaRPr lang="ar-IQ"/>
          </a:p>
        </p:txBody>
      </p:sp>
    </p:spTree>
    <p:extLst>
      <p:ext uri="{BB962C8B-B14F-4D97-AF65-F5344CB8AC3E}">
        <p14:creationId xmlns:p14="http://schemas.microsoft.com/office/powerpoint/2010/main" val="40377237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944303"/>
            <a:ext cx="8915399" cy="1443790"/>
          </a:xfrm>
        </p:spPr>
        <p:txBody>
          <a:bodyPr/>
          <a:lstStyle/>
          <a:p>
            <a:r>
              <a:rPr lang="en-US" dirty="0" smtClean="0">
                <a:solidFill>
                  <a:srgbClr val="C00000"/>
                </a:solidFill>
                <a:effectLst>
                  <a:outerShdw blurRad="38100" dist="38100" dir="2700000" algn="tl">
                    <a:srgbClr val="000000">
                      <a:alpha val="43137"/>
                    </a:srgbClr>
                  </a:outerShdw>
                </a:effectLst>
              </a:rPr>
              <a:t>Medical Microbiology</a:t>
            </a:r>
            <a:endParaRPr lang="ar-IQ"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lnSpcReduction="10000"/>
          </a:bodyPr>
          <a:lstStyle/>
          <a:p>
            <a:endParaRPr lang="en-US" b="1" dirty="0"/>
          </a:p>
          <a:p>
            <a:endParaRPr lang="en-US" b="1" dirty="0"/>
          </a:p>
          <a:p>
            <a:pPr algn="r"/>
            <a:r>
              <a:rPr lang="en-US" b="1" dirty="0" smtClean="0"/>
              <a:t>Asst. Prof. Dr. </a:t>
            </a:r>
            <a:r>
              <a:rPr lang="en-US" b="1" dirty="0" err="1" smtClean="0"/>
              <a:t>Dalya</a:t>
            </a:r>
            <a:r>
              <a:rPr lang="en-US" b="1" dirty="0" smtClean="0"/>
              <a:t> Basil Hanna</a:t>
            </a:r>
            <a:endParaRPr lang="ar-IQ" b="1" dirty="0"/>
          </a:p>
        </p:txBody>
      </p:sp>
    </p:spTree>
    <p:extLst>
      <p:ext uri="{BB962C8B-B14F-4D97-AF65-F5344CB8AC3E}">
        <p14:creationId xmlns:p14="http://schemas.microsoft.com/office/powerpoint/2010/main" val="941067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Chlamydia </a:t>
            </a:r>
            <a:r>
              <a:rPr lang="en-US" i="1" dirty="0" smtClean="0"/>
              <a:t>trachomatis</a:t>
            </a:r>
            <a:r>
              <a:rPr lang="en-US" dirty="0" smtClean="0"/>
              <a:t> Genital </a:t>
            </a:r>
            <a:r>
              <a:rPr lang="en-US" dirty="0"/>
              <a:t>Infections</a:t>
            </a:r>
            <a:endParaRPr lang="ar-IQ" dirty="0"/>
          </a:p>
        </p:txBody>
      </p:sp>
      <p:sp>
        <p:nvSpPr>
          <p:cNvPr id="3" name="Content Placeholder 2"/>
          <p:cNvSpPr>
            <a:spLocks noGrp="1"/>
          </p:cNvSpPr>
          <p:nvPr>
            <p:ph idx="1"/>
          </p:nvPr>
        </p:nvSpPr>
        <p:spPr/>
        <p:txBody>
          <a:bodyPr>
            <a:noAutofit/>
          </a:bodyPr>
          <a:lstStyle/>
          <a:p>
            <a:pPr algn="just" rtl="0">
              <a:lnSpc>
                <a:spcPct val="150000"/>
              </a:lnSpc>
            </a:pPr>
            <a:r>
              <a:rPr lang="en-US" i="1" dirty="0"/>
              <a:t>C trachomatis</a:t>
            </a:r>
            <a:r>
              <a:rPr lang="en-US" dirty="0"/>
              <a:t> </a:t>
            </a:r>
            <a:r>
              <a:rPr lang="en-US" dirty="0" err="1"/>
              <a:t>serovars</a:t>
            </a:r>
            <a:r>
              <a:rPr lang="en-US" dirty="0"/>
              <a:t> D–K cause sexually transmitted </a:t>
            </a:r>
            <a:r>
              <a:rPr lang="en-US" dirty="0" smtClean="0"/>
              <a:t>diseases and </a:t>
            </a:r>
            <a:r>
              <a:rPr lang="en-US" dirty="0"/>
              <a:t>may also produce infection of the </a:t>
            </a:r>
            <a:r>
              <a:rPr lang="en-US" dirty="0" smtClean="0"/>
              <a:t>eye. </a:t>
            </a:r>
          </a:p>
          <a:p>
            <a:pPr algn="just" rtl="0">
              <a:lnSpc>
                <a:spcPct val="150000"/>
              </a:lnSpc>
            </a:pPr>
            <a:r>
              <a:rPr lang="en-US" dirty="0" smtClean="0"/>
              <a:t>In </a:t>
            </a:r>
            <a:r>
              <a:rPr lang="en-US" dirty="0"/>
              <a:t>sexually </a:t>
            </a:r>
            <a:r>
              <a:rPr lang="en-US" dirty="0" smtClean="0"/>
              <a:t>active </a:t>
            </a:r>
            <a:r>
              <a:rPr lang="en-US" dirty="0"/>
              <a:t>men, </a:t>
            </a:r>
            <a:r>
              <a:rPr lang="en-US" i="1" dirty="0"/>
              <a:t>C trachomatis</a:t>
            </a:r>
            <a:r>
              <a:rPr lang="en-US" dirty="0"/>
              <a:t> causes </a:t>
            </a:r>
            <a:r>
              <a:rPr lang="en-US" b="1" dirty="0" err="1"/>
              <a:t>nongonococcal</a:t>
            </a:r>
            <a:r>
              <a:rPr lang="en-US" b="1" dirty="0"/>
              <a:t> urethritis</a:t>
            </a:r>
            <a:r>
              <a:rPr lang="en-US" dirty="0"/>
              <a:t> and, occasionally, </a:t>
            </a:r>
            <a:r>
              <a:rPr lang="en-US" b="1" dirty="0"/>
              <a:t>epididymitis</a:t>
            </a:r>
            <a:r>
              <a:rPr lang="en-US" dirty="0"/>
              <a:t>. </a:t>
            </a:r>
            <a:endParaRPr lang="en-US" dirty="0" smtClean="0"/>
          </a:p>
          <a:p>
            <a:pPr algn="just" rtl="0">
              <a:lnSpc>
                <a:spcPct val="150000"/>
              </a:lnSpc>
            </a:pPr>
            <a:r>
              <a:rPr lang="en-US" dirty="0" smtClean="0"/>
              <a:t>In </a:t>
            </a:r>
            <a:r>
              <a:rPr lang="en-US" dirty="0"/>
              <a:t>women, </a:t>
            </a:r>
            <a:r>
              <a:rPr lang="en-US" i="1" dirty="0"/>
              <a:t>C trachomatis</a:t>
            </a:r>
            <a:r>
              <a:rPr lang="en-US" dirty="0"/>
              <a:t> causes </a:t>
            </a:r>
            <a:r>
              <a:rPr lang="en-US" b="1" dirty="0"/>
              <a:t>urethritis</a:t>
            </a:r>
            <a:r>
              <a:rPr lang="en-US" dirty="0"/>
              <a:t>, </a:t>
            </a:r>
            <a:r>
              <a:rPr lang="en-US" b="1" dirty="0"/>
              <a:t>cervicitis</a:t>
            </a:r>
            <a:r>
              <a:rPr lang="en-US" dirty="0"/>
              <a:t>, and </a:t>
            </a:r>
            <a:r>
              <a:rPr lang="en-US" b="1" dirty="0"/>
              <a:t>pelvic inflammatory disease</a:t>
            </a:r>
            <a:r>
              <a:rPr lang="en-US" dirty="0"/>
              <a:t>, which can lead to </a:t>
            </a:r>
            <a:r>
              <a:rPr lang="en-US" b="1" dirty="0"/>
              <a:t>sterility</a:t>
            </a:r>
            <a:r>
              <a:rPr lang="en-US" dirty="0"/>
              <a:t> and predispose to </a:t>
            </a:r>
            <a:r>
              <a:rPr lang="en-US" b="1" dirty="0"/>
              <a:t>ectopic pregnancy</a:t>
            </a:r>
            <a:r>
              <a:rPr lang="en-US" dirty="0" smtClean="0"/>
              <a:t>.</a:t>
            </a:r>
          </a:p>
          <a:p>
            <a:pPr algn="just" rtl="0">
              <a:lnSpc>
                <a:spcPct val="150000"/>
              </a:lnSpc>
            </a:pPr>
            <a:r>
              <a:rPr lang="en-US" dirty="0"/>
              <a:t>The newborn acquires the infection during passage through an infected birth canal. Probably 20–60% of infants of infected mothers acquire the </a:t>
            </a:r>
            <a:r>
              <a:rPr lang="en-US" dirty="0" smtClean="0"/>
              <a:t>infection.</a:t>
            </a:r>
            <a:endParaRPr lang="ar-IQ" dirty="0"/>
          </a:p>
        </p:txBody>
      </p:sp>
    </p:spTree>
    <p:extLst>
      <p:ext uri="{BB962C8B-B14F-4D97-AF65-F5344CB8AC3E}">
        <p14:creationId xmlns:p14="http://schemas.microsoft.com/office/powerpoint/2010/main" val="2880901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Chlamydia trachomatis</a:t>
            </a:r>
            <a:r>
              <a:rPr lang="en-US" dirty="0"/>
              <a:t> Genital Infections</a:t>
            </a:r>
            <a:endParaRPr lang="ar-IQ" dirty="0"/>
          </a:p>
        </p:txBody>
      </p:sp>
      <p:sp>
        <p:nvSpPr>
          <p:cNvPr id="3" name="Content Placeholder 2"/>
          <p:cNvSpPr>
            <a:spLocks noGrp="1"/>
          </p:cNvSpPr>
          <p:nvPr>
            <p:ph idx="1"/>
          </p:nvPr>
        </p:nvSpPr>
        <p:spPr>
          <a:xfrm>
            <a:off x="4514248" y="2133599"/>
            <a:ext cx="6990364" cy="4555963"/>
          </a:xfrm>
        </p:spPr>
        <p:txBody>
          <a:bodyPr>
            <a:normAutofit lnSpcReduction="10000"/>
          </a:bodyPr>
          <a:lstStyle/>
          <a:p>
            <a:pPr algn="just" rtl="0">
              <a:lnSpc>
                <a:spcPct val="150000"/>
              </a:lnSpc>
            </a:pPr>
            <a:r>
              <a:rPr lang="en-US" sz="2000" b="1" dirty="0">
                <a:solidFill>
                  <a:srgbClr val="FF0000"/>
                </a:solidFill>
              </a:rPr>
              <a:t>Laboratory Diagnosis</a:t>
            </a:r>
          </a:p>
          <a:p>
            <a:pPr algn="just" rtl="0">
              <a:lnSpc>
                <a:spcPct val="150000"/>
              </a:lnSpc>
            </a:pPr>
            <a:r>
              <a:rPr lang="en-US" b="1" dirty="0" smtClean="0"/>
              <a:t>1- Specimen Collection: </a:t>
            </a:r>
            <a:r>
              <a:rPr lang="en-US" dirty="0" smtClean="0"/>
              <a:t>Proper </a:t>
            </a:r>
            <a:r>
              <a:rPr lang="en-US" dirty="0"/>
              <a:t>specimen collection is the key to the laboratory diagnosis of chlamydia infection. Because the </a:t>
            </a:r>
            <a:r>
              <a:rPr lang="en-US" dirty="0" err="1"/>
              <a:t>chlamydiae</a:t>
            </a:r>
            <a:r>
              <a:rPr lang="en-US" dirty="0"/>
              <a:t> are obligate intracellular bacteria, it is important that the specimens contain infected human cells as well as the extracellular material where they might also be present. Collect </a:t>
            </a:r>
            <a:r>
              <a:rPr lang="en-US" dirty="0" err="1"/>
              <a:t>endocervical</a:t>
            </a:r>
            <a:r>
              <a:rPr lang="en-US" dirty="0"/>
              <a:t> specimens following removal of discharge and secretions from the cervix. A swab or cytology brush is used to scrape epithelial cells from 1 to 2 cm deep into the </a:t>
            </a:r>
            <a:r>
              <a:rPr lang="en-US" dirty="0" err="1"/>
              <a:t>endocervix</a:t>
            </a:r>
            <a:r>
              <a:rPr lang="en-US" dirty="0"/>
              <a:t>. </a:t>
            </a:r>
            <a:endParaRPr lang="en-US" dirty="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046" y="3995425"/>
            <a:ext cx="4006887" cy="2694138"/>
          </a:xfrm>
          <a:prstGeom prst="rect">
            <a:avLst/>
          </a:prstGeom>
        </p:spPr>
      </p:pic>
    </p:spTree>
    <p:extLst>
      <p:ext uri="{BB962C8B-B14F-4D97-AF65-F5344CB8AC3E}">
        <p14:creationId xmlns:p14="http://schemas.microsoft.com/office/powerpoint/2010/main" val="179451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Chlamydia trachomatis</a:t>
            </a:r>
            <a:r>
              <a:rPr lang="en-US" dirty="0"/>
              <a:t> Genital Infections</a:t>
            </a:r>
            <a:endParaRPr lang="ar-IQ" dirty="0"/>
          </a:p>
        </p:txBody>
      </p:sp>
      <p:sp>
        <p:nvSpPr>
          <p:cNvPr id="3" name="Content Placeholder 2"/>
          <p:cNvSpPr>
            <a:spLocks noGrp="1"/>
          </p:cNvSpPr>
          <p:nvPr>
            <p:ph idx="1"/>
          </p:nvPr>
        </p:nvSpPr>
        <p:spPr>
          <a:xfrm>
            <a:off x="2377436" y="1713297"/>
            <a:ext cx="9271551" cy="4197925"/>
          </a:xfrm>
        </p:spPr>
        <p:txBody>
          <a:bodyPr>
            <a:noAutofit/>
          </a:bodyPr>
          <a:lstStyle/>
          <a:p>
            <a:pPr algn="just" rtl="0">
              <a:lnSpc>
                <a:spcPct val="150000"/>
              </a:lnSpc>
            </a:pPr>
            <a:r>
              <a:rPr lang="en-US" b="1" dirty="0" smtClean="0"/>
              <a:t>2- Nucleic </a:t>
            </a:r>
            <a:r>
              <a:rPr lang="en-US" b="1" dirty="0"/>
              <a:t>Acid </a:t>
            </a:r>
            <a:r>
              <a:rPr lang="en-US" b="1" dirty="0" smtClean="0"/>
              <a:t>Detection: </a:t>
            </a:r>
            <a:r>
              <a:rPr lang="en-US" dirty="0"/>
              <a:t>Nucleic acid amplification </a:t>
            </a:r>
            <a:r>
              <a:rPr lang="en-US" dirty="0" smtClean="0"/>
              <a:t>tests </a:t>
            </a:r>
            <a:r>
              <a:rPr lang="en-US" dirty="0"/>
              <a:t>are the tests of choice to diagnose genital </a:t>
            </a:r>
            <a:r>
              <a:rPr lang="en-US" i="1" dirty="0"/>
              <a:t>C trachomatis</a:t>
            </a:r>
            <a:r>
              <a:rPr lang="en-US" dirty="0"/>
              <a:t> </a:t>
            </a:r>
            <a:r>
              <a:rPr lang="en-US" dirty="0" smtClean="0"/>
              <a:t>infections, e.g. </a:t>
            </a:r>
            <a:r>
              <a:rPr lang="en-US" dirty="0"/>
              <a:t>the </a:t>
            </a:r>
            <a:r>
              <a:rPr lang="en-US" dirty="0" smtClean="0"/>
              <a:t>PCR technique.</a:t>
            </a:r>
          </a:p>
          <a:p>
            <a:pPr algn="just" rtl="0">
              <a:lnSpc>
                <a:spcPct val="150000"/>
              </a:lnSpc>
            </a:pPr>
            <a:r>
              <a:rPr lang="en-US" b="1" dirty="0" smtClean="0"/>
              <a:t>3- Culture: </a:t>
            </a:r>
            <a:r>
              <a:rPr lang="en-US" dirty="0"/>
              <a:t>Culture is generally much less sensitive than the nucleic acid detection </a:t>
            </a:r>
            <a:r>
              <a:rPr lang="en-US" dirty="0" smtClean="0"/>
              <a:t>assays.</a:t>
            </a:r>
          </a:p>
          <a:p>
            <a:pPr algn="just" rtl="0">
              <a:lnSpc>
                <a:spcPct val="150000"/>
              </a:lnSpc>
            </a:pPr>
            <a:r>
              <a:rPr lang="en-US" b="1" dirty="0" smtClean="0"/>
              <a:t>4- Serology: </a:t>
            </a:r>
            <a:r>
              <a:rPr lang="en-US" dirty="0" smtClean="0"/>
              <a:t>Because </a:t>
            </a:r>
            <a:r>
              <a:rPr lang="en-US" dirty="0"/>
              <a:t>of the relatively great antigenic mass of </a:t>
            </a:r>
            <a:r>
              <a:rPr lang="en-US" dirty="0" err="1"/>
              <a:t>chlamydiae</a:t>
            </a:r>
            <a:r>
              <a:rPr lang="en-US" dirty="0"/>
              <a:t> in genital tract infections, serum antibodies occur much more commonly than in trachoma and are of higher titer. A titer rise occurs during and after acute chlamydial infection. </a:t>
            </a:r>
            <a:endParaRPr lang="en-US" dirty="0" smtClean="0"/>
          </a:p>
          <a:p>
            <a:pPr algn="l" rtl="0">
              <a:lnSpc>
                <a:spcPct val="150000"/>
              </a:lnSpc>
            </a:pPr>
            <a:r>
              <a:rPr lang="en-US" sz="2000" b="1" dirty="0">
                <a:solidFill>
                  <a:srgbClr val="FF0000"/>
                </a:solidFill>
              </a:rPr>
              <a:t>Treatment:</a:t>
            </a:r>
            <a:r>
              <a:rPr lang="en-US" dirty="0"/>
              <a:t> Azithromycin is effective and can be given to pregnant </a:t>
            </a:r>
            <a:r>
              <a:rPr lang="en-US" dirty="0" smtClean="0"/>
              <a:t>women. </a:t>
            </a:r>
            <a:r>
              <a:rPr lang="en-US" dirty="0" err="1" smtClean="0"/>
              <a:t>Tetracyclines</a:t>
            </a:r>
            <a:r>
              <a:rPr lang="en-US" dirty="0" smtClean="0"/>
              <a:t> </a:t>
            </a:r>
            <a:r>
              <a:rPr lang="en-US" dirty="0"/>
              <a:t>(</a:t>
            </a:r>
            <a:r>
              <a:rPr lang="en-US" dirty="0" err="1"/>
              <a:t>eg</a:t>
            </a:r>
            <a:r>
              <a:rPr lang="en-US" dirty="0"/>
              <a:t>, doxycycline) are commonly used in non </a:t>
            </a:r>
            <a:r>
              <a:rPr lang="en-US" dirty="0" err="1"/>
              <a:t>gonococcal</a:t>
            </a:r>
            <a:r>
              <a:rPr lang="en-US" dirty="0"/>
              <a:t> urethritis and in non pregnant infected females.</a:t>
            </a:r>
          </a:p>
          <a:p>
            <a:pPr algn="just" rtl="0">
              <a:lnSpc>
                <a:spcPct val="150000"/>
              </a:lnSpc>
            </a:pPr>
            <a:endParaRPr lang="ar-IQ" dirty="0"/>
          </a:p>
        </p:txBody>
      </p:sp>
    </p:spTree>
    <p:extLst>
      <p:ext uri="{BB962C8B-B14F-4D97-AF65-F5344CB8AC3E}">
        <p14:creationId xmlns:p14="http://schemas.microsoft.com/office/powerpoint/2010/main" val="2723665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i="1" dirty="0" err="1"/>
              <a:t>Chlamydophila</a:t>
            </a:r>
            <a:r>
              <a:rPr lang="en-US" sz="3200" i="1" dirty="0"/>
              <a:t> </a:t>
            </a:r>
            <a:r>
              <a:rPr lang="en-US" sz="3200" i="1" dirty="0" err="1"/>
              <a:t>pneumoniae</a:t>
            </a:r>
            <a:r>
              <a:rPr lang="en-US" sz="3200" dirty="0"/>
              <a:t> &amp; Respiratory Infections</a:t>
            </a:r>
            <a:endParaRPr lang="en-US" sz="3200" dirty="0">
              <a:effectLst/>
            </a:endParaRPr>
          </a:p>
        </p:txBody>
      </p:sp>
      <p:sp>
        <p:nvSpPr>
          <p:cNvPr id="3" name="Content Placeholder 2"/>
          <p:cNvSpPr>
            <a:spLocks noGrp="1"/>
          </p:cNvSpPr>
          <p:nvPr>
            <p:ph idx="1"/>
          </p:nvPr>
        </p:nvSpPr>
        <p:spPr>
          <a:xfrm>
            <a:off x="4081111" y="1626669"/>
            <a:ext cx="7709835" cy="4995512"/>
          </a:xfrm>
        </p:spPr>
        <p:txBody>
          <a:bodyPr>
            <a:noAutofit/>
          </a:bodyPr>
          <a:lstStyle/>
          <a:p>
            <a:pPr algn="just" rtl="0">
              <a:lnSpc>
                <a:spcPct val="150000"/>
              </a:lnSpc>
            </a:pPr>
            <a:r>
              <a:rPr lang="en-US" sz="2000" i="1" dirty="0" smtClean="0"/>
              <a:t>C </a:t>
            </a:r>
            <a:r>
              <a:rPr lang="en-US" sz="2000" i="1" dirty="0" err="1"/>
              <a:t>pneumoniae</a:t>
            </a:r>
            <a:r>
              <a:rPr lang="en-US" sz="2000" dirty="0"/>
              <a:t> has </a:t>
            </a:r>
            <a:r>
              <a:rPr lang="en-US" sz="2000" dirty="0" smtClean="0"/>
              <a:t>been </a:t>
            </a:r>
            <a:r>
              <a:rPr lang="en-US" sz="2000" dirty="0"/>
              <a:t>established as a new species that causes respiratory disease. Humans are the only known host</a:t>
            </a:r>
            <a:r>
              <a:rPr lang="en-US" sz="2000" dirty="0" smtClean="0"/>
              <a:t>.</a:t>
            </a:r>
          </a:p>
          <a:p>
            <a:pPr algn="just" rtl="0">
              <a:lnSpc>
                <a:spcPct val="150000"/>
              </a:lnSpc>
            </a:pPr>
            <a:r>
              <a:rPr lang="en-US" sz="2000" dirty="0"/>
              <a:t>Most infections with </a:t>
            </a:r>
            <a:r>
              <a:rPr lang="en-US" sz="2000" i="1" dirty="0"/>
              <a:t>C </a:t>
            </a:r>
            <a:r>
              <a:rPr lang="en-US" sz="2000" i="1" dirty="0" err="1"/>
              <a:t>pneumoniae</a:t>
            </a:r>
            <a:r>
              <a:rPr lang="en-US" sz="2000" dirty="0"/>
              <a:t> are asymptomatic or associated with mild illness, but severe disease has been reported. There are no signs or symptoms that specifically differentiate </a:t>
            </a:r>
            <a:r>
              <a:rPr lang="en-US" sz="2000" i="1" dirty="0"/>
              <a:t>C </a:t>
            </a:r>
            <a:r>
              <a:rPr lang="en-US" sz="2000" i="1" dirty="0" err="1"/>
              <a:t>pneumoniae</a:t>
            </a:r>
            <a:r>
              <a:rPr lang="en-US" sz="2000" dirty="0"/>
              <a:t> infections from those caused by many other agents. Both upper and lower airway diseases occur. Pharyngitis is common. Sinusitis and otitis media may occur and be accompanied by lower airway disease. </a:t>
            </a:r>
            <a:endParaRPr lang="en-US" sz="2000" dirty="0" smtClean="0"/>
          </a:p>
          <a:p>
            <a:pPr marL="0" indent="0" algn="just" rtl="0">
              <a:lnSpc>
                <a:spcPct val="150000"/>
              </a:lnSpc>
              <a:buNone/>
            </a:pPr>
            <a:endParaRPr lang="en-US" sz="2000" dirty="0"/>
          </a:p>
          <a:p>
            <a:pPr algn="just" rtl="0">
              <a:lnSpc>
                <a:spcPct val="150000"/>
              </a:lnSpc>
            </a:pPr>
            <a:endParaRPr lang="en-US" sz="2000" dirty="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887" y="2203394"/>
            <a:ext cx="3724977" cy="3480323"/>
          </a:xfrm>
          <a:prstGeom prst="rect">
            <a:avLst/>
          </a:prstGeom>
        </p:spPr>
      </p:pic>
    </p:spTree>
    <p:extLst>
      <p:ext uri="{BB962C8B-B14F-4D97-AF65-F5344CB8AC3E}">
        <p14:creationId xmlns:p14="http://schemas.microsoft.com/office/powerpoint/2010/main" val="684563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Laboratory </a:t>
            </a:r>
            <a:r>
              <a:rPr lang="en-US" dirty="0" smtClean="0"/>
              <a:t>Diagnosis and treatment</a:t>
            </a:r>
            <a:endParaRPr lang="ar-IQ" dirty="0"/>
          </a:p>
        </p:txBody>
      </p:sp>
      <p:sp>
        <p:nvSpPr>
          <p:cNvPr id="3" name="Content Placeholder 2"/>
          <p:cNvSpPr>
            <a:spLocks noGrp="1"/>
          </p:cNvSpPr>
          <p:nvPr>
            <p:ph idx="1"/>
          </p:nvPr>
        </p:nvSpPr>
        <p:spPr>
          <a:xfrm>
            <a:off x="2589212" y="1463040"/>
            <a:ext cx="8915400" cy="4966636"/>
          </a:xfrm>
        </p:spPr>
        <p:txBody>
          <a:bodyPr>
            <a:normAutofit/>
          </a:bodyPr>
          <a:lstStyle/>
          <a:p>
            <a:pPr algn="just" rtl="0"/>
            <a:r>
              <a:rPr lang="en-US" sz="2000" b="1" dirty="0" smtClean="0">
                <a:solidFill>
                  <a:srgbClr val="FF0000"/>
                </a:solidFill>
              </a:rPr>
              <a:t>Smears: </a:t>
            </a:r>
            <a:r>
              <a:rPr lang="en-US" dirty="0" smtClean="0"/>
              <a:t>Direct </a:t>
            </a:r>
            <a:r>
              <a:rPr lang="en-US" dirty="0"/>
              <a:t>detection of elementary bodies in clinical specimens using fluorescent antibody techniques is insensitive</a:t>
            </a:r>
            <a:r>
              <a:rPr lang="en-US" dirty="0" smtClean="0"/>
              <a:t>.</a:t>
            </a:r>
          </a:p>
          <a:p>
            <a:pPr algn="just" rtl="0"/>
            <a:r>
              <a:rPr lang="en-US" sz="2000" b="1" dirty="0" smtClean="0">
                <a:solidFill>
                  <a:srgbClr val="FF0000"/>
                </a:solidFill>
              </a:rPr>
              <a:t>Culture:</a:t>
            </a:r>
            <a:r>
              <a:rPr lang="en-US" dirty="0" smtClean="0"/>
              <a:t> Swab </a:t>
            </a:r>
            <a:r>
              <a:rPr lang="en-US" dirty="0"/>
              <a:t>specimens of the pharynx should be put into a </a:t>
            </a:r>
            <a:r>
              <a:rPr lang="en-US" dirty="0" err="1"/>
              <a:t>chlamydiae</a:t>
            </a:r>
            <a:r>
              <a:rPr lang="en-US" dirty="0"/>
              <a:t> transport medium and placed at 4°C; </a:t>
            </a:r>
            <a:r>
              <a:rPr lang="en-US" i="1" dirty="0"/>
              <a:t>C </a:t>
            </a:r>
            <a:r>
              <a:rPr lang="en-US" i="1" dirty="0" err="1"/>
              <a:t>pneumoniae</a:t>
            </a:r>
            <a:r>
              <a:rPr lang="en-US" dirty="0"/>
              <a:t> is rapidly inactivated at room temperature. It grows poorly in cell culture, forming inclusions smaller than those formed by the other </a:t>
            </a:r>
            <a:r>
              <a:rPr lang="en-US" dirty="0" err="1"/>
              <a:t>chlamydiae</a:t>
            </a:r>
            <a:r>
              <a:rPr lang="en-US" dirty="0"/>
              <a:t>. </a:t>
            </a:r>
            <a:r>
              <a:rPr lang="en-US" i="1" dirty="0"/>
              <a:t>C </a:t>
            </a:r>
            <a:r>
              <a:rPr lang="en-US" i="1" dirty="0" err="1"/>
              <a:t>pneumoniae</a:t>
            </a:r>
            <a:r>
              <a:rPr lang="en-US" dirty="0"/>
              <a:t> </a:t>
            </a:r>
            <a:r>
              <a:rPr lang="en-US" dirty="0" smtClean="0"/>
              <a:t>Growth </a:t>
            </a:r>
            <a:r>
              <a:rPr lang="en-US" dirty="0"/>
              <a:t>is better at 35°C than 37°C. </a:t>
            </a:r>
          </a:p>
          <a:p>
            <a:pPr algn="just" rtl="0"/>
            <a:r>
              <a:rPr lang="en-US" sz="2000" b="1" dirty="0" smtClean="0">
                <a:solidFill>
                  <a:srgbClr val="FF0000"/>
                </a:solidFill>
              </a:rPr>
              <a:t>Serology:</a:t>
            </a:r>
            <a:r>
              <a:rPr lang="en-US" dirty="0" smtClean="0"/>
              <a:t> Primary </a:t>
            </a:r>
            <a:r>
              <a:rPr lang="en-US" dirty="0"/>
              <a:t>infection yields </a:t>
            </a:r>
            <a:r>
              <a:rPr lang="en-US" dirty="0" err="1"/>
              <a:t>IgM</a:t>
            </a:r>
            <a:r>
              <a:rPr lang="en-US" dirty="0"/>
              <a:t> antibody after about 3 weeks followed by </a:t>
            </a:r>
            <a:r>
              <a:rPr lang="en-US" dirty="0" err="1"/>
              <a:t>IgG</a:t>
            </a:r>
            <a:r>
              <a:rPr lang="en-US" dirty="0"/>
              <a:t> antibody at 6–8 weeks. In reinfection, the </a:t>
            </a:r>
            <a:r>
              <a:rPr lang="en-US" dirty="0" err="1"/>
              <a:t>IgM</a:t>
            </a:r>
            <a:r>
              <a:rPr lang="en-US" dirty="0"/>
              <a:t> response may be absent or minimal and the </a:t>
            </a:r>
            <a:r>
              <a:rPr lang="en-US" dirty="0" err="1"/>
              <a:t>IgG</a:t>
            </a:r>
            <a:r>
              <a:rPr lang="en-US" dirty="0"/>
              <a:t> response occurs in 1–2 weeks.</a:t>
            </a:r>
            <a:endParaRPr lang="ar-IQ" dirty="0"/>
          </a:p>
          <a:p>
            <a:pPr algn="just" rtl="0"/>
            <a:r>
              <a:rPr lang="en-US" dirty="0" smtClean="0"/>
              <a:t> </a:t>
            </a:r>
            <a:r>
              <a:rPr lang="en-US" sz="2000" b="1" dirty="0" smtClean="0">
                <a:solidFill>
                  <a:srgbClr val="FF0000"/>
                </a:solidFill>
              </a:rPr>
              <a:t>Treatment:</a:t>
            </a:r>
            <a:r>
              <a:rPr lang="en-US" dirty="0" smtClean="0"/>
              <a:t> </a:t>
            </a:r>
            <a:r>
              <a:rPr lang="en-US" i="1" dirty="0" smtClean="0"/>
              <a:t>C </a:t>
            </a:r>
            <a:r>
              <a:rPr lang="en-US" i="1" dirty="0" err="1"/>
              <a:t>pneumoniae</a:t>
            </a:r>
            <a:r>
              <a:rPr lang="en-US" dirty="0"/>
              <a:t> is susceptible to the macrolides and </a:t>
            </a:r>
            <a:r>
              <a:rPr lang="en-US" dirty="0" err="1"/>
              <a:t>tetracyclines</a:t>
            </a:r>
            <a:r>
              <a:rPr lang="en-US" dirty="0"/>
              <a:t> and to some </a:t>
            </a:r>
            <a:r>
              <a:rPr lang="en-US" dirty="0" err="1"/>
              <a:t>fluoroquinolones</a:t>
            </a:r>
            <a:r>
              <a:rPr lang="en-US" dirty="0"/>
              <a:t>.</a:t>
            </a:r>
          </a:p>
          <a:p>
            <a:pPr algn="just" rtl="0"/>
            <a:endParaRPr lang="ar-IQ" dirty="0"/>
          </a:p>
        </p:txBody>
      </p:sp>
    </p:spTree>
    <p:extLst>
      <p:ext uri="{BB962C8B-B14F-4D97-AF65-F5344CB8AC3E}">
        <p14:creationId xmlns:p14="http://schemas.microsoft.com/office/powerpoint/2010/main" val="1414220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Chlamydia </a:t>
            </a:r>
            <a:r>
              <a:rPr lang="en-US" i="1" dirty="0" err="1"/>
              <a:t>psittaci</a:t>
            </a:r>
            <a:r>
              <a:rPr lang="en-US" dirty="0"/>
              <a:t> &amp; Psittacosis</a:t>
            </a:r>
            <a:br>
              <a:rPr lang="en-US" dirty="0"/>
            </a:br>
            <a:endParaRPr lang="ar-IQ" dirty="0"/>
          </a:p>
        </p:txBody>
      </p:sp>
      <p:sp>
        <p:nvSpPr>
          <p:cNvPr id="3" name="Content Placeholder 2"/>
          <p:cNvSpPr>
            <a:spLocks noGrp="1"/>
          </p:cNvSpPr>
          <p:nvPr>
            <p:ph idx="1"/>
          </p:nvPr>
        </p:nvSpPr>
        <p:spPr/>
        <p:txBody>
          <a:bodyPr/>
          <a:lstStyle/>
          <a:p>
            <a:pPr algn="just" rtl="0">
              <a:lnSpc>
                <a:spcPct val="150000"/>
              </a:lnSpc>
            </a:pPr>
            <a:r>
              <a:rPr lang="en-US" b="1" dirty="0"/>
              <a:t>The term "psittacosis" is applied to the human </a:t>
            </a:r>
            <a:r>
              <a:rPr lang="en-US" b="1" i="1" dirty="0"/>
              <a:t>C </a:t>
            </a:r>
            <a:r>
              <a:rPr lang="en-US" b="1" i="1" dirty="0" err="1"/>
              <a:t>psittaci</a:t>
            </a:r>
            <a:r>
              <a:rPr lang="en-US" b="1" dirty="0"/>
              <a:t> disease acquired from contact with birds and also the infection of </a:t>
            </a:r>
            <a:r>
              <a:rPr lang="en-US" b="1" dirty="0" err="1"/>
              <a:t>psittacine</a:t>
            </a:r>
            <a:r>
              <a:rPr lang="en-US" b="1" dirty="0"/>
              <a:t> birds </a:t>
            </a:r>
            <a:r>
              <a:rPr lang="en-US" b="1" dirty="0" smtClean="0"/>
              <a:t>especially parrots. </a:t>
            </a:r>
          </a:p>
          <a:p>
            <a:pPr algn="just" rtl="0">
              <a:lnSpc>
                <a:spcPct val="150000"/>
              </a:lnSpc>
            </a:pPr>
            <a:r>
              <a:rPr lang="en-US" b="1" dirty="0" smtClean="0"/>
              <a:t>In </a:t>
            </a:r>
            <a:r>
              <a:rPr lang="en-US" b="1" dirty="0"/>
              <a:t>humans, </a:t>
            </a:r>
            <a:r>
              <a:rPr lang="en-US" b="1" i="1" dirty="0"/>
              <a:t>C </a:t>
            </a:r>
            <a:r>
              <a:rPr lang="en-US" b="1" i="1" dirty="0" err="1"/>
              <a:t>psittaci</a:t>
            </a:r>
            <a:r>
              <a:rPr lang="en-US" b="1" dirty="0"/>
              <a:t> produces a spectrum of clinical manifestations ranging from severe pneumonia and sepsis with a high mortality rate to a mild </a:t>
            </a:r>
            <a:r>
              <a:rPr lang="en-US" b="1" dirty="0" err="1"/>
              <a:t>inapparent</a:t>
            </a:r>
            <a:r>
              <a:rPr lang="en-US" b="1" dirty="0"/>
              <a:t> infection.</a:t>
            </a:r>
            <a:endParaRPr lang="en-US" b="1" dirty="0">
              <a:effectLst/>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38198" y="4350615"/>
            <a:ext cx="4073098" cy="2409849"/>
          </a:xfrm>
          <a:prstGeom prst="rect">
            <a:avLst/>
          </a:prstGeom>
        </p:spPr>
      </p:pic>
    </p:spTree>
    <p:extLst>
      <p:ext uri="{BB962C8B-B14F-4D97-AF65-F5344CB8AC3E}">
        <p14:creationId xmlns:p14="http://schemas.microsoft.com/office/powerpoint/2010/main" val="3066043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Pathogenesis &amp; </a:t>
            </a:r>
            <a:r>
              <a:rPr lang="en-US" dirty="0" smtClean="0"/>
              <a:t>Pathology of </a:t>
            </a:r>
            <a:r>
              <a:rPr lang="en-US" i="1" dirty="0"/>
              <a:t>Chlamydia </a:t>
            </a:r>
            <a:r>
              <a:rPr lang="en-US" i="1" dirty="0" err="1"/>
              <a:t>psittaci</a:t>
            </a:r>
            <a:r>
              <a:rPr lang="en-US" dirty="0"/>
              <a:t> </a:t>
            </a:r>
            <a:endParaRPr lang="ar-IQ" dirty="0"/>
          </a:p>
        </p:txBody>
      </p:sp>
      <p:sp>
        <p:nvSpPr>
          <p:cNvPr id="3" name="Content Placeholder 2"/>
          <p:cNvSpPr>
            <a:spLocks noGrp="1"/>
          </p:cNvSpPr>
          <p:nvPr>
            <p:ph idx="1"/>
          </p:nvPr>
        </p:nvSpPr>
        <p:spPr/>
        <p:txBody>
          <a:bodyPr/>
          <a:lstStyle/>
          <a:p>
            <a:pPr algn="just" rtl="0"/>
            <a:r>
              <a:rPr lang="en-US" b="1" dirty="0"/>
              <a:t>The agent enters through the respiratory tract, is found in the blood during the first 2 weeks of the disease, and may be found in the sputum at the time the lung is involved.</a:t>
            </a:r>
          </a:p>
          <a:p>
            <a:pPr algn="just" rtl="0"/>
            <a:r>
              <a:rPr lang="en-US" b="1" dirty="0"/>
              <a:t>Psittacosis causes a patchy inflammation of the lungs in which consolidated areas are sharply demarcated. The exudates are predominantly mononuclear. Only minor changes occur in the large bronchioles and </a:t>
            </a:r>
            <a:r>
              <a:rPr lang="en-US" b="1" dirty="0" smtClean="0"/>
              <a:t>bronchi. </a:t>
            </a:r>
            <a:r>
              <a:rPr lang="en-US" b="1" dirty="0"/>
              <a:t>Liver, spleen, heart, and kidney are often enlarged and congested.</a:t>
            </a:r>
          </a:p>
          <a:p>
            <a:pPr algn="just" rtl="0"/>
            <a:r>
              <a:rPr lang="en-US" b="1" dirty="0" smtClean="0"/>
              <a:t>The </a:t>
            </a:r>
            <a:r>
              <a:rPr lang="en-US" b="1" dirty="0"/>
              <a:t>mortality rate may be as high as 20% in untreated cases, especially in the elderly.</a:t>
            </a:r>
            <a:endParaRPr lang="ar-IQ" b="1" dirty="0"/>
          </a:p>
        </p:txBody>
      </p:sp>
    </p:spTree>
    <p:extLst>
      <p:ext uri="{BB962C8B-B14F-4D97-AF65-F5344CB8AC3E}">
        <p14:creationId xmlns:p14="http://schemas.microsoft.com/office/powerpoint/2010/main" val="496029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Laboratory </a:t>
            </a:r>
            <a:r>
              <a:rPr lang="en-US" dirty="0" smtClean="0"/>
              <a:t>Diagnosis and treatment</a:t>
            </a:r>
            <a:endParaRPr lang="en-US" dirty="0">
              <a:effectLst/>
            </a:endParaRPr>
          </a:p>
        </p:txBody>
      </p:sp>
      <p:sp>
        <p:nvSpPr>
          <p:cNvPr id="3" name="Content Placeholder 2"/>
          <p:cNvSpPr>
            <a:spLocks noGrp="1"/>
          </p:cNvSpPr>
          <p:nvPr>
            <p:ph idx="1"/>
          </p:nvPr>
        </p:nvSpPr>
        <p:spPr/>
        <p:txBody>
          <a:bodyPr>
            <a:noAutofit/>
          </a:bodyPr>
          <a:lstStyle/>
          <a:p>
            <a:pPr algn="just" rtl="0"/>
            <a:r>
              <a:rPr lang="en-US" sz="2000" b="1" dirty="0" smtClean="0"/>
              <a:t>Culture: Culture </a:t>
            </a:r>
            <a:r>
              <a:rPr lang="en-US" sz="2000" b="1" dirty="0"/>
              <a:t>of </a:t>
            </a:r>
            <a:r>
              <a:rPr lang="en-US" sz="2000" b="1" i="1" dirty="0"/>
              <a:t>C </a:t>
            </a:r>
            <a:r>
              <a:rPr lang="en-US" sz="2000" b="1" i="1" dirty="0" err="1"/>
              <a:t>psittaci</a:t>
            </a:r>
            <a:r>
              <a:rPr lang="en-US" sz="2000" b="1" dirty="0"/>
              <a:t> can be dangerous, and detection of the organism using immunoassays or PCR is preferred. If necessary, </a:t>
            </a:r>
            <a:r>
              <a:rPr lang="en-US" sz="2000" b="1" i="1" dirty="0"/>
              <a:t>C </a:t>
            </a:r>
            <a:r>
              <a:rPr lang="en-US" sz="2000" b="1" i="1" dirty="0" err="1"/>
              <a:t>psittaci</a:t>
            </a:r>
            <a:r>
              <a:rPr lang="en-US" sz="2000" b="1" dirty="0"/>
              <a:t> can be cultured from blood or sputum or from lung tissue by culture in tissue culture cells, </a:t>
            </a:r>
            <a:r>
              <a:rPr lang="en-US" sz="2000" b="1" dirty="0" smtClean="0"/>
              <a:t>or </a:t>
            </a:r>
            <a:r>
              <a:rPr lang="en-US" sz="2000" b="1" dirty="0" err="1" smtClean="0"/>
              <a:t>embryonated</a:t>
            </a:r>
            <a:r>
              <a:rPr lang="en-US" sz="2000" b="1" dirty="0" smtClean="0"/>
              <a:t> eggs. </a:t>
            </a:r>
            <a:endParaRPr lang="en-US" sz="2000" b="1" dirty="0"/>
          </a:p>
          <a:p>
            <a:pPr marL="0" indent="0" algn="just" rtl="0">
              <a:buNone/>
            </a:pPr>
            <a:endParaRPr lang="en-US" sz="2000" b="1" dirty="0"/>
          </a:p>
          <a:p>
            <a:pPr algn="just" rtl="0"/>
            <a:r>
              <a:rPr lang="en-US" sz="2000" b="1" dirty="0"/>
              <a:t>Because of the difficulty in obtaining laboratory confirmation of </a:t>
            </a:r>
            <a:r>
              <a:rPr lang="en-US" sz="2000" b="1" i="1" dirty="0"/>
              <a:t>C </a:t>
            </a:r>
            <a:r>
              <a:rPr lang="en-US" sz="2000" b="1" i="1" dirty="0" err="1"/>
              <a:t>psittaci</a:t>
            </a:r>
            <a:r>
              <a:rPr lang="en-US" sz="2000" b="1" dirty="0"/>
              <a:t> infection, most infections are treated based only on the clinical diagnosis. Information on therapeutic efficacy comes from several clinical trials. Azithromycin, clarithromycin, and erythromycin (and doxycycline in adults) clear most, but not all, respiratory </a:t>
            </a:r>
            <a:r>
              <a:rPr lang="en-US" sz="2000" b="1" i="1" dirty="0"/>
              <a:t>C </a:t>
            </a:r>
            <a:r>
              <a:rPr lang="en-US" sz="2000" b="1" i="1" dirty="0" err="1"/>
              <a:t>psittaci</a:t>
            </a:r>
            <a:r>
              <a:rPr lang="en-US" sz="2000" b="1" dirty="0"/>
              <a:t> infections. All the patients improve clinically, even those with persistent infection.</a:t>
            </a:r>
          </a:p>
          <a:p>
            <a:pPr algn="just" rtl="0"/>
            <a:endParaRPr lang="en-US" sz="2000" b="1" dirty="0">
              <a:effectLst/>
            </a:endParaRPr>
          </a:p>
        </p:txBody>
      </p:sp>
    </p:spTree>
    <p:extLst>
      <p:ext uri="{BB962C8B-B14F-4D97-AF65-F5344CB8AC3E}">
        <p14:creationId xmlns:p14="http://schemas.microsoft.com/office/powerpoint/2010/main" val="3445073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ar-IQ"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92926" y="366584"/>
            <a:ext cx="8175684" cy="5834465"/>
          </a:xfrm>
        </p:spPr>
      </p:pic>
    </p:spTree>
    <p:extLst>
      <p:ext uri="{BB962C8B-B14F-4D97-AF65-F5344CB8AC3E}">
        <p14:creationId xmlns:p14="http://schemas.microsoft.com/office/powerpoint/2010/main" val="1033266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effectLst/>
              </a:rPr>
              <a:t>Chlamydiae</a:t>
            </a:r>
            <a:endParaRPr lang="ar-IQ" dirty="0"/>
          </a:p>
        </p:txBody>
      </p:sp>
      <p:sp>
        <p:nvSpPr>
          <p:cNvPr id="3" name="Content Placeholder 2"/>
          <p:cNvSpPr>
            <a:spLocks noGrp="1"/>
          </p:cNvSpPr>
          <p:nvPr>
            <p:ph idx="1"/>
          </p:nvPr>
        </p:nvSpPr>
        <p:spPr>
          <a:xfrm>
            <a:off x="2589212" y="1347537"/>
            <a:ext cx="8915400" cy="5438274"/>
          </a:xfrm>
        </p:spPr>
        <p:txBody>
          <a:bodyPr>
            <a:normAutofit lnSpcReduction="10000"/>
          </a:bodyPr>
          <a:lstStyle/>
          <a:p>
            <a:pPr algn="just" rtl="0">
              <a:lnSpc>
                <a:spcPct val="150000"/>
              </a:lnSpc>
            </a:pPr>
            <a:r>
              <a:rPr lang="en-US" dirty="0" err="1" smtClean="0">
                <a:effectLst/>
              </a:rPr>
              <a:t>Chlamydiae</a:t>
            </a:r>
            <a:r>
              <a:rPr lang="en-US" dirty="0" smtClean="0">
                <a:effectLst/>
              </a:rPr>
              <a:t> that infect humans are divided into three species, </a:t>
            </a:r>
            <a:r>
              <a:rPr lang="en-US" b="1" i="1" dirty="0" smtClean="0">
                <a:effectLst/>
              </a:rPr>
              <a:t>Chlamydia trachomatis</a:t>
            </a:r>
            <a:r>
              <a:rPr lang="en-US" i="1" dirty="0" smtClean="0">
                <a:effectLst/>
              </a:rPr>
              <a:t>, </a:t>
            </a:r>
            <a:r>
              <a:rPr lang="en-US" b="1" i="1" dirty="0" smtClean="0">
                <a:effectLst/>
              </a:rPr>
              <a:t>Chlamydia (</a:t>
            </a:r>
            <a:r>
              <a:rPr lang="en-US" b="1" i="1" dirty="0" err="1" smtClean="0">
                <a:effectLst/>
              </a:rPr>
              <a:t>Chlamydophila</a:t>
            </a:r>
            <a:r>
              <a:rPr lang="en-US" b="1" i="1" dirty="0" smtClean="0">
                <a:effectLst/>
              </a:rPr>
              <a:t>) </a:t>
            </a:r>
            <a:r>
              <a:rPr lang="en-US" b="1" i="1" dirty="0" err="1" smtClean="0">
                <a:effectLst/>
              </a:rPr>
              <a:t>pneumoniae</a:t>
            </a:r>
            <a:r>
              <a:rPr lang="en-US" i="1" dirty="0" smtClean="0">
                <a:effectLst/>
              </a:rPr>
              <a:t>,</a:t>
            </a:r>
            <a:r>
              <a:rPr lang="en-US" dirty="0" smtClean="0">
                <a:effectLst/>
              </a:rPr>
              <a:t> and </a:t>
            </a:r>
            <a:r>
              <a:rPr lang="en-US" b="1" i="1" dirty="0" smtClean="0">
                <a:effectLst/>
              </a:rPr>
              <a:t>Chlamydia (</a:t>
            </a:r>
            <a:r>
              <a:rPr lang="en-US" b="1" i="1" dirty="0" err="1" smtClean="0">
                <a:effectLst/>
              </a:rPr>
              <a:t>Chlamydophila</a:t>
            </a:r>
            <a:r>
              <a:rPr lang="en-US" b="1" i="1" dirty="0" smtClean="0">
                <a:effectLst/>
              </a:rPr>
              <a:t>) </a:t>
            </a:r>
            <a:r>
              <a:rPr lang="en-US" b="1" i="1" dirty="0" err="1" smtClean="0">
                <a:effectLst/>
              </a:rPr>
              <a:t>psittaci</a:t>
            </a:r>
            <a:r>
              <a:rPr lang="en-US" dirty="0" smtClean="0">
                <a:effectLst/>
              </a:rPr>
              <a:t>, on the basis of antigenic composition, intracellular inclusions, sulfonamide susceptibility, and disease production. </a:t>
            </a:r>
          </a:p>
          <a:p>
            <a:pPr algn="just" rtl="0">
              <a:lnSpc>
                <a:spcPct val="150000"/>
              </a:lnSpc>
            </a:pPr>
            <a:r>
              <a:rPr lang="en-US" dirty="0" err="1"/>
              <a:t>Chlamydiae</a:t>
            </a:r>
            <a:r>
              <a:rPr lang="en-US" dirty="0"/>
              <a:t> possess </a:t>
            </a:r>
            <a:r>
              <a:rPr lang="en-US" b="1" dirty="0" smtClean="0"/>
              <a:t>shared genus-specific </a:t>
            </a:r>
            <a:r>
              <a:rPr lang="en-US" b="1" dirty="0"/>
              <a:t>antigens</a:t>
            </a:r>
            <a:r>
              <a:rPr lang="en-US" dirty="0"/>
              <a:t>. These are heat-stable lipopolysaccharides with 2-keto-3-deoxyoctanoic acid. Antibody to these genus-specific antigens can be detected by immunofluorescence. </a:t>
            </a:r>
            <a:endParaRPr lang="en-US" dirty="0" smtClean="0">
              <a:effectLst/>
            </a:endParaRPr>
          </a:p>
          <a:p>
            <a:pPr algn="just" rtl="0">
              <a:lnSpc>
                <a:spcPct val="150000"/>
              </a:lnSpc>
            </a:pPr>
            <a:r>
              <a:rPr lang="en-US" dirty="0"/>
              <a:t>All </a:t>
            </a:r>
            <a:r>
              <a:rPr lang="en-US" dirty="0" err="1"/>
              <a:t>chlamydiae</a:t>
            </a:r>
            <a:r>
              <a:rPr lang="en-US" dirty="0"/>
              <a:t> exhibit similar morphologic features and multiply in the cytoplasm of their host cells by a distinctive developmental cycle. The </a:t>
            </a:r>
            <a:r>
              <a:rPr lang="en-US" dirty="0" err="1"/>
              <a:t>chlamydiae</a:t>
            </a:r>
            <a:r>
              <a:rPr lang="en-US" dirty="0"/>
              <a:t> can be viewed as gram-negative bacteria that lack mechanisms for the production of metabolic energy and cannot synthesize ATP. This restricts them to an intracellular existence. Thus, </a:t>
            </a:r>
            <a:r>
              <a:rPr lang="en-US" dirty="0" err="1"/>
              <a:t>chlamydiae</a:t>
            </a:r>
            <a:r>
              <a:rPr lang="en-US" dirty="0"/>
              <a:t> are </a:t>
            </a:r>
            <a:r>
              <a:rPr lang="en-US" b="1" dirty="0"/>
              <a:t>obligate intracellular parasites</a:t>
            </a:r>
            <a:r>
              <a:rPr lang="en-US" dirty="0"/>
              <a:t>.</a:t>
            </a:r>
            <a:endParaRPr lang="ar-IQ" dirty="0"/>
          </a:p>
          <a:p>
            <a:pPr algn="just" rtl="0">
              <a:lnSpc>
                <a:spcPct val="150000"/>
              </a:lnSpc>
            </a:pPr>
            <a:endParaRPr lang="ar-IQ" dirty="0"/>
          </a:p>
        </p:txBody>
      </p:sp>
    </p:spTree>
    <p:extLst>
      <p:ext uri="{BB962C8B-B14F-4D97-AF65-F5344CB8AC3E}">
        <p14:creationId xmlns:p14="http://schemas.microsoft.com/office/powerpoint/2010/main" val="1154077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effectLst/>
              </a:rPr>
              <a:t>Developmental Cycle</a:t>
            </a:r>
            <a:endParaRPr lang="ar-IQ" dirty="0"/>
          </a:p>
        </p:txBody>
      </p:sp>
      <p:sp>
        <p:nvSpPr>
          <p:cNvPr id="3" name="Content Placeholder 2"/>
          <p:cNvSpPr>
            <a:spLocks noGrp="1"/>
          </p:cNvSpPr>
          <p:nvPr>
            <p:ph idx="1"/>
          </p:nvPr>
        </p:nvSpPr>
        <p:spPr/>
        <p:txBody>
          <a:bodyPr>
            <a:normAutofit/>
          </a:bodyPr>
          <a:lstStyle/>
          <a:p>
            <a:pPr algn="just" rtl="0">
              <a:lnSpc>
                <a:spcPct val="150000"/>
              </a:lnSpc>
            </a:pPr>
            <a:r>
              <a:rPr lang="en-US" dirty="0" smtClean="0">
                <a:effectLst/>
              </a:rPr>
              <a:t>All </a:t>
            </a:r>
            <a:r>
              <a:rPr lang="en-US" dirty="0" err="1" smtClean="0">
                <a:effectLst/>
              </a:rPr>
              <a:t>chlamydiae</a:t>
            </a:r>
            <a:r>
              <a:rPr lang="en-US" dirty="0" smtClean="0">
                <a:effectLst/>
              </a:rPr>
              <a:t> have a common reproductive cycle. The environmentally stable infectious particle is a small cell called the </a:t>
            </a:r>
            <a:r>
              <a:rPr lang="en-US" b="1" dirty="0" smtClean="0">
                <a:effectLst/>
              </a:rPr>
              <a:t>elementary body</a:t>
            </a:r>
            <a:r>
              <a:rPr lang="en-US" dirty="0" smtClean="0">
                <a:effectLst/>
              </a:rPr>
              <a:t> or </a:t>
            </a:r>
            <a:r>
              <a:rPr lang="en-US" b="1" dirty="0" smtClean="0">
                <a:effectLst/>
              </a:rPr>
              <a:t>EB</a:t>
            </a:r>
            <a:r>
              <a:rPr lang="en-US" dirty="0"/>
              <a:t> </a:t>
            </a:r>
            <a:r>
              <a:rPr lang="en-US" dirty="0" smtClean="0"/>
              <a:t>(0.3 µm) in diameter. </a:t>
            </a:r>
            <a:r>
              <a:rPr lang="en-US" dirty="0" smtClean="0">
                <a:effectLst/>
              </a:rPr>
              <a:t>The EBs have a high affinity for host epithelial cells and rapidly enter them through </a:t>
            </a:r>
            <a:r>
              <a:rPr lang="en-US" dirty="0" err="1" smtClean="0">
                <a:effectLst/>
              </a:rPr>
              <a:t>Heparan</a:t>
            </a:r>
            <a:r>
              <a:rPr lang="en-US" dirty="0" smtClean="0">
                <a:effectLst/>
              </a:rPr>
              <a:t> sulfate-like proteoglycans on the surface of </a:t>
            </a:r>
            <a:r>
              <a:rPr lang="en-US" i="1" dirty="0" smtClean="0">
                <a:effectLst/>
              </a:rPr>
              <a:t>C trachomatis</a:t>
            </a:r>
            <a:r>
              <a:rPr lang="en-US" dirty="0"/>
              <a:t> </a:t>
            </a:r>
            <a:r>
              <a:rPr lang="en-US" dirty="0" smtClean="0">
                <a:effectLst/>
              </a:rPr>
              <a:t>mediates the initial interaction between EBs and host cells, </a:t>
            </a:r>
            <a:r>
              <a:rPr lang="en-US" dirty="0" smtClean="0"/>
              <a:t>or through o</a:t>
            </a:r>
            <a:r>
              <a:rPr lang="en-US" dirty="0" smtClean="0">
                <a:effectLst/>
              </a:rPr>
              <a:t>ther</a:t>
            </a:r>
            <a:r>
              <a:rPr lang="en-US" dirty="0" smtClean="0"/>
              <a:t> </a:t>
            </a:r>
            <a:r>
              <a:rPr lang="en-US" dirty="0" smtClean="0">
                <a:effectLst/>
              </a:rPr>
              <a:t>potential </a:t>
            </a:r>
            <a:r>
              <a:rPr lang="en-US" dirty="0" err="1" smtClean="0">
                <a:effectLst/>
              </a:rPr>
              <a:t>adhesins</a:t>
            </a:r>
            <a:r>
              <a:rPr lang="en-US" dirty="0" smtClean="0">
                <a:effectLst/>
              </a:rPr>
              <a:t> outer membrane protein and other surface proteins. EBs </a:t>
            </a:r>
            <a:r>
              <a:rPr lang="en-US" dirty="0" smtClean="0"/>
              <a:t>then </a:t>
            </a:r>
            <a:r>
              <a:rPr lang="en-US" dirty="0" smtClean="0">
                <a:effectLst/>
              </a:rPr>
              <a:t>subsequently engulfed by the host cell.</a:t>
            </a:r>
            <a:endParaRPr lang="ar-IQ" dirty="0"/>
          </a:p>
        </p:txBody>
      </p:sp>
    </p:spTree>
    <p:extLst>
      <p:ext uri="{BB962C8B-B14F-4D97-AF65-F5344CB8AC3E}">
        <p14:creationId xmlns:p14="http://schemas.microsoft.com/office/powerpoint/2010/main" val="2889980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effectLst/>
              </a:rPr>
              <a:t>Developmental Cycle</a:t>
            </a:r>
            <a:endParaRPr lang="ar-IQ" dirty="0"/>
          </a:p>
        </p:txBody>
      </p:sp>
      <p:sp>
        <p:nvSpPr>
          <p:cNvPr id="3" name="Content Placeholder 2"/>
          <p:cNvSpPr>
            <a:spLocks noGrp="1"/>
          </p:cNvSpPr>
          <p:nvPr>
            <p:ph idx="1"/>
          </p:nvPr>
        </p:nvSpPr>
        <p:spPr>
          <a:xfrm>
            <a:off x="2589212" y="1501541"/>
            <a:ext cx="8915400" cy="4409681"/>
          </a:xfrm>
        </p:spPr>
        <p:txBody>
          <a:bodyPr>
            <a:normAutofit/>
          </a:bodyPr>
          <a:lstStyle/>
          <a:p>
            <a:pPr algn="just" rtl="0">
              <a:lnSpc>
                <a:spcPct val="150000"/>
              </a:lnSpc>
            </a:pPr>
            <a:r>
              <a:rPr lang="en-US" dirty="0" smtClean="0">
                <a:effectLst/>
              </a:rPr>
              <a:t>Shortly after entry into the host cell, the disulfide bonds of the EB membrane proteins are no longer cross-linked and the EB is reorganized into a larger structure called a </a:t>
            </a:r>
            <a:r>
              <a:rPr lang="en-US" b="1" dirty="0" smtClean="0">
                <a:effectLst/>
              </a:rPr>
              <a:t>reticulate body</a:t>
            </a:r>
            <a:r>
              <a:rPr lang="en-US" dirty="0" smtClean="0">
                <a:effectLst/>
              </a:rPr>
              <a:t> or </a:t>
            </a:r>
            <a:r>
              <a:rPr lang="en-US" b="1" dirty="0" smtClean="0">
                <a:effectLst/>
              </a:rPr>
              <a:t>RB</a:t>
            </a:r>
            <a:r>
              <a:rPr lang="en-US" dirty="0" smtClean="0">
                <a:effectLst/>
              </a:rPr>
              <a:t> measuring about 0.5-1 µm. Within the membrane-bound vacuole, the RB grows in size and divides repeatedly by binary fission. Eventually, the entire vacuole becomes filled with elementary bodies derived from the reticulate bodies to form a cytoplasmic </a:t>
            </a:r>
            <a:r>
              <a:rPr lang="en-US" b="1" dirty="0" smtClean="0">
                <a:effectLst/>
              </a:rPr>
              <a:t>inclusion</a:t>
            </a:r>
            <a:r>
              <a:rPr lang="en-US" dirty="0" smtClean="0">
                <a:effectLst/>
              </a:rPr>
              <a:t>. The newly formed EBs may be liberated from the host cell to infect new cells. The developmental cycle takes 24–48 hours. </a:t>
            </a:r>
            <a:endParaRPr lang="ar-IQ" dirty="0"/>
          </a:p>
        </p:txBody>
      </p:sp>
    </p:spTree>
    <p:extLst>
      <p:ext uri="{BB962C8B-B14F-4D97-AF65-F5344CB8AC3E}">
        <p14:creationId xmlns:p14="http://schemas.microsoft.com/office/powerpoint/2010/main" val="91706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ar-IQ"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3247" y="191132"/>
            <a:ext cx="9805072" cy="6373297"/>
          </a:xfrm>
        </p:spPr>
      </p:pic>
    </p:spTree>
    <p:extLst>
      <p:ext uri="{BB962C8B-B14F-4D97-AF65-F5344CB8AC3E}">
        <p14:creationId xmlns:p14="http://schemas.microsoft.com/office/powerpoint/2010/main" val="3511222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effectLst/>
              </a:rPr>
              <a:t>Staining Properties</a:t>
            </a:r>
            <a:endParaRPr lang="ar-IQ" dirty="0"/>
          </a:p>
        </p:txBody>
      </p:sp>
      <p:sp>
        <p:nvSpPr>
          <p:cNvPr id="3" name="Content Placeholder 2"/>
          <p:cNvSpPr>
            <a:spLocks noGrp="1"/>
          </p:cNvSpPr>
          <p:nvPr>
            <p:ph idx="1"/>
          </p:nvPr>
        </p:nvSpPr>
        <p:spPr>
          <a:xfrm>
            <a:off x="2589212" y="2133599"/>
            <a:ext cx="8915400" cy="4469331"/>
          </a:xfrm>
        </p:spPr>
        <p:txBody>
          <a:bodyPr/>
          <a:lstStyle/>
          <a:p>
            <a:pPr algn="just" rtl="0">
              <a:lnSpc>
                <a:spcPct val="150000"/>
              </a:lnSpc>
            </a:pPr>
            <a:r>
              <a:rPr lang="en-US" dirty="0" err="1" smtClean="0">
                <a:effectLst/>
              </a:rPr>
              <a:t>Chlamydiae</a:t>
            </a:r>
            <a:r>
              <a:rPr lang="en-US" dirty="0" smtClean="0">
                <a:effectLst/>
              </a:rPr>
              <a:t> have distinctive staining properties. Elementary bodies stain purple with </a:t>
            </a:r>
            <a:r>
              <a:rPr lang="en-US" dirty="0" err="1" smtClean="0">
                <a:effectLst/>
              </a:rPr>
              <a:t>Giemsa's</a:t>
            </a:r>
            <a:r>
              <a:rPr lang="en-US" dirty="0" smtClean="0">
                <a:effectLst/>
              </a:rPr>
              <a:t> stain—in contrast to the blue of host cell cytoplasm. The larger, </a:t>
            </a:r>
            <a:r>
              <a:rPr lang="en-US" dirty="0" err="1" smtClean="0">
                <a:effectLst/>
              </a:rPr>
              <a:t>noninfective</a:t>
            </a:r>
            <a:r>
              <a:rPr lang="en-US" dirty="0" smtClean="0">
                <a:effectLst/>
              </a:rPr>
              <a:t> reticulate bodies stain blue with </a:t>
            </a:r>
            <a:r>
              <a:rPr lang="en-US" dirty="0" err="1" smtClean="0">
                <a:effectLst/>
              </a:rPr>
              <a:t>Giemsa's</a:t>
            </a:r>
            <a:r>
              <a:rPr lang="en-US" dirty="0" smtClean="0">
                <a:effectLst/>
              </a:rPr>
              <a:t> stain. The Gram reaction of </a:t>
            </a:r>
            <a:r>
              <a:rPr lang="en-US" dirty="0" err="1" smtClean="0">
                <a:effectLst/>
              </a:rPr>
              <a:t>chlamydiae</a:t>
            </a:r>
            <a:r>
              <a:rPr lang="en-US" dirty="0" smtClean="0">
                <a:effectLst/>
              </a:rPr>
              <a:t> is negative or variable and is not useful in identification of the agents. </a:t>
            </a:r>
            <a:endParaRPr lang="ar-IQ"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1825" y="4018551"/>
            <a:ext cx="3429000" cy="2286000"/>
          </a:xfrm>
          <a:prstGeom prst="rect">
            <a:avLst/>
          </a:prstGeom>
        </p:spPr>
      </p:pic>
    </p:spTree>
    <p:extLst>
      <p:ext uri="{BB962C8B-B14F-4D97-AF65-F5344CB8AC3E}">
        <p14:creationId xmlns:p14="http://schemas.microsoft.com/office/powerpoint/2010/main" val="4204000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a:t>Chlamydia trachomatis</a:t>
            </a:r>
            <a:r>
              <a:rPr lang="en-US" dirty="0"/>
              <a:t> </a:t>
            </a:r>
            <a:r>
              <a:rPr lang="en-US" dirty="0" smtClean="0"/>
              <a:t>Ocular </a:t>
            </a:r>
            <a:r>
              <a:rPr lang="en-US" dirty="0"/>
              <a:t>Infections</a:t>
            </a:r>
            <a:r>
              <a:rPr lang="en-US" dirty="0" smtClean="0"/>
              <a:t> </a:t>
            </a:r>
            <a:endParaRPr lang="ar-IQ" dirty="0"/>
          </a:p>
        </p:txBody>
      </p:sp>
      <p:sp>
        <p:nvSpPr>
          <p:cNvPr id="3" name="Content Placeholder 2"/>
          <p:cNvSpPr>
            <a:spLocks noGrp="1"/>
          </p:cNvSpPr>
          <p:nvPr>
            <p:ph idx="1"/>
          </p:nvPr>
        </p:nvSpPr>
        <p:spPr/>
        <p:txBody>
          <a:bodyPr/>
          <a:lstStyle/>
          <a:p>
            <a:pPr algn="just" rtl="0">
              <a:lnSpc>
                <a:spcPct val="150000"/>
              </a:lnSpc>
            </a:pPr>
            <a:r>
              <a:rPr lang="en-US" dirty="0"/>
              <a:t>Humans are the natural host for </a:t>
            </a:r>
            <a:r>
              <a:rPr lang="en-US" i="1" dirty="0"/>
              <a:t>C trachomatis</a:t>
            </a:r>
            <a:r>
              <a:rPr lang="en-US" i="1" dirty="0" smtClean="0"/>
              <a:t>.</a:t>
            </a:r>
            <a:r>
              <a:rPr lang="en-US" dirty="0"/>
              <a:t> </a:t>
            </a:r>
            <a:r>
              <a:rPr lang="en-US" dirty="0" err="1"/>
              <a:t>Intracytoplasmic</a:t>
            </a:r>
            <a:r>
              <a:rPr lang="en-US" dirty="0"/>
              <a:t> replication results in the formation of compact inclusions with a glycogen matrix in which elementary bodies are embedded</a:t>
            </a:r>
            <a:r>
              <a:rPr lang="en-US" dirty="0" smtClean="0"/>
              <a:t>.</a:t>
            </a:r>
          </a:p>
          <a:p>
            <a:pPr algn="just" rtl="0">
              <a:lnSpc>
                <a:spcPct val="150000"/>
              </a:lnSpc>
            </a:pPr>
            <a:r>
              <a:rPr lang="en-US" dirty="0"/>
              <a:t>Trachoma is an ancient eye disease</a:t>
            </a:r>
            <a:r>
              <a:rPr lang="en-US" dirty="0" smtClean="0"/>
              <a:t>, it </a:t>
            </a:r>
            <a:r>
              <a:rPr lang="en-US" dirty="0"/>
              <a:t>is a chronic </a:t>
            </a:r>
            <a:r>
              <a:rPr lang="en-US" dirty="0" err="1"/>
              <a:t>keratoconjunctivitis</a:t>
            </a:r>
            <a:r>
              <a:rPr lang="en-US" dirty="0"/>
              <a:t> that begins with acute inflammatory changes in the conjunctiva and cornea and progresses to scarring and blindness. The </a:t>
            </a:r>
            <a:r>
              <a:rPr lang="en-US" i="1" dirty="0"/>
              <a:t>C trachomatis</a:t>
            </a:r>
            <a:r>
              <a:rPr lang="en-US" dirty="0"/>
              <a:t> </a:t>
            </a:r>
            <a:r>
              <a:rPr lang="en-US" dirty="0" err="1"/>
              <a:t>serovars</a:t>
            </a:r>
            <a:r>
              <a:rPr lang="en-US" dirty="0"/>
              <a:t> A, </a:t>
            </a:r>
            <a:r>
              <a:rPr lang="en-US" dirty="0" smtClean="0"/>
              <a:t>B, </a:t>
            </a:r>
            <a:r>
              <a:rPr lang="en-US" dirty="0"/>
              <a:t>and C are associated with clinical trachoma.</a:t>
            </a:r>
          </a:p>
          <a:p>
            <a:pPr algn="just" rtl="0">
              <a:lnSpc>
                <a:spcPct val="150000"/>
              </a:lnSpc>
            </a:pPr>
            <a:endParaRPr lang="ar-IQ" dirty="0"/>
          </a:p>
        </p:txBody>
      </p:sp>
    </p:spTree>
    <p:extLst>
      <p:ext uri="{BB962C8B-B14F-4D97-AF65-F5344CB8AC3E}">
        <p14:creationId xmlns:p14="http://schemas.microsoft.com/office/powerpoint/2010/main" val="4028220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Clinical Findings</a:t>
            </a:r>
            <a:endParaRPr lang="ar-IQ" dirty="0"/>
          </a:p>
        </p:txBody>
      </p:sp>
      <p:sp>
        <p:nvSpPr>
          <p:cNvPr id="3" name="Content Placeholder 2"/>
          <p:cNvSpPr>
            <a:spLocks noGrp="1"/>
          </p:cNvSpPr>
          <p:nvPr>
            <p:ph idx="1"/>
          </p:nvPr>
        </p:nvSpPr>
        <p:spPr>
          <a:xfrm>
            <a:off x="2589212" y="1357162"/>
            <a:ext cx="8915400" cy="4554060"/>
          </a:xfrm>
        </p:spPr>
        <p:txBody>
          <a:bodyPr>
            <a:normAutofit/>
          </a:bodyPr>
          <a:lstStyle/>
          <a:p>
            <a:pPr algn="just" rtl="0">
              <a:lnSpc>
                <a:spcPct val="150000"/>
              </a:lnSpc>
            </a:pPr>
            <a:r>
              <a:rPr lang="en-US" dirty="0"/>
              <a:t>T</a:t>
            </a:r>
            <a:r>
              <a:rPr lang="en-US" dirty="0" smtClean="0"/>
              <a:t>he </a:t>
            </a:r>
            <a:r>
              <a:rPr lang="en-US" dirty="0"/>
              <a:t>incubation period for chlamydial </a:t>
            </a:r>
            <a:r>
              <a:rPr lang="en-US" dirty="0" err="1"/>
              <a:t>conjunctival</a:t>
            </a:r>
            <a:r>
              <a:rPr lang="en-US" dirty="0"/>
              <a:t> infection is 3–10 days. </a:t>
            </a:r>
          </a:p>
          <a:p>
            <a:pPr algn="just" rtl="0">
              <a:lnSpc>
                <a:spcPct val="150000"/>
              </a:lnSpc>
            </a:pPr>
            <a:r>
              <a:rPr lang="en-US" dirty="0" smtClean="0"/>
              <a:t>The </a:t>
            </a:r>
            <a:r>
              <a:rPr lang="en-US" dirty="0"/>
              <a:t>earliest symptoms of trachoma are lacrimation, </a:t>
            </a:r>
            <a:r>
              <a:rPr lang="en-US" dirty="0" err="1"/>
              <a:t>mucopurulent</a:t>
            </a:r>
            <a:r>
              <a:rPr lang="en-US" dirty="0"/>
              <a:t> discharge, </a:t>
            </a:r>
            <a:r>
              <a:rPr lang="en-US" dirty="0" err="1"/>
              <a:t>conjunctival</a:t>
            </a:r>
            <a:r>
              <a:rPr lang="en-US" dirty="0"/>
              <a:t> </a:t>
            </a:r>
            <a:r>
              <a:rPr lang="en-US" dirty="0" smtClean="0"/>
              <a:t>hyperemia. </a:t>
            </a:r>
            <a:r>
              <a:rPr lang="en-US" dirty="0"/>
              <a:t>Microscopic examination of the cornea reveals epithelial keratitis, </a:t>
            </a:r>
            <a:r>
              <a:rPr lang="en-US" dirty="0" err="1"/>
              <a:t>subepithelial</a:t>
            </a:r>
            <a:r>
              <a:rPr lang="en-US" dirty="0"/>
              <a:t> infiltrates, and extension </a:t>
            </a:r>
            <a:r>
              <a:rPr lang="en-US" dirty="0" smtClean="0"/>
              <a:t>of </a:t>
            </a:r>
            <a:r>
              <a:rPr lang="en-US" dirty="0"/>
              <a:t>vessels into the cornea (</a:t>
            </a:r>
            <a:r>
              <a:rPr lang="en-US" dirty="0" err="1"/>
              <a:t>pannus</a:t>
            </a:r>
            <a:r>
              <a:rPr lang="en-US" dirty="0"/>
              <a:t>). As the </a:t>
            </a:r>
            <a:r>
              <a:rPr lang="en-US" dirty="0" err="1"/>
              <a:t>pannus</a:t>
            </a:r>
            <a:r>
              <a:rPr lang="en-US" dirty="0"/>
              <a:t> extends downward across the cornea, there is scarring of the conjunctiva, eyelid </a:t>
            </a:r>
            <a:r>
              <a:rPr lang="en-US" dirty="0" smtClean="0"/>
              <a:t>deformities. </a:t>
            </a:r>
            <a:r>
              <a:rPr lang="en-US" dirty="0"/>
              <a:t>With secondary bacterial infection, loss of vision progresses over a period of years. </a:t>
            </a: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23827" y="4466077"/>
            <a:ext cx="2823410" cy="2172702"/>
          </a:xfrm>
          <a:prstGeom prst="rect">
            <a:avLst/>
          </a:prstGeom>
        </p:spPr>
      </p:pic>
    </p:spTree>
    <p:extLst>
      <p:ext uri="{BB962C8B-B14F-4D97-AF65-F5344CB8AC3E}">
        <p14:creationId xmlns:p14="http://schemas.microsoft.com/office/powerpoint/2010/main" val="1544297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Treatment, Prevention and Control</a:t>
            </a:r>
            <a:endParaRPr lang="ar-IQ" dirty="0"/>
          </a:p>
        </p:txBody>
      </p:sp>
      <p:sp>
        <p:nvSpPr>
          <p:cNvPr id="3" name="Content Placeholder 2"/>
          <p:cNvSpPr>
            <a:spLocks noGrp="1"/>
          </p:cNvSpPr>
          <p:nvPr>
            <p:ph idx="1"/>
          </p:nvPr>
        </p:nvSpPr>
        <p:spPr>
          <a:xfrm>
            <a:off x="2589212" y="1443789"/>
            <a:ext cx="8915400" cy="5149516"/>
          </a:xfrm>
        </p:spPr>
        <p:txBody>
          <a:bodyPr>
            <a:normAutofit/>
          </a:bodyPr>
          <a:lstStyle/>
          <a:p>
            <a:pPr algn="just" rtl="0">
              <a:lnSpc>
                <a:spcPct val="150000"/>
              </a:lnSpc>
            </a:pPr>
            <a:r>
              <a:rPr lang="en-US" dirty="0"/>
              <a:t>Clinical trials, </a:t>
            </a:r>
            <a:r>
              <a:rPr lang="en-US" dirty="0" smtClean="0"/>
              <a:t>in an </a:t>
            </a:r>
            <a:r>
              <a:rPr lang="en-US" dirty="0"/>
              <a:t>endemic </a:t>
            </a:r>
            <a:r>
              <a:rPr lang="en-US" dirty="0" smtClean="0"/>
              <a:t>trachoma, </a:t>
            </a:r>
            <a:r>
              <a:rPr lang="en-US" dirty="0"/>
              <a:t>using </a:t>
            </a:r>
            <a:r>
              <a:rPr lang="en-US" dirty="0" smtClean="0"/>
              <a:t>azithromycin </a:t>
            </a:r>
            <a:r>
              <a:rPr lang="en-US" dirty="0"/>
              <a:t>treatment show </a:t>
            </a:r>
            <a:r>
              <a:rPr lang="en-US" dirty="0" smtClean="0"/>
              <a:t>that </a:t>
            </a:r>
            <a:r>
              <a:rPr lang="en-US" dirty="0"/>
              <a:t>infection and clinical disease are greatly decreased at 6 and 12 months post </a:t>
            </a:r>
            <a:r>
              <a:rPr lang="en-US" dirty="0" smtClean="0"/>
              <a:t>therapy. </a:t>
            </a:r>
            <a:r>
              <a:rPr lang="en-US" dirty="0"/>
              <a:t>Topical therapy is of little value</a:t>
            </a:r>
            <a:r>
              <a:rPr lang="en-US" dirty="0" smtClean="0"/>
              <a:t>.</a:t>
            </a:r>
          </a:p>
          <a:p>
            <a:pPr algn="just" rtl="0">
              <a:lnSpc>
                <a:spcPct val="150000"/>
              </a:lnSpc>
            </a:pPr>
            <a:r>
              <a:rPr lang="en-US" dirty="0"/>
              <a:t>The WHO has initiated the S-A-F-E program to eliminate blinding trachoma and at least markedly reduce clinically active disease. </a:t>
            </a:r>
            <a:endParaRPr lang="en-US" dirty="0" smtClean="0"/>
          </a:p>
          <a:p>
            <a:pPr algn="just" rtl="0">
              <a:lnSpc>
                <a:spcPct val="150000"/>
              </a:lnSpc>
            </a:pPr>
            <a:r>
              <a:rPr lang="en-US" dirty="0" smtClean="0"/>
              <a:t>The </a:t>
            </a:r>
            <a:r>
              <a:rPr lang="en-US" dirty="0"/>
              <a:t>S-A-F-E program is as follows: Surgery for deformed eyelids; periodic Azithromycin therapy; Face washing and hygiene; and, Environmental improvement such as </a:t>
            </a:r>
            <a:r>
              <a:rPr lang="en-US" dirty="0" smtClean="0"/>
              <a:t>decreasing </a:t>
            </a:r>
            <a:r>
              <a:rPr lang="en-US" dirty="0"/>
              <a:t>the number of flies that feed on </a:t>
            </a:r>
            <a:r>
              <a:rPr lang="en-US" dirty="0" err="1"/>
              <a:t>conjunctival</a:t>
            </a:r>
            <a:r>
              <a:rPr lang="en-US" dirty="0"/>
              <a:t> exudates. It is clear that improved socioeconomic conditions enhance the disappearance of endemic trachoma.</a:t>
            </a:r>
          </a:p>
          <a:p>
            <a:pPr algn="just" rtl="0">
              <a:lnSpc>
                <a:spcPct val="150000"/>
              </a:lnSpc>
            </a:pPr>
            <a:endParaRPr lang="ar-IQ" dirty="0"/>
          </a:p>
        </p:txBody>
      </p:sp>
    </p:spTree>
    <p:extLst>
      <p:ext uri="{BB962C8B-B14F-4D97-AF65-F5344CB8AC3E}">
        <p14:creationId xmlns:p14="http://schemas.microsoft.com/office/powerpoint/2010/main" val="282965132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719</TotalTime>
  <Words>1479</Words>
  <Application>Microsoft Office PowerPoint</Application>
  <PresentationFormat>Widescreen</PresentationFormat>
  <Paragraphs>58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Century Gothic</vt:lpstr>
      <vt:lpstr>Tahoma</vt:lpstr>
      <vt:lpstr>Wingdings 3</vt:lpstr>
      <vt:lpstr>Wisp</vt:lpstr>
      <vt:lpstr>Medical Microbiology</vt:lpstr>
      <vt:lpstr>Chlamydiae</vt:lpstr>
      <vt:lpstr>Developmental Cycle</vt:lpstr>
      <vt:lpstr>Developmental Cycle</vt:lpstr>
      <vt:lpstr>  </vt:lpstr>
      <vt:lpstr>Staining Properties</vt:lpstr>
      <vt:lpstr>Chlamydia trachomatis Ocular Infections </vt:lpstr>
      <vt:lpstr>Clinical Findings</vt:lpstr>
      <vt:lpstr>Treatment, Prevention and Control</vt:lpstr>
      <vt:lpstr>Chlamydia trachomatis Genital Infections</vt:lpstr>
      <vt:lpstr>Chlamydia trachomatis Genital Infections</vt:lpstr>
      <vt:lpstr>Chlamydia trachomatis Genital Infections</vt:lpstr>
      <vt:lpstr>Chlamydophila pneumoniae &amp; Respiratory Infections</vt:lpstr>
      <vt:lpstr>Laboratory Diagnosis and treatment</vt:lpstr>
      <vt:lpstr>Chlamydia psittaci &amp; Psittacosis </vt:lpstr>
      <vt:lpstr>Pathogenesis &amp; Pathology of Chlamydia psittaci </vt:lpstr>
      <vt:lpstr>Laboratory Diagnosis and treatment</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64</cp:revision>
  <dcterms:created xsi:type="dcterms:W3CDTF">2018-12-17T05:08:29Z</dcterms:created>
  <dcterms:modified xsi:type="dcterms:W3CDTF">2018-12-19T20:20:23Z</dcterms:modified>
</cp:coreProperties>
</file>