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88" r:id="rId4"/>
    <p:sldId id="262" r:id="rId5"/>
    <p:sldId id="263" r:id="rId6"/>
    <p:sldId id="257" r:id="rId7"/>
    <p:sldId id="292" r:id="rId8"/>
    <p:sldId id="293" r:id="rId9"/>
    <p:sldId id="258" r:id="rId10"/>
    <p:sldId id="259" r:id="rId11"/>
    <p:sldId id="260" r:id="rId12"/>
    <p:sldId id="264" r:id="rId13"/>
    <p:sldId id="265" r:id="rId14"/>
    <p:sldId id="266" r:id="rId15"/>
    <p:sldId id="289" r:id="rId16"/>
    <p:sldId id="290" r:id="rId17"/>
    <p:sldId id="291" r:id="rId18"/>
    <p:sldId id="268" r:id="rId19"/>
    <p:sldId id="267"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7" r:id="rId34"/>
    <p:sldId id="283" r:id="rId35"/>
    <p:sldId id="284" r:id="rId36"/>
    <p:sldId id="28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p:txBody>
          <a:bodyPr/>
          <a:lstStyle/>
          <a:p>
            <a:endParaRPr lang="ar-IQ"/>
          </a:p>
        </p:txBody>
      </p:sp>
      <p:pic>
        <p:nvPicPr>
          <p:cNvPr id="1026" name="Picture 2" descr="C:\Users\ALaa-Ali\Desktop\pathology-cptr5genetics-1-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353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solidFill>
            <a:schemeClr val="accent2">
              <a:lumMod val="75000"/>
            </a:schemeClr>
          </a:solidFill>
        </p:spPr>
        <p:txBody>
          <a:bodyPr/>
          <a:lstStyle/>
          <a:p>
            <a:r>
              <a:rPr lang="en-US" b="1" dirty="0"/>
              <a:t>I//Classical genetic disorders:</a:t>
            </a:r>
            <a:endParaRPr lang="ar-IQ" b="1" dirty="0"/>
          </a:p>
        </p:txBody>
      </p:sp>
      <p:sp>
        <p:nvSpPr>
          <p:cNvPr id="7" name="Subtitle 6"/>
          <p:cNvSpPr>
            <a:spLocks noGrp="1"/>
          </p:cNvSpPr>
          <p:nvPr>
            <p:ph type="subTitle" idx="1"/>
          </p:nvPr>
        </p:nvSpPr>
        <p:spPr/>
        <p:txBody>
          <a:bodyPr/>
          <a:lstStyle/>
          <a:p>
            <a:endParaRPr lang="ar-IQ" dirty="0"/>
          </a:p>
        </p:txBody>
      </p:sp>
    </p:spTree>
    <p:extLst>
      <p:ext uri="{BB962C8B-B14F-4D97-AF65-F5344CB8AC3E}">
        <p14:creationId xmlns:p14="http://schemas.microsoft.com/office/powerpoint/2010/main" val="224791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1-chromosomal disorders: </a:t>
            </a:r>
            <a:endParaRPr lang="ar-IQ" dirty="0"/>
          </a:p>
        </p:txBody>
      </p:sp>
      <p:sp>
        <p:nvSpPr>
          <p:cNvPr id="3" name="Content Placeholder 2"/>
          <p:cNvSpPr>
            <a:spLocks noGrp="1"/>
          </p:cNvSpPr>
          <p:nvPr>
            <p:ph idx="1"/>
          </p:nvPr>
        </p:nvSpPr>
        <p:spPr/>
        <p:txBody>
          <a:bodyPr>
            <a:normAutofit fontScale="92500"/>
          </a:bodyPr>
          <a:lstStyle/>
          <a:p>
            <a:pPr marL="0" indent="0">
              <a:buNone/>
            </a:pPr>
            <a:r>
              <a:rPr lang="en-US" dirty="0" smtClean="0"/>
              <a:t>     man </a:t>
            </a:r>
            <a:r>
              <a:rPr lang="en-US" dirty="0"/>
              <a:t>somatic cells contain 46 chromosomes; these comprise 22 homologous pairs of autosomes and two sex chromosomes, XX in the female and XY in the male. The study of chromosomes—karyotyping—is the basic tool of the </a:t>
            </a:r>
            <a:r>
              <a:rPr lang="en-US" dirty="0" smtClean="0"/>
              <a:t>cytogenetics.</a:t>
            </a:r>
            <a:endParaRPr lang="en-US" dirty="0"/>
          </a:p>
          <a:p>
            <a:pPr marL="0" indent="0">
              <a:buNone/>
            </a:pPr>
            <a:r>
              <a:rPr lang="en-US" dirty="0"/>
              <a:t>Chromosomal disorders include alterations that affect </a:t>
            </a:r>
            <a:r>
              <a:rPr lang="en-US" dirty="0" err="1" smtClean="0"/>
              <a:t>autosoms</a:t>
            </a:r>
            <a:r>
              <a:rPr lang="en-US" dirty="0" smtClean="0"/>
              <a:t> </a:t>
            </a:r>
            <a:r>
              <a:rPr lang="en-US" dirty="0"/>
              <a:t>or sex </a:t>
            </a:r>
            <a:r>
              <a:rPr lang="en-US" dirty="0" smtClean="0"/>
              <a:t>chromosomes </a:t>
            </a:r>
            <a:r>
              <a:rPr lang="en-US" dirty="0"/>
              <a:t>that could </a:t>
            </a:r>
            <a:r>
              <a:rPr lang="en-US" dirty="0" smtClean="0"/>
              <a:t>be:</a:t>
            </a:r>
            <a:endParaRPr lang="en-US" dirty="0"/>
          </a:p>
          <a:p>
            <a:pPr marL="0" indent="0">
              <a:buNone/>
            </a:pPr>
            <a:r>
              <a:rPr lang="en-US" dirty="0"/>
              <a:t>1-	Numerical</a:t>
            </a:r>
          </a:p>
          <a:p>
            <a:pPr marL="0" indent="0">
              <a:buNone/>
            </a:pPr>
            <a:r>
              <a:rPr lang="en-US" dirty="0"/>
              <a:t>2-	Structural</a:t>
            </a:r>
          </a:p>
          <a:p>
            <a:pPr marL="0" indent="0">
              <a:buNone/>
            </a:pPr>
            <a:endParaRPr lang="ar-IQ" dirty="0"/>
          </a:p>
        </p:txBody>
      </p:sp>
    </p:spTree>
    <p:extLst>
      <p:ext uri="{BB962C8B-B14F-4D97-AF65-F5344CB8AC3E}">
        <p14:creationId xmlns:p14="http://schemas.microsoft.com/office/powerpoint/2010/main" val="3775091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1066800"/>
            <a:ext cx="8229600" cy="4525963"/>
          </a:xfrm>
        </p:spPr>
        <p:txBody>
          <a:bodyPr/>
          <a:lstStyle/>
          <a:p>
            <a:r>
              <a:rPr lang="en-US" dirty="0"/>
              <a:t>A-Numerical: defined as </a:t>
            </a:r>
            <a:r>
              <a:rPr lang="en-US" b="1" dirty="0">
                <a:solidFill>
                  <a:srgbClr val="002060"/>
                </a:solidFill>
              </a:rPr>
              <a:t>gain</a:t>
            </a:r>
            <a:r>
              <a:rPr lang="en-US" dirty="0"/>
              <a:t> or </a:t>
            </a:r>
            <a:r>
              <a:rPr lang="en-US" b="1" dirty="0">
                <a:solidFill>
                  <a:srgbClr val="002060"/>
                </a:solidFill>
              </a:rPr>
              <a:t>loss</a:t>
            </a:r>
            <a:r>
              <a:rPr lang="en-US" dirty="0"/>
              <a:t> of a whole chromosome whether autosomal or sex chromosome.  The half number of chromosomes (n) is called haploid. The normal person has 2n, one set from paternal side and the other from maternal side. The normal chromosomal count is 46 </a:t>
            </a:r>
            <a:r>
              <a:rPr lang="en-US" dirty="0" err="1"/>
              <a:t>ie</a:t>
            </a:r>
            <a:r>
              <a:rPr lang="en-US" dirty="0"/>
              <a:t> 2n=46 this is called </a:t>
            </a:r>
            <a:r>
              <a:rPr lang="en-US" b="1" dirty="0" err="1">
                <a:solidFill>
                  <a:srgbClr val="FF0000"/>
                </a:solidFill>
              </a:rPr>
              <a:t>euploid</a:t>
            </a:r>
            <a:r>
              <a:rPr lang="en-US" dirty="0"/>
              <a:t>. Any number that is not exact multiple of haploid is called </a:t>
            </a:r>
            <a:r>
              <a:rPr lang="en-US" b="1" dirty="0">
                <a:solidFill>
                  <a:srgbClr val="FF0000"/>
                </a:solidFill>
              </a:rPr>
              <a:t>aneuploidy</a:t>
            </a:r>
            <a:r>
              <a:rPr lang="en-US" dirty="0"/>
              <a:t>. </a:t>
            </a:r>
            <a:endParaRPr lang="ar-IQ" dirty="0"/>
          </a:p>
        </p:txBody>
      </p:sp>
    </p:spTree>
    <p:extLst>
      <p:ext uri="{BB962C8B-B14F-4D97-AF65-F5344CB8AC3E}">
        <p14:creationId xmlns:p14="http://schemas.microsoft.com/office/powerpoint/2010/main" val="4068233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304800"/>
            <a:ext cx="8229600" cy="5867400"/>
          </a:xfrm>
        </p:spPr>
        <p:txBody>
          <a:bodyPr>
            <a:normAutofit fontScale="92500" lnSpcReduction="20000"/>
          </a:bodyPr>
          <a:lstStyle/>
          <a:p>
            <a:pPr marL="0" indent="0">
              <a:buNone/>
            </a:pPr>
            <a:r>
              <a:rPr lang="en-US" dirty="0" smtClean="0"/>
              <a:t>     </a:t>
            </a:r>
            <a:r>
              <a:rPr lang="en-US" b="1" dirty="0" smtClean="0"/>
              <a:t>A </a:t>
            </a:r>
            <a:r>
              <a:rPr lang="en-US" b="1" dirty="0"/>
              <a:t>gain </a:t>
            </a:r>
            <a:r>
              <a:rPr lang="en-US" dirty="0"/>
              <a:t>of chromosome is a state known </a:t>
            </a:r>
            <a:r>
              <a:rPr lang="en-US" dirty="0" smtClean="0"/>
              <a:t>as </a:t>
            </a:r>
            <a:r>
              <a:rPr lang="en-US" b="1" dirty="0" smtClean="0"/>
              <a:t>polyploidy</a:t>
            </a:r>
            <a:r>
              <a:rPr lang="en-US" dirty="0" smtClean="0"/>
              <a:t>. Gain of one </a:t>
            </a:r>
            <a:r>
              <a:rPr lang="en-US" dirty="0" err="1" smtClean="0"/>
              <a:t>extrachromosome</a:t>
            </a:r>
            <a:r>
              <a:rPr lang="en-US" dirty="0" smtClean="0"/>
              <a:t> called </a:t>
            </a:r>
            <a:r>
              <a:rPr lang="en-US" b="1" dirty="0" smtClean="0">
                <a:solidFill>
                  <a:srgbClr val="FF0000"/>
                </a:solidFill>
              </a:rPr>
              <a:t>trisomy</a:t>
            </a:r>
            <a:r>
              <a:rPr lang="en-US" dirty="0" smtClean="0"/>
              <a:t>, gaining two called </a:t>
            </a:r>
            <a:r>
              <a:rPr lang="en-US" b="1" dirty="0" err="1" smtClean="0">
                <a:solidFill>
                  <a:srgbClr val="FF0000"/>
                </a:solidFill>
              </a:rPr>
              <a:t>tetrasomy</a:t>
            </a:r>
            <a:r>
              <a:rPr lang="en-US" b="1" dirty="0" smtClean="0">
                <a:solidFill>
                  <a:srgbClr val="FF0000"/>
                </a:solidFill>
              </a:rPr>
              <a:t> </a:t>
            </a:r>
            <a:r>
              <a:rPr lang="en-US" dirty="0" smtClean="0"/>
              <a:t>……</a:t>
            </a:r>
          </a:p>
          <a:p>
            <a:pPr marL="0" indent="0">
              <a:buNone/>
            </a:pPr>
            <a:r>
              <a:rPr lang="en-US" dirty="0" smtClean="0"/>
              <a:t>Example of trisomy of autosomal </a:t>
            </a:r>
            <a:r>
              <a:rPr lang="en-US" dirty="0"/>
              <a:t>c</a:t>
            </a:r>
            <a:r>
              <a:rPr lang="en-US" dirty="0" smtClean="0"/>
              <a:t>hromosomes</a:t>
            </a:r>
            <a:r>
              <a:rPr lang="en-US" dirty="0"/>
              <a:t>:</a:t>
            </a:r>
            <a:r>
              <a:rPr lang="en-US" dirty="0" smtClean="0"/>
              <a:t> </a:t>
            </a:r>
            <a:r>
              <a:rPr lang="en-US" dirty="0"/>
              <a:t>chromosome </a:t>
            </a:r>
            <a:r>
              <a:rPr lang="en-US" b="1" dirty="0"/>
              <a:t>21</a:t>
            </a:r>
            <a:r>
              <a:rPr lang="en-US" dirty="0"/>
              <a:t> called </a:t>
            </a:r>
            <a:r>
              <a:rPr lang="en-US" b="1" dirty="0"/>
              <a:t>downs syndrome</a:t>
            </a:r>
            <a:r>
              <a:rPr lang="en-US" dirty="0" smtClean="0"/>
              <a:t>. Trisomy of </a:t>
            </a:r>
            <a:r>
              <a:rPr lang="en-US" b="1" dirty="0" smtClean="0"/>
              <a:t>18</a:t>
            </a:r>
            <a:r>
              <a:rPr lang="en-US" dirty="0" smtClean="0"/>
              <a:t> called Edwards syndrome, and trisomy of </a:t>
            </a:r>
            <a:r>
              <a:rPr lang="en-US" b="1" dirty="0" smtClean="0"/>
              <a:t>13</a:t>
            </a:r>
            <a:r>
              <a:rPr lang="en-US" dirty="0" smtClean="0"/>
              <a:t> called </a:t>
            </a:r>
            <a:r>
              <a:rPr lang="en-US" b="1" dirty="0" err="1" smtClean="0"/>
              <a:t>patau</a:t>
            </a:r>
            <a:r>
              <a:rPr lang="en-US" b="1" dirty="0" smtClean="0"/>
              <a:t> syndrome</a:t>
            </a:r>
            <a:r>
              <a:rPr lang="en-US" dirty="0" smtClean="0"/>
              <a:t>.   </a:t>
            </a:r>
          </a:p>
          <a:p>
            <a:pPr marL="0" indent="0">
              <a:buNone/>
            </a:pPr>
            <a:r>
              <a:rPr lang="en-US" dirty="0" smtClean="0"/>
              <a:t>Trisomy </a:t>
            </a:r>
            <a:r>
              <a:rPr lang="en-US" dirty="0"/>
              <a:t>of sex chromosome is exemplified by </a:t>
            </a:r>
            <a:r>
              <a:rPr lang="en-US" b="1" dirty="0" err="1"/>
              <a:t>klienfelter</a:t>
            </a:r>
            <a:r>
              <a:rPr lang="en-US" dirty="0"/>
              <a:t> </a:t>
            </a:r>
            <a:r>
              <a:rPr lang="en-US" b="1" dirty="0"/>
              <a:t>syndrome </a:t>
            </a:r>
            <a:r>
              <a:rPr lang="en-US" b="1" dirty="0" err="1"/>
              <a:t>xxy</a:t>
            </a:r>
            <a:r>
              <a:rPr lang="en-US" b="1" dirty="0"/>
              <a:t> </a:t>
            </a:r>
            <a:r>
              <a:rPr lang="en-US" dirty="0"/>
              <a:t>in male and </a:t>
            </a:r>
            <a:r>
              <a:rPr lang="en-US" b="1" dirty="0"/>
              <a:t>xxx</a:t>
            </a:r>
            <a:r>
              <a:rPr lang="en-US" dirty="0"/>
              <a:t> in female</a:t>
            </a:r>
            <a:r>
              <a:rPr lang="en-US" dirty="0" smtClean="0"/>
              <a:t>.</a:t>
            </a:r>
          </a:p>
          <a:p>
            <a:pPr marL="0" indent="0">
              <a:buNone/>
            </a:pPr>
            <a:endParaRPr lang="en-US" dirty="0" smtClean="0"/>
          </a:p>
          <a:p>
            <a:pPr marL="0" indent="0">
              <a:buNone/>
            </a:pPr>
            <a:r>
              <a:rPr lang="en-US" dirty="0" smtClean="0"/>
              <a:t>     </a:t>
            </a:r>
            <a:r>
              <a:rPr lang="en-US" b="1" dirty="0" smtClean="0"/>
              <a:t>Loss</a:t>
            </a:r>
            <a:r>
              <a:rPr lang="en-US" dirty="0" smtClean="0"/>
              <a:t> </a:t>
            </a:r>
            <a:r>
              <a:rPr lang="en-US" dirty="0"/>
              <a:t>of chromosome is a state known as </a:t>
            </a:r>
            <a:r>
              <a:rPr lang="en-US" b="1" dirty="0">
                <a:solidFill>
                  <a:srgbClr val="FF0000"/>
                </a:solidFill>
              </a:rPr>
              <a:t>monosomy</a:t>
            </a:r>
            <a:r>
              <a:rPr lang="en-US" dirty="0"/>
              <a:t>. Monosomy of autosomal chromosome is usually non compatible with life. Monosomy of sex chromosome is called </a:t>
            </a:r>
            <a:r>
              <a:rPr lang="en-US" b="1" dirty="0"/>
              <a:t>turner syndrome (xo) </a:t>
            </a:r>
            <a:r>
              <a:rPr lang="en-US" dirty="0"/>
              <a:t>.</a:t>
            </a:r>
            <a:endParaRPr lang="ar-IQ" dirty="0"/>
          </a:p>
        </p:txBody>
      </p:sp>
    </p:spTree>
    <p:extLst>
      <p:ext uri="{BB962C8B-B14F-4D97-AF65-F5344CB8AC3E}">
        <p14:creationId xmlns:p14="http://schemas.microsoft.com/office/powerpoint/2010/main" val="1506637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IQ"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24384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71600" y="3810000"/>
            <a:ext cx="62484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516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81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077199"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883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599"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370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7172"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0"/>
            <a:ext cx="35052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half" idx="2"/>
          </p:nvPr>
        </p:nvSpPr>
        <p:spPr/>
        <p:txBody>
          <a:bodyPr/>
          <a:lstStyle/>
          <a:p>
            <a:endParaRPr lang="ar-IQ"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447800"/>
            <a:ext cx="5486400" cy="3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3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614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86200" y="2438400"/>
            <a:ext cx="5246914"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3505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20669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754" y="28575"/>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885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9067800" cy="4990824"/>
          </a:xfrm>
          <a:prstGeom prst="rect">
            <a:avLst/>
          </a:prstGeom>
          <a:solidFill>
            <a:schemeClr val="accent2">
              <a:lumMod val="75000"/>
            </a:schemeClr>
          </a:solidFill>
          <a:ln>
            <a:noFill/>
          </a:ln>
          <a:effectLst/>
        </p:spPr>
      </p:pic>
    </p:spTree>
    <p:extLst>
      <p:ext uri="{BB962C8B-B14F-4D97-AF65-F5344CB8AC3E}">
        <p14:creationId xmlns:p14="http://schemas.microsoft.com/office/powerpoint/2010/main" val="2473941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609600"/>
            <a:ext cx="8229600" cy="2133600"/>
          </a:xfrm>
        </p:spPr>
        <p:txBody>
          <a:bodyPr>
            <a:noAutofit/>
          </a:bodyPr>
          <a:lstStyle/>
          <a:p>
            <a:pPr algn="l"/>
            <a:r>
              <a:rPr lang="en-US" sz="2800" b="1" dirty="0"/>
              <a:t>B-Structural abnormalities</a:t>
            </a:r>
            <a:r>
              <a:rPr lang="en-US" sz="2800" b="1" dirty="0" smtClean="0"/>
              <a:t>:</a:t>
            </a:r>
            <a:br>
              <a:rPr lang="en-US" sz="2800" b="1" dirty="0" smtClean="0"/>
            </a:br>
            <a:r>
              <a:rPr lang="en-US" sz="2400" b="1" dirty="0" smtClean="0"/>
              <a:t>1-Deletion</a:t>
            </a:r>
            <a:r>
              <a:rPr lang="en-US" sz="2400" b="1" dirty="0"/>
              <a:t>: </a:t>
            </a:r>
            <a:r>
              <a:rPr lang="en-US" sz="2400" dirty="0"/>
              <a:t>Loss of some segment of a chromosome. Most are lethal or cause serious disorder because the lost piece could be carrying important genes and the disorder related to the loss of gene product.</a:t>
            </a:r>
            <a:br>
              <a:rPr lang="en-US" sz="2400" dirty="0"/>
            </a:br>
            <a:endParaRPr lang="ar-IQ"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3429000"/>
            <a:ext cx="7457143" cy="28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36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smtClean="0"/>
              <a:t>2-Translocation</a:t>
            </a:r>
            <a:r>
              <a:rPr lang="en-US" sz="2800" b="1" dirty="0"/>
              <a:t>: </a:t>
            </a:r>
            <a:r>
              <a:rPr lang="en-US" sz="2800" dirty="0"/>
              <a:t>an exchange of segments of chromosomes between non homologous chromosomes.</a:t>
            </a:r>
            <a:endParaRPr lang="ar-IQ" sz="28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6675" y="1600200"/>
            <a:ext cx="661064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945040"/>
            <a:ext cx="3124201" cy="71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600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sz="3200" b="1" dirty="0" smtClean="0"/>
              <a:t>3-Inversion</a:t>
            </a:r>
            <a:r>
              <a:rPr lang="en-US" sz="3200" dirty="0"/>
              <a:t>: result from two breaks in the chromosome and the piece between the two breaks will rotate 180 degree and fixed again.</a:t>
            </a:r>
            <a:br>
              <a:rPr lang="en-US" sz="3200" dirty="0"/>
            </a:br>
            <a:endParaRPr lang="ar-IQ" sz="3200" dirty="0"/>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5333" y="2510800"/>
            <a:ext cx="7333334" cy="270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012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4-Isochromosome</a:t>
            </a:r>
            <a:r>
              <a:rPr lang="en-US" sz="3200" dirty="0"/>
              <a:t>: horizontal rather than perpendicular centromere division.</a:t>
            </a:r>
            <a:endParaRPr lang="ar-IQ" sz="3200" dirty="0"/>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63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780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sz="2800" b="1" dirty="0"/>
              <a:t>5-Ring chromosome</a:t>
            </a:r>
            <a:r>
              <a:rPr lang="en-US" sz="2800" dirty="0"/>
              <a:t>: result from deletion of both ends of a chromosome and the ends, because the adhesive nature of the exposed DNA, will stick together forming a ring or a circle.</a:t>
            </a:r>
            <a:endParaRPr lang="ar-IQ" sz="28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458200"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629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 defects of single genes with large effect (</a:t>
            </a:r>
            <a:r>
              <a:rPr lang="en-US" b="1" dirty="0" err="1"/>
              <a:t>mendelian</a:t>
            </a:r>
            <a:r>
              <a:rPr lang="en-US" b="1" dirty="0"/>
              <a:t> disorders MD):</a:t>
            </a:r>
            <a:endParaRPr lang="ar-IQ" b="1" dirty="0"/>
          </a:p>
        </p:txBody>
      </p:sp>
      <p:sp>
        <p:nvSpPr>
          <p:cNvPr id="3" name="Content Placeholder 2"/>
          <p:cNvSpPr>
            <a:spLocks noGrp="1"/>
          </p:cNvSpPr>
          <p:nvPr>
            <p:ph idx="1"/>
          </p:nvPr>
        </p:nvSpPr>
        <p:spPr/>
        <p:txBody>
          <a:bodyPr/>
          <a:lstStyle/>
          <a:p>
            <a:pPr marL="0" indent="0">
              <a:buNone/>
            </a:pPr>
            <a:r>
              <a:rPr lang="en-US" b="1" dirty="0"/>
              <a:t>Mutation</a:t>
            </a:r>
            <a:r>
              <a:rPr lang="en-US" dirty="0"/>
              <a:t> </a:t>
            </a:r>
            <a:r>
              <a:rPr lang="en-US" u="sng" dirty="0"/>
              <a:t>is a disturbance in the sequence of the nucleotide arrangement in the DNA molecule;</a:t>
            </a:r>
            <a:r>
              <a:rPr lang="en-US" dirty="0"/>
              <a:t> simply it is a permanent change in the DNA. Mutations affecting the germ cells are transmitted to the progeny and may give rise to inherited disorders. Those occurring in the somatic cells are not transmitted to the progeny but are important in the causation of cancers and some congenital malformation.</a:t>
            </a:r>
            <a:endParaRPr lang="ar-IQ" dirty="0"/>
          </a:p>
        </p:txBody>
      </p:sp>
    </p:spTree>
    <p:extLst>
      <p:ext uri="{BB962C8B-B14F-4D97-AF65-F5344CB8AC3E}">
        <p14:creationId xmlns:p14="http://schemas.microsoft.com/office/powerpoint/2010/main" val="2195308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381000" y="1143000"/>
            <a:ext cx="8229600" cy="4525963"/>
          </a:xfrm>
          <a:solidFill>
            <a:schemeClr val="accent2">
              <a:lumMod val="60000"/>
              <a:lumOff val="40000"/>
            </a:schemeClr>
          </a:solidFill>
        </p:spPr>
        <p:txBody>
          <a:bodyPr/>
          <a:lstStyle/>
          <a:p>
            <a:pPr marL="0" indent="0">
              <a:buNone/>
            </a:pPr>
            <a:r>
              <a:rPr lang="en-US" dirty="0"/>
              <a:t>A gene is that part of DNA that code for polypeptide chain. Only about 2% of the DNA codes directly for information called exons </a:t>
            </a:r>
            <a:r>
              <a:rPr lang="en-US" dirty="0" err="1"/>
              <a:t>ie</a:t>
            </a:r>
            <a:r>
              <a:rPr lang="en-US" dirty="0"/>
              <a:t> coding sequence, 98%  of DNA not code for information (non coding sequence), 24% of these are present between the coding sequence of the gene  called introns and 74% present out of the gene.</a:t>
            </a:r>
            <a:endParaRPr lang="ar-IQ" dirty="0"/>
          </a:p>
        </p:txBody>
      </p:sp>
    </p:spTree>
    <p:extLst>
      <p:ext uri="{BB962C8B-B14F-4D97-AF65-F5344CB8AC3E}">
        <p14:creationId xmlns:p14="http://schemas.microsoft.com/office/powerpoint/2010/main" val="4228190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1219200"/>
            <a:ext cx="8229600" cy="4525963"/>
          </a:xfrm>
          <a:solidFill>
            <a:schemeClr val="accent2">
              <a:lumMod val="60000"/>
              <a:lumOff val="40000"/>
            </a:schemeClr>
          </a:solidFill>
        </p:spPr>
        <p:txBody>
          <a:bodyPr/>
          <a:lstStyle/>
          <a:p>
            <a:pPr marL="0" indent="0">
              <a:buNone/>
            </a:pPr>
            <a:r>
              <a:rPr lang="en-US" b="1" dirty="0"/>
              <a:t>MENDELIAN inheritance patterns</a:t>
            </a:r>
          </a:p>
          <a:p>
            <a:pPr marL="0" indent="0">
              <a:buNone/>
            </a:pPr>
            <a:r>
              <a:rPr lang="en-US" dirty="0"/>
              <a:t>•	AUTOSOMAL DOMINANT </a:t>
            </a:r>
          </a:p>
          <a:p>
            <a:pPr marL="0" indent="0">
              <a:buNone/>
            </a:pPr>
            <a:r>
              <a:rPr lang="en-US" dirty="0"/>
              <a:t>•	AUTOSOMAL RECESSIVE </a:t>
            </a:r>
          </a:p>
          <a:p>
            <a:pPr marL="0" indent="0">
              <a:buNone/>
            </a:pPr>
            <a:r>
              <a:rPr lang="en-US" dirty="0"/>
              <a:t>•	SEX-LINKED </a:t>
            </a:r>
            <a:r>
              <a:rPr lang="en-US" dirty="0" smtClean="0"/>
              <a:t>involving </a:t>
            </a:r>
            <a:r>
              <a:rPr lang="en-US" dirty="0"/>
              <a:t>“X” chromosome </a:t>
            </a:r>
          </a:p>
          <a:p>
            <a:pPr marL="0" indent="0">
              <a:buNone/>
            </a:pPr>
            <a:endParaRPr lang="ar-IQ" dirty="0"/>
          </a:p>
        </p:txBody>
      </p:sp>
    </p:spTree>
    <p:extLst>
      <p:ext uri="{BB962C8B-B14F-4D97-AF65-F5344CB8AC3E}">
        <p14:creationId xmlns:p14="http://schemas.microsoft.com/office/powerpoint/2010/main" val="3178674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AUTOSOMAL </a:t>
            </a:r>
            <a:r>
              <a:rPr lang="en-US" b="1" dirty="0" smtClean="0"/>
              <a:t>DOMINANT</a:t>
            </a:r>
            <a:endParaRPr lang="ar-IQ" b="1" dirty="0"/>
          </a:p>
        </p:txBody>
      </p:sp>
      <p:sp>
        <p:nvSpPr>
          <p:cNvPr id="3" name="Content Placeholder 2"/>
          <p:cNvSpPr>
            <a:spLocks noGrp="1"/>
          </p:cNvSpPr>
          <p:nvPr>
            <p:ph idx="1"/>
          </p:nvPr>
        </p:nvSpPr>
        <p:spPr>
          <a:xfrm>
            <a:off x="380999" y="1676400"/>
            <a:ext cx="8588829" cy="4525963"/>
          </a:xfrm>
        </p:spPr>
        <p:txBody>
          <a:bodyPr>
            <a:normAutofit fontScale="92500" lnSpcReduction="10000"/>
          </a:bodyPr>
          <a:lstStyle/>
          <a:p>
            <a:pPr marL="0" indent="0">
              <a:buNone/>
            </a:pPr>
            <a:r>
              <a:rPr lang="en-US" dirty="0" smtClean="0"/>
              <a:t>•Disease </a:t>
            </a:r>
            <a:r>
              <a:rPr lang="en-US" dirty="0"/>
              <a:t>is in HETEROZYGOTES </a:t>
            </a:r>
            <a:r>
              <a:rPr lang="en-US" dirty="0" err="1" smtClean="0"/>
              <a:t>ie</a:t>
            </a:r>
            <a:r>
              <a:rPr lang="en-US" dirty="0" smtClean="0"/>
              <a:t> if one allele affected the disease occur.</a:t>
            </a:r>
            <a:endParaRPr lang="en-US" dirty="0"/>
          </a:p>
          <a:p>
            <a:pPr marL="0" indent="0">
              <a:buNone/>
            </a:pPr>
            <a:r>
              <a:rPr lang="en-US" dirty="0" smtClean="0"/>
              <a:t>•NEITHER </a:t>
            </a:r>
            <a:r>
              <a:rPr lang="en-US" dirty="0"/>
              <a:t>parent may have the disease (NEW </a:t>
            </a:r>
            <a:r>
              <a:rPr lang="en-US" dirty="0" smtClean="0"/>
              <a:t>mutation) </a:t>
            </a:r>
            <a:endParaRPr lang="en-US" dirty="0"/>
          </a:p>
          <a:p>
            <a:pPr marL="0" indent="0">
              <a:buNone/>
            </a:pPr>
            <a:r>
              <a:rPr lang="en-US" dirty="0" smtClean="0"/>
              <a:t>•REDUCED PENETRANCE: low rate of transmission </a:t>
            </a:r>
          </a:p>
          <a:p>
            <a:pPr marL="0" indent="0">
              <a:buNone/>
            </a:pPr>
            <a:r>
              <a:rPr lang="en-US" dirty="0" smtClean="0"/>
              <a:t>•VARIABLE </a:t>
            </a:r>
            <a:r>
              <a:rPr lang="en-US" dirty="0"/>
              <a:t>EXPRESSIVITY </a:t>
            </a:r>
            <a:endParaRPr lang="en-US" dirty="0" smtClean="0"/>
          </a:p>
          <a:p>
            <a:pPr marL="0" indent="0">
              <a:buNone/>
            </a:pPr>
            <a:r>
              <a:rPr lang="en-US" dirty="0" smtClean="0"/>
              <a:t>•May </a:t>
            </a:r>
            <a:r>
              <a:rPr lang="en-US" dirty="0"/>
              <a:t>have a DELAYED ONSET </a:t>
            </a:r>
            <a:r>
              <a:rPr lang="en-US" dirty="0" smtClean="0"/>
              <a:t>(later in life)</a:t>
            </a:r>
            <a:endParaRPr lang="en-US" dirty="0"/>
          </a:p>
          <a:p>
            <a:pPr marL="0" indent="0">
              <a:buNone/>
            </a:pPr>
            <a:r>
              <a:rPr lang="en-US" dirty="0" smtClean="0"/>
              <a:t>•Usually </a:t>
            </a:r>
            <a:r>
              <a:rPr lang="en-US" dirty="0"/>
              <a:t>result in a REDUCED PRODUCTION or </a:t>
            </a:r>
            <a:r>
              <a:rPr lang="en-US" dirty="0" smtClean="0"/>
              <a:t>PRODUCTION OF INACTIVE </a:t>
            </a:r>
            <a:r>
              <a:rPr lang="en-US" dirty="0"/>
              <a:t>protein </a:t>
            </a:r>
          </a:p>
          <a:p>
            <a:pPr marL="0" indent="0">
              <a:buNone/>
            </a:pPr>
            <a:endParaRPr lang="ar-IQ" dirty="0"/>
          </a:p>
        </p:txBody>
      </p:sp>
    </p:spTree>
    <p:extLst>
      <p:ext uri="{BB962C8B-B14F-4D97-AF65-F5344CB8AC3E}">
        <p14:creationId xmlns:p14="http://schemas.microsoft.com/office/powerpoint/2010/main" val="1048558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AUTOSOMAL </a:t>
            </a:r>
            <a:r>
              <a:rPr lang="en-US" b="1" dirty="0" smtClean="0"/>
              <a:t>RECESSIVE</a:t>
            </a:r>
            <a:endParaRPr lang="ar-IQ" b="1" dirty="0"/>
          </a:p>
        </p:txBody>
      </p:sp>
      <p:sp>
        <p:nvSpPr>
          <p:cNvPr id="3" name="Content Placeholder 2"/>
          <p:cNvSpPr>
            <a:spLocks noGrp="1"/>
          </p:cNvSpPr>
          <p:nvPr>
            <p:ph idx="1"/>
          </p:nvPr>
        </p:nvSpPr>
        <p:spPr/>
        <p:txBody>
          <a:bodyPr>
            <a:normAutofit fontScale="92500"/>
          </a:bodyPr>
          <a:lstStyle/>
          <a:p>
            <a:r>
              <a:rPr lang="en-US" dirty="0" smtClean="0"/>
              <a:t>Disease </a:t>
            </a:r>
            <a:r>
              <a:rPr lang="en-US" dirty="0"/>
              <a:t>is in HOMOZYGOTES</a:t>
            </a:r>
          </a:p>
          <a:p>
            <a:r>
              <a:rPr lang="en-US" dirty="0"/>
              <a:t>More UNIFORM expression than AD</a:t>
            </a:r>
          </a:p>
          <a:p>
            <a:r>
              <a:rPr lang="en-US" dirty="0"/>
              <a:t>Often COMPLETE PENETRANCE</a:t>
            </a:r>
          </a:p>
          <a:p>
            <a:r>
              <a:rPr lang="en-US" dirty="0"/>
              <a:t>Onset usually EARLY in life</a:t>
            </a:r>
          </a:p>
          <a:p>
            <a:r>
              <a:rPr lang="en-US" dirty="0"/>
              <a:t>NEW mutations rarely detected clinically</a:t>
            </a:r>
          </a:p>
          <a:p>
            <a:r>
              <a:rPr lang="en-US" dirty="0"/>
              <a:t>Proteins show LOSS of FUNCTION</a:t>
            </a:r>
          </a:p>
          <a:p>
            <a:r>
              <a:rPr lang="en-US" dirty="0"/>
              <a:t>Include ALL inborn errors of metabolism</a:t>
            </a:r>
          </a:p>
          <a:p>
            <a:r>
              <a:rPr lang="en-US" dirty="0"/>
              <a:t>MUCH more common than autosomal dominant</a:t>
            </a:r>
          </a:p>
          <a:p>
            <a:endParaRPr lang="ar-IQ" dirty="0"/>
          </a:p>
        </p:txBody>
      </p:sp>
    </p:spTree>
    <p:extLst>
      <p:ext uri="{BB962C8B-B14F-4D97-AF65-F5344CB8AC3E}">
        <p14:creationId xmlns:p14="http://schemas.microsoft.com/office/powerpoint/2010/main" val="140214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199"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236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SEX (“X”) </a:t>
            </a:r>
            <a:r>
              <a:rPr lang="en-US" b="1" dirty="0" smtClean="0"/>
              <a:t>LINKED</a:t>
            </a:r>
            <a:endParaRPr lang="ar-IQ" b="1"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a:t>	MALES ONLY </a:t>
            </a:r>
          </a:p>
          <a:p>
            <a:pPr marL="0" indent="0">
              <a:buNone/>
            </a:pPr>
            <a:r>
              <a:rPr lang="en-US" dirty="0"/>
              <a:t>•	HIS SONS are not affected. </a:t>
            </a:r>
          </a:p>
          <a:p>
            <a:pPr marL="0" indent="0">
              <a:buNone/>
            </a:pPr>
            <a:r>
              <a:rPr lang="en-US" dirty="0"/>
              <a:t>•	ALL his DAUGHTERS are CARRIERS </a:t>
            </a:r>
            <a:endParaRPr lang="en-US" dirty="0" smtClean="0"/>
          </a:p>
          <a:p>
            <a:pPr marL="0" indent="0">
              <a:buNone/>
            </a:pPr>
            <a:endParaRPr lang="en-US" dirty="0" smtClean="0"/>
          </a:p>
          <a:p>
            <a:pPr marL="0" indent="0">
              <a:buNone/>
            </a:pPr>
            <a:r>
              <a:rPr lang="en-US" b="1" dirty="0"/>
              <a:t>3-	Multifactorial inheritance</a:t>
            </a:r>
            <a:r>
              <a:rPr lang="en-US" dirty="0"/>
              <a:t>: it is the additive effect of many genes of small effect PLUS a suitable environment causes such disorders.</a:t>
            </a:r>
          </a:p>
          <a:p>
            <a:pPr marL="0" indent="0">
              <a:buNone/>
            </a:pPr>
            <a:endParaRPr lang="ar-IQ" dirty="0"/>
          </a:p>
        </p:txBody>
      </p:sp>
    </p:spTree>
    <p:extLst>
      <p:ext uri="{BB962C8B-B14F-4D97-AF65-F5344CB8AC3E}">
        <p14:creationId xmlns:p14="http://schemas.microsoft.com/office/powerpoint/2010/main" val="459867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28800"/>
            <a:ext cx="7772400" cy="1981199"/>
          </a:xfrm>
          <a:solidFill>
            <a:schemeClr val="accent2">
              <a:lumMod val="60000"/>
              <a:lumOff val="40000"/>
            </a:schemeClr>
          </a:solidFill>
        </p:spPr>
        <p:txBody>
          <a:bodyPr>
            <a:normAutofit fontScale="90000"/>
          </a:bodyPr>
          <a:lstStyle/>
          <a:p>
            <a:pPr algn="l"/>
            <a:r>
              <a:rPr lang="en-US" b="1" dirty="0"/>
              <a:t>II// Non classical genetic disorders (single gene defect with atypical pattern of inheritance)</a:t>
            </a:r>
            <a:endParaRPr lang="ar-IQ" b="1" dirty="0"/>
          </a:p>
        </p:txBody>
      </p:sp>
      <p:sp>
        <p:nvSpPr>
          <p:cNvPr id="5" name="Subtitle 4"/>
          <p:cNvSpPr>
            <a:spLocks noGrp="1"/>
          </p:cNvSpPr>
          <p:nvPr>
            <p:ph type="subTitle" idx="1"/>
          </p:nvPr>
        </p:nvSpPr>
        <p:spPr/>
        <p:txBody>
          <a:bodyPr/>
          <a:lstStyle/>
          <a:p>
            <a:endParaRPr lang="ar-IQ"/>
          </a:p>
        </p:txBody>
      </p:sp>
    </p:spTree>
    <p:extLst>
      <p:ext uri="{BB962C8B-B14F-4D97-AF65-F5344CB8AC3E}">
        <p14:creationId xmlns:p14="http://schemas.microsoft.com/office/powerpoint/2010/main" val="2588932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381000" y="1143000"/>
            <a:ext cx="8229600" cy="4525963"/>
          </a:xfrm>
          <a:solidFill>
            <a:schemeClr val="accent2">
              <a:lumMod val="40000"/>
              <a:lumOff val="60000"/>
            </a:schemeClr>
          </a:solidFill>
        </p:spPr>
        <p:txBody>
          <a:bodyPr>
            <a:normAutofit fontScale="92500" lnSpcReduction="10000"/>
          </a:bodyPr>
          <a:lstStyle/>
          <a:p>
            <a:pPr marL="0" indent="0">
              <a:buNone/>
            </a:pPr>
            <a:r>
              <a:rPr lang="en-US" b="1" dirty="0"/>
              <a:t>a- mitochondrial gene disorder (</a:t>
            </a:r>
            <a:r>
              <a:rPr lang="en-US" b="1" dirty="0" err="1"/>
              <a:t>mtDNA</a:t>
            </a:r>
            <a:r>
              <a:rPr lang="en-US" b="1" dirty="0"/>
              <a:t>): </a:t>
            </a:r>
            <a:r>
              <a:rPr lang="en-US" dirty="0" err="1"/>
              <a:t>mtDNA</a:t>
            </a:r>
            <a:r>
              <a:rPr lang="en-US" dirty="0"/>
              <a:t> differ from other nuclear DNA in that the former is associated with maternal inheritance (from mother only) and random segregation of </a:t>
            </a:r>
            <a:r>
              <a:rPr lang="en-US" dirty="0" err="1"/>
              <a:t>mtDNA</a:t>
            </a:r>
            <a:r>
              <a:rPr lang="en-US" dirty="0"/>
              <a:t> to the daughter cell. So any mutation in </a:t>
            </a:r>
            <a:r>
              <a:rPr lang="en-US" dirty="0" err="1"/>
              <a:t>mtDNA</a:t>
            </a:r>
            <a:r>
              <a:rPr lang="en-US" dirty="0"/>
              <a:t> cannot be </a:t>
            </a:r>
            <a:r>
              <a:rPr lang="en-US" dirty="0" smtClean="0"/>
              <a:t>predicted.</a:t>
            </a:r>
            <a:endParaRPr lang="en-US" dirty="0"/>
          </a:p>
          <a:p>
            <a:pPr marL="0" indent="0">
              <a:buNone/>
            </a:pPr>
            <a:r>
              <a:rPr lang="en-US" b="1" dirty="0"/>
              <a:t>b- Triplet repeat mutation: </a:t>
            </a:r>
            <a:r>
              <a:rPr lang="en-US" dirty="0"/>
              <a:t>it is characterized by a long repeating sequence of three nucleotides (pathological expansion of trinucleotide). (</a:t>
            </a:r>
            <a:r>
              <a:rPr lang="en-US" dirty="0" err="1"/>
              <a:t>eg</a:t>
            </a:r>
            <a:r>
              <a:rPr lang="en-US" dirty="0"/>
              <a:t> fragile x syndrome)</a:t>
            </a:r>
          </a:p>
          <a:p>
            <a:pPr marL="0" indent="0">
              <a:buNone/>
            </a:pPr>
            <a:endParaRPr lang="ar-IQ" dirty="0"/>
          </a:p>
        </p:txBody>
      </p:sp>
    </p:spTree>
    <p:extLst>
      <p:ext uri="{BB962C8B-B14F-4D97-AF65-F5344CB8AC3E}">
        <p14:creationId xmlns:p14="http://schemas.microsoft.com/office/powerpoint/2010/main" val="2184560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8915400" cy="486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022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914400"/>
            <a:ext cx="8229600" cy="5029199"/>
          </a:xfrm>
          <a:solidFill>
            <a:schemeClr val="accent2">
              <a:lumMod val="40000"/>
              <a:lumOff val="60000"/>
            </a:schemeClr>
          </a:solidFill>
        </p:spPr>
        <p:txBody>
          <a:bodyPr>
            <a:normAutofit/>
          </a:bodyPr>
          <a:lstStyle/>
          <a:p>
            <a:r>
              <a:rPr lang="en-US" b="1" dirty="0"/>
              <a:t>c- uniparental </a:t>
            </a:r>
            <a:r>
              <a:rPr lang="en-US" b="1" dirty="0" err="1"/>
              <a:t>disomy</a:t>
            </a:r>
            <a:r>
              <a:rPr lang="en-US" b="1" dirty="0"/>
              <a:t>/genomic imprinting:</a:t>
            </a:r>
            <a:r>
              <a:rPr lang="en-US" dirty="0"/>
              <a:t> it has been established that there is a functional differences exist between the maternally or paternally derived </a:t>
            </a:r>
            <a:r>
              <a:rPr lang="en-US" dirty="0" smtClean="0"/>
              <a:t>genes( either the maternal or the paternal gene will be functioning and expressed). Genetic </a:t>
            </a:r>
            <a:r>
              <a:rPr lang="en-US" dirty="0"/>
              <a:t>disorder occur when the mutation affect the functioning gene only.  </a:t>
            </a:r>
            <a:endParaRPr lang="ar-IQ" dirty="0"/>
          </a:p>
        </p:txBody>
      </p:sp>
    </p:spTree>
    <p:extLst>
      <p:ext uri="{BB962C8B-B14F-4D97-AF65-F5344CB8AC3E}">
        <p14:creationId xmlns:p14="http://schemas.microsoft.com/office/powerpoint/2010/main" val="1879801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685800"/>
            <a:ext cx="8229600" cy="5562600"/>
          </a:xfrm>
          <a:solidFill>
            <a:schemeClr val="accent2">
              <a:lumMod val="40000"/>
              <a:lumOff val="60000"/>
            </a:schemeClr>
          </a:solidFill>
        </p:spPr>
        <p:txBody>
          <a:bodyPr>
            <a:normAutofit/>
          </a:bodyPr>
          <a:lstStyle/>
          <a:p>
            <a:pPr marL="0" indent="0">
              <a:buNone/>
            </a:pPr>
            <a:r>
              <a:rPr lang="en-US" b="1" dirty="0"/>
              <a:t>e-Gonadal mosaicism</a:t>
            </a:r>
            <a:r>
              <a:rPr lang="en-US" dirty="0"/>
              <a:t>: mutation not occur in the germ cell of either parent during gametogenesis (sperm or ovum formation)but in an undifferentiated cells of the post fertilization zygote. So there are two sets of cell clusters one carrying the mutation and the other not. If it happens that this mutated cell would form the future testis or ovary of the growing embryo, a state of mosaicism is formed.</a:t>
            </a:r>
          </a:p>
          <a:p>
            <a:pPr marL="0" indent="0">
              <a:buNone/>
            </a:pPr>
            <a:r>
              <a:rPr lang="en-US" dirty="0"/>
              <a:t>This mutation is usually an autosomal dominant mutation without previous family history. </a:t>
            </a:r>
            <a:endParaRPr lang="ar-IQ" dirty="0"/>
          </a:p>
        </p:txBody>
      </p:sp>
    </p:spTree>
    <p:extLst>
      <p:ext uri="{BB962C8B-B14F-4D97-AF65-F5344CB8AC3E}">
        <p14:creationId xmlns:p14="http://schemas.microsoft.com/office/powerpoint/2010/main" val="169051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3999"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25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t>
            </a:r>
            <a:endParaRPr lang="ar-IQ"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47244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95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IQ"/>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0"/>
            <a:ext cx="7391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1120675"/>
            <a:ext cx="4343400" cy="4832092"/>
          </a:xfrm>
          <a:prstGeom prst="rect">
            <a:avLst/>
          </a:prstGeom>
        </p:spPr>
        <p:txBody>
          <a:bodyPr wrap="square">
            <a:spAutoFit/>
          </a:bodyPr>
          <a:lstStyle/>
          <a:p>
            <a:r>
              <a:rPr lang="en-US" sz="2800" dirty="0"/>
              <a:t>VISUAL REPRESENTATION</a:t>
            </a:r>
          </a:p>
          <a:p>
            <a:endParaRPr lang="en-US" sz="2800" dirty="0"/>
          </a:p>
          <a:p>
            <a:r>
              <a:rPr lang="en-US" sz="2800" dirty="0"/>
              <a:t>Pair of </a:t>
            </a:r>
            <a:r>
              <a:rPr lang="en-US" sz="2800" dirty="0" smtClean="0"/>
              <a:t>Chromosomes</a:t>
            </a:r>
          </a:p>
          <a:p>
            <a:r>
              <a:rPr lang="en-US" sz="2800" dirty="0" smtClean="0"/>
              <a:t>Homologous chromosomes</a:t>
            </a:r>
            <a:endParaRPr lang="en-US" sz="2800" dirty="0"/>
          </a:p>
          <a:p>
            <a:r>
              <a:rPr lang="en-US" sz="2800" dirty="0" smtClean="0"/>
              <a:t>Gene</a:t>
            </a:r>
          </a:p>
          <a:p>
            <a:r>
              <a:rPr lang="en-US" sz="2800" dirty="0" smtClean="0"/>
              <a:t>Exon</a:t>
            </a:r>
          </a:p>
          <a:p>
            <a:r>
              <a:rPr lang="en-US" sz="2800" dirty="0" smtClean="0"/>
              <a:t>Introns </a:t>
            </a:r>
            <a:endParaRPr lang="en-US" sz="2800" dirty="0"/>
          </a:p>
          <a:p>
            <a:r>
              <a:rPr lang="en-US" sz="2800" dirty="0"/>
              <a:t>Locus (loci)</a:t>
            </a:r>
          </a:p>
          <a:p>
            <a:r>
              <a:rPr lang="en-US" sz="2800" dirty="0"/>
              <a:t>Alleles</a:t>
            </a:r>
          </a:p>
          <a:p>
            <a:r>
              <a:rPr lang="en-US" sz="2800" dirty="0" smtClean="0"/>
              <a:t>Heterozygous alleles</a:t>
            </a:r>
            <a:endParaRPr lang="en-US" sz="2800" dirty="0"/>
          </a:p>
          <a:p>
            <a:r>
              <a:rPr lang="en-US" sz="2800" dirty="0" smtClean="0"/>
              <a:t>Homozygous alleles</a:t>
            </a:r>
            <a:endParaRPr lang="en-US" sz="2800" dirty="0"/>
          </a:p>
        </p:txBody>
      </p:sp>
    </p:spTree>
    <p:extLst>
      <p:ext uri="{BB962C8B-B14F-4D97-AF65-F5344CB8AC3E}">
        <p14:creationId xmlns:p14="http://schemas.microsoft.com/office/powerpoint/2010/main" val="2503074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Genetic </a:t>
            </a:r>
            <a:r>
              <a:rPr lang="en-US" b="1" dirty="0" smtClean="0"/>
              <a:t>Pathology</a:t>
            </a:r>
            <a:endParaRPr lang="ar-IQ"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Genetic </a:t>
            </a:r>
            <a:r>
              <a:rPr lang="en-US" dirty="0"/>
              <a:t>pathology deals with the diseases that have genetic origin. It is estimated that </a:t>
            </a:r>
          </a:p>
          <a:p>
            <a:r>
              <a:rPr lang="en-US" dirty="0"/>
              <a:t>50% of spontaneous abortion </a:t>
            </a:r>
            <a:r>
              <a:rPr lang="en-US" dirty="0" smtClean="0"/>
              <a:t>during </a:t>
            </a:r>
            <a:r>
              <a:rPr lang="en-US" dirty="0"/>
              <a:t>early months of gestation has a </a:t>
            </a:r>
            <a:r>
              <a:rPr lang="en-US" dirty="0" smtClean="0"/>
              <a:t>chromosomal </a:t>
            </a:r>
            <a:r>
              <a:rPr lang="en-US" dirty="0"/>
              <a:t>abnormality. </a:t>
            </a:r>
          </a:p>
          <a:p>
            <a:r>
              <a:rPr lang="en-US" dirty="0"/>
              <a:t>About 1% of all newborn infants possess a gross chromosomal abnormality.</a:t>
            </a:r>
          </a:p>
          <a:p>
            <a:r>
              <a:rPr lang="en-US" dirty="0"/>
              <a:t>20% of pediatric in patients have genetic diseases. </a:t>
            </a:r>
          </a:p>
          <a:p>
            <a:r>
              <a:rPr lang="en-US" dirty="0"/>
              <a:t>5% of individuals under age 25 develop a serious disease with a significant genetic component. </a:t>
            </a:r>
          </a:p>
          <a:p>
            <a:endParaRPr lang="ar-IQ" dirty="0"/>
          </a:p>
        </p:txBody>
      </p:sp>
    </p:spTree>
    <p:extLst>
      <p:ext uri="{BB962C8B-B14F-4D97-AF65-F5344CB8AC3E}">
        <p14:creationId xmlns:p14="http://schemas.microsoft.com/office/powerpoint/2010/main" val="186831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381000"/>
            <a:ext cx="8229600" cy="5745163"/>
          </a:xfrm>
          <a:blipFill>
            <a:blip r:embed="rId2"/>
            <a:tile tx="0" ty="0" sx="100000" sy="100000" flip="none" algn="tl"/>
          </a:blipFill>
        </p:spPr>
        <p:txBody>
          <a:bodyPr/>
          <a:lstStyle/>
          <a:p>
            <a:r>
              <a:rPr lang="en-US" b="1" dirty="0" smtClean="0"/>
              <a:t>Chromosome</a:t>
            </a:r>
            <a:r>
              <a:rPr lang="en-US" dirty="0" smtClean="0"/>
              <a:t>: structure that contain DNA genetic material </a:t>
            </a:r>
          </a:p>
          <a:p>
            <a:r>
              <a:rPr lang="en-US" b="1" dirty="0" smtClean="0"/>
              <a:t>Gene</a:t>
            </a:r>
            <a:r>
              <a:rPr lang="en-US" dirty="0" smtClean="0"/>
              <a:t>: </a:t>
            </a:r>
            <a:r>
              <a:rPr lang="en-US" dirty="0" smtClean="0"/>
              <a:t>nucleotide sequence</a:t>
            </a:r>
            <a:r>
              <a:rPr lang="en-US" dirty="0" smtClean="0"/>
              <a:t> </a:t>
            </a:r>
            <a:r>
              <a:rPr lang="en-US" dirty="0" smtClean="0"/>
              <a:t>that </a:t>
            </a:r>
            <a:r>
              <a:rPr lang="en-US" dirty="0" smtClean="0"/>
              <a:t>codes for </a:t>
            </a:r>
            <a:r>
              <a:rPr lang="en-US" dirty="0" smtClean="0"/>
              <a:t>polypeptide </a:t>
            </a:r>
            <a:r>
              <a:rPr lang="en-US" dirty="0" smtClean="0"/>
              <a:t>chain.</a:t>
            </a:r>
          </a:p>
          <a:p>
            <a:r>
              <a:rPr lang="en-US" dirty="0" smtClean="0"/>
              <a:t>2% of the DNA codes directly for information (coding sequence) called </a:t>
            </a:r>
            <a:r>
              <a:rPr lang="en-US" b="1" dirty="0" smtClean="0">
                <a:solidFill>
                  <a:srgbClr val="FF0000"/>
                </a:solidFill>
              </a:rPr>
              <a:t>exons</a:t>
            </a:r>
            <a:r>
              <a:rPr lang="en-US" dirty="0" smtClean="0"/>
              <a:t>.</a:t>
            </a:r>
          </a:p>
          <a:p>
            <a:r>
              <a:rPr lang="en-US" dirty="0" smtClean="0"/>
              <a:t>The remaining 98%: 24% is non coding sequence inside the gene and 74% is non coding sequence out side the gene.</a:t>
            </a:r>
          </a:p>
          <a:p>
            <a:r>
              <a:rPr lang="en-US" dirty="0" smtClean="0"/>
              <a:t>The non coding sequences called </a:t>
            </a:r>
            <a:r>
              <a:rPr lang="en-US" b="1" dirty="0" smtClean="0">
                <a:solidFill>
                  <a:srgbClr val="FF0000"/>
                </a:solidFill>
              </a:rPr>
              <a:t>introns</a:t>
            </a:r>
            <a:r>
              <a:rPr lang="en-US" dirty="0" smtClean="0"/>
              <a:t>.</a:t>
            </a:r>
          </a:p>
          <a:p>
            <a:endParaRPr lang="ar-IQ" dirty="0"/>
          </a:p>
        </p:txBody>
      </p:sp>
    </p:spTree>
    <p:extLst>
      <p:ext uri="{BB962C8B-B14F-4D97-AF65-F5344CB8AC3E}">
        <p14:creationId xmlns:p14="http://schemas.microsoft.com/office/powerpoint/2010/main" val="156791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blipFill>
            <a:blip r:embed="rId2"/>
            <a:tile tx="0" ty="0" sx="100000" sy="100000" flip="none" algn="tl"/>
          </a:blipFill>
        </p:spPr>
        <p:txBody>
          <a:bodyPr>
            <a:normAutofit lnSpcReduction="10000"/>
          </a:bodyPr>
          <a:lstStyle/>
          <a:p>
            <a:r>
              <a:rPr lang="en-US" dirty="0" smtClean="0"/>
              <a:t>Gene Locus: location of the gene on the specific chromosome</a:t>
            </a:r>
          </a:p>
          <a:p>
            <a:r>
              <a:rPr lang="en-US" dirty="0" smtClean="0"/>
              <a:t>Alleles: different molecular forms for the same genes</a:t>
            </a:r>
          </a:p>
          <a:p>
            <a:r>
              <a:rPr lang="en-US" dirty="0" err="1" smtClean="0"/>
              <a:t>Homozygus</a:t>
            </a:r>
            <a:r>
              <a:rPr lang="en-US" dirty="0" smtClean="0"/>
              <a:t> alleles: the same </a:t>
            </a:r>
            <a:r>
              <a:rPr lang="en-US" dirty="0" smtClean="0"/>
              <a:t>allele will present </a:t>
            </a:r>
            <a:r>
              <a:rPr lang="en-US" dirty="0" smtClean="0"/>
              <a:t>in the homologous chromosomes</a:t>
            </a:r>
          </a:p>
          <a:p>
            <a:r>
              <a:rPr lang="en-US" dirty="0" err="1" smtClean="0"/>
              <a:t>Heterozygout</a:t>
            </a:r>
            <a:r>
              <a:rPr lang="en-US" dirty="0" smtClean="0"/>
              <a:t> alleles: different alleles inherited for the same gene in the homologous chromosomes </a:t>
            </a:r>
            <a:endParaRPr lang="ar-IQ" dirty="0"/>
          </a:p>
        </p:txBody>
      </p:sp>
    </p:spTree>
    <p:extLst>
      <p:ext uri="{BB962C8B-B14F-4D97-AF65-F5344CB8AC3E}">
        <p14:creationId xmlns:p14="http://schemas.microsoft.com/office/powerpoint/2010/main" val="2984621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Classification of genetic disorders</a:t>
            </a:r>
            <a:r>
              <a:rPr lang="en-US" b="1" dirty="0" smtClean="0"/>
              <a:t>:</a:t>
            </a:r>
            <a:endParaRPr lang="ar-IQ" b="1"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I-Classical </a:t>
            </a:r>
            <a:r>
              <a:rPr lang="en-US" b="1" dirty="0"/>
              <a:t>genetic diseases</a:t>
            </a:r>
          </a:p>
          <a:p>
            <a:pPr marL="0" indent="0">
              <a:buNone/>
            </a:pPr>
            <a:r>
              <a:rPr lang="en-US" dirty="0" smtClean="0"/>
              <a:t>a-Chromosomal </a:t>
            </a:r>
            <a:r>
              <a:rPr lang="en-US" dirty="0"/>
              <a:t>disorders</a:t>
            </a:r>
          </a:p>
          <a:p>
            <a:pPr marL="0" indent="0">
              <a:buNone/>
            </a:pPr>
            <a:r>
              <a:rPr lang="en-US" dirty="0" smtClean="0"/>
              <a:t>b-Single </a:t>
            </a:r>
            <a:r>
              <a:rPr lang="en-US" dirty="0"/>
              <a:t>gene disorder (Mendelian disorders)</a:t>
            </a:r>
          </a:p>
          <a:p>
            <a:pPr marL="0" indent="0">
              <a:buNone/>
            </a:pPr>
            <a:r>
              <a:rPr lang="en-US" dirty="0" smtClean="0"/>
              <a:t>c-Multifactorial </a:t>
            </a:r>
            <a:r>
              <a:rPr lang="en-US" dirty="0"/>
              <a:t>disorders</a:t>
            </a:r>
            <a:r>
              <a:rPr lang="en-US" dirty="0" smtClean="0"/>
              <a:t>.</a:t>
            </a:r>
          </a:p>
          <a:p>
            <a:pPr marL="0" indent="0">
              <a:buNone/>
            </a:pPr>
            <a:endParaRPr lang="en-US" dirty="0"/>
          </a:p>
          <a:p>
            <a:pPr marL="0" indent="0">
              <a:buNone/>
            </a:pPr>
            <a:r>
              <a:rPr lang="en-US" b="1" dirty="0" smtClean="0"/>
              <a:t>II-Non </a:t>
            </a:r>
            <a:r>
              <a:rPr lang="en-US" b="1" dirty="0"/>
              <a:t>classical genetic diseases (single gene disorders with atypical pattern of inheritance)</a:t>
            </a:r>
          </a:p>
          <a:p>
            <a:pPr marL="0" indent="0">
              <a:buNone/>
            </a:pPr>
            <a:r>
              <a:rPr lang="en-US" dirty="0" smtClean="0"/>
              <a:t>a-Diseases </a:t>
            </a:r>
            <a:r>
              <a:rPr lang="en-US" dirty="0"/>
              <a:t>caused by mutation in the mitochondrial genes.</a:t>
            </a:r>
          </a:p>
          <a:p>
            <a:pPr marL="0" indent="0">
              <a:buNone/>
            </a:pPr>
            <a:r>
              <a:rPr lang="en-US" dirty="0" smtClean="0"/>
              <a:t>b-Triplet </a:t>
            </a:r>
            <a:r>
              <a:rPr lang="en-US" dirty="0"/>
              <a:t>repeat mutation</a:t>
            </a:r>
          </a:p>
          <a:p>
            <a:pPr marL="0" indent="0">
              <a:buNone/>
            </a:pPr>
            <a:r>
              <a:rPr lang="en-US" dirty="0" smtClean="0"/>
              <a:t>c-Uniparental </a:t>
            </a:r>
            <a:r>
              <a:rPr lang="en-US" dirty="0" err="1"/>
              <a:t>disomy</a:t>
            </a:r>
            <a:r>
              <a:rPr lang="en-US" dirty="0"/>
              <a:t>/genomic imprinting</a:t>
            </a:r>
          </a:p>
          <a:p>
            <a:pPr marL="0" indent="0">
              <a:buNone/>
            </a:pPr>
            <a:r>
              <a:rPr lang="en-US" dirty="0" smtClean="0"/>
              <a:t>d-Gonadal </a:t>
            </a:r>
            <a:r>
              <a:rPr lang="en-US" dirty="0"/>
              <a:t>mosaicism</a:t>
            </a:r>
          </a:p>
          <a:p>
            <a:pPr marL="0" indent="0">
              <a:buNone/>
            </a:pPr>
            <a:endParaRPr lang="ar-IQ" dirty="0"/>
          </a:p>
        </p:txBody>
      </p:sp>
    </p:spTree>
    <p:extLst>
      <p:ext uri="{BB962C8B-B14F-4D97-AF65-F5344CB8AC3E}">
        <p14:creationId xmlns:p14="http://schemas.microsoft.com/office/powerpoint/2010/main" val="740728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1066</Words>
  <Application>Microsoft Office PowerPoint</Application>
  <PresentationFormat>On-screen Show (4:3)</PresentationFormat>
  <Paragraphs>90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l</vt:lpstr>
      <vt:lpstr>PowerPoint Presentation</vt:lpstr>
      <vt:lpstr>Genetic Pathology</vt:lpstr>
      <vt:lpstr>PowerPoint Presentation</vt:lpstr>
      <vt:lpstr>PowerPoint Presentation</vt:lpstr>
      <vt:lpstr>Classification of genetic disorders:</vt:lpstr>
      <vt:lpstr>I//Classical genetic disorders:</vt:lpstr>
      <vt:lpstr>1-chromosomal disorders: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B-Structural abnormalities: 1-Deletion: Loss of some segment of a chromosome. Most are lethal or cause serious disorder because the lost piece could be carrying important genes and the disorder related to the loss of gene product. </vt:lpstr>
      <vt:lpstr>2-Translocation: an exchange of segments of chromosomes between non homologous chromosomes.</vt:lpstr>
      <vt:lpstr>3-Inversion: result from two breaks in the chromosome and the piece between the two breaks will rotate 180 degree and fixed again. </vt:lpstr>
      <vt:lpstr>4-Isochromosome: horizontal rather than perpendicular centromere division.</vt:lpstr>
      <vt:lpstr>5-Ring chromosome: result from deletion of both ends of a chromosome and the ends, because the adhesive nature of the exposed DNA, will stick together forming a ring or a circle.</vt:lpstr>
      <vt:lpstr>2- defects of single genes with large effect (mendelian disorders MD):</vt:lpstr>
      <vt:lpstr>PowerPoint Presentation</vt:lpstr>
      <vt:lpstr>PowerPoint Presentation</vt:lpstr>
      <vt:lpstr>AUTOSOMAL DOMINANT</vt:lpstr>
      <vt:lpstr>AUTOSOMAL RECESSIVE</vt:lpstr>
      <vt:lpstr>SEX (“X”) LINKED</vt:lpstr>
      <vt:lpstr>II// Non classical genetic disorders (single gene defect with atypical pattern of inheritance)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ALaa-Ali</dc:creator>
  <cp:lastModifiedBy>ALaa-Ali</cp:lastModifiedBy>
  <cp:revision>36</cp:revision>
  <dcterms:created xsi:type="dcterms:W3CDTF">2006-08-16T00:00:00Z</dcterms:created>
  <dcterms:modified xsi:type="dcterms:W3CDTF">2018-11-27T17:51:55Z</dcterms:modified>
</cp:coreProperties>
</file>