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3" r:id="rId7"/>
    <p:sldId id="280" r:id="rId8"/>
    <p:sldId id="262" r:id="rId9"/>
    <p:sldId id="264" r:id="rId10"/>
    <p:sldId id="265" r:id="rId11"/>
    <p:sldId id="267" r:id="rId12"/>
    <p:sldId id="268" r:id="rId13"/>
    <p:sldId id="269" r:id="rId14"/>
    <p:sldId id="279" r:id="rId15"/>
    <p:sldId id="278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93169-6EA5-461D-B938-68568817AAF2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93EF8-3118-4A4B-9981-1CA0A620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3EF8-3118-4A4B-9981-1CA0A620DC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loudoun.nvcc.edu/vetonline/vet133/images/fecal%20sedimentation%20images/9fecalsedapplycoverslip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loudoun.nvcc.edu/vetonline/vet133/images/fecal%20sedimentation%20images/5fecalsedaftercent.jpg" TargetMode="External"/><Relationship Id="rId7" Type="http://schemas.openxmlformats.org/officeDocument/2006/relationships/hyperlink" Target="http://loudoun.nvcc.edu/vetonline/vet133/images/fecal%20sedimentation%20images/6fecalseddecant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loudoun.nvcc.edu/vetonline/vet133/images/fecal%20sedimentation%20images/4fecalsedbeforecent.jpg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5638800"/>
            <a:ext cx="57150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By: Assistant lecturer</a:t>
            </a:r>
          </a:p>
          <a:p>
            <a:pPr algn="ctr"/>
            <a:r>
              <a:rPr lang="en-US" dirty="0" smtClean="0"/>
              <a:t>Ahmed </a:t>
            </a:r>
            <a:r>
              <a:rPr lang="en-US" dirty="0" err="1" smtClean="0"/>
              <a:t>Essam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457200"/>
            <a:ext cx="4800600" cy="1588008"/>
          </a:xfrm>
        </p:spPr>
        <p:txBody>
          <a:bodyPr>
            <a:normAutofit/>
          </a:bodyPr>
          <a:lstStyle/>
          <a:p>
            <a:pPr rtl="0"/>
            <a:r>
              <a:rPr lang="en-US" sz="3200" b="1" cap="none" dirty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Concentration methods </a:t>
            </a:r>
            <a:r>
              <a:rPr lang="en-US" sz="3200" b="1" cap="none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cap="none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200" b="1" cap="none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 </a:t>
            </a:r>
            <a:r>
              <a:rPr lang="en-US" sz="3200" b="1" cap="none" dirty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fecal parasites</a:t>
            </a:r>
            <a:br>
              <a:rPr lang="en-US" sz="3200" b="1" cap="none" dirty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SA" sz="3200" b="1" cap="none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905000"/>
            <a:ext cx="43688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3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1"/>
            <a:ext cx="6810374" cy="838200"/>
          </a:xfrm>
        </p:spPr>
        <p:txBody>
          <a:bodyPr>
            <a:normAutofit/>
          </a:bodyPr>
          <a:lstStyle/>
          <a:p>
            <a:pPr algn="ctr" rtl="0"/>
            <a:r>
              <a:rPr lang="en-US" sz="44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 </a:t>
            </a:r>
            <a:r>
              <a:rPr lang="en-US" sz="4400" b="1" dirty="0" smtClean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(cont.)</a:t>
            </a:r>
            <a:endParaRPr lang="ar-SA" sz="4400" b="1" dirty="0">
              <a:ln w="180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://loudoun.nvcc.edu/vetonline/vet133/images/fecal%20sedimentation%20images/7fecalsedre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7563"/>
            <a:ext cx="3276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3236237"/>
            <a:ext cx="3733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9- A </a:t>
            </a:r>
            <a:r>
              <a:rPr lang="en-US" dirty="0"/>
              <a:t>few drops of the suspension will remain in the tube over the sediment pellet</a:t>
            </a:r>
            <a:endParaRPr lang="ar-SA" dirty="0"/>
          </a:p>
        </p:txBody>
      </p:sp>
      <p:sp>
        <p:nvSpPr>
          <p:cNvPr id="6" name="Right Arrow 5"/>
          <p:cNvSpPr/>
          <p:nvPr/>
        </p:nvSpPr>
        <p:spPr>
          <a:xfrm>
            <a:off x="3657600" y="2122463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00" name="Picture 4" descr="http://loudoun.nvcc.edu/vetonline/vet133/images/fecal%20sedimentation%20images/8fecalsed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76" y="1058008"/>
            <a:ext cx="34032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3344008"/>
            <a:ext cx="4419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10- Using </a:t>
            </a:r>
            <a:r>
              <a:rPr lang="en-US" dirty="0"/>
              <a:t>a pipette remove some of the sediment from the top layer and place a drop on a slide for examination.</a:t>
            </a:r>
            <a:endParaRPr lang="ar-SA" dirty="0"/>
          </a:p>
        </p:txBody>
      </p:sp>
      <p:pic>
        <p:nvPicPr>
          <p:cNvPr id="4102" name="Picture 6" descr="http://loudoun.nvcc.edu/vetonline/vet133/images/fecal%20sedimentation%20images/9fecalsedapplycoverslip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33" y="4267338"/>
            <a:ext cx="3403209" cy="18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9861" y="6153834"/>
            <a:ext cx="35931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11-Place </a:t>
            </a:r>
            <a:r>
              <a:rPr lang="en-US" dirty="0"/>
              <a:t>a cover slip over the drop of sediment suspension</a:t>
            </a:r>
            <a:endParaRPr lang="ar-SA" dirty="0"/>
          </a:p>
        </p:txBody>
      </p:sp>
      <p:pic>
        <p:nvPicPr>
          <p:cNvPr id="4104" name="Picture 8" descr="http://www.horsetalk.co.nz/worming/p/018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47762"/>
            <a:ext cx="3581400" cy="19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6286499"/>
            <a:ext cx="3200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12- Examine under microscope.</a:t>
            </a:r>
            <a:endParaRPr lang="ar-SA" dirty="0"/>
          </a:p>
        </p:txBody>
      </p:sp>
      <p:sp>
        <p:nvSpPr>
          <p:cNvPr id="25" name="Right Arrow 24"/>
          <p:cNvSpPr/>
          <p:nvPr/>
        </p:nvSpPr>
        <p:spPr>
          <a:xfrm rot="10800000">
            <a:off x="3886199" y="5178698"/>
            <a:ext cx="1283676" cy="383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04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/>
      <p:bldP spid="23" grpId="0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/>
              <a:t>Examples of </a:t>
            </a:r>
            <a:r>
              <a:rPr lang="en-US" b="1" dirty="0" smtClean="0"/>
              <a:t>parasitic stages </a:t>
            </a:r>
            <a:r>
              <a:rPr lang="en-US" b="1" dirty="0"/>
              <a:t>that might be seen under the </a:t>
            </a:r>
            <a:r>
              <a:rPr lang="en-US" b="1" dirty="0" smtClean="0"/>
              <a:t>microscope</a:t>
            </a:r>
            <a:endParaRPr lang="ar-SA" dirty="0"/>
          </a:p>
        </p:txBody>
      </p:sp>
      <p:pic>
        <p:nvPicPr>
          <p:cNvPr id="2050" name="Picture 2" descr="http://o.quizlet.com/6rpmiWdspJlUZVjEgQoUI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6186"/>
            <a:ext cx="3048000" cy="205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7406" y="4934376"/>
            <a:ext cx="19383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 smtClean="0"/>
              <a:t>Entamoeba</a:t>
            </a:r>
            <a:r>
              <a:rPr lang="en-US" b="1" i="1" dirty="0" smtClean="0"/>
              <a:t> cysts</a:t>
            </a:r>
            <a:r>
              <a:rPr lang="en-US" b="1" dirty="0" smtClean="0"/>
              <a:t>.</a:t>
            </a:r>
            <a:endParaRPr lang="ar-SA" b="1" dirty="0"/>
          </a:p>
        </p:txBody>
      </p:sp>
      <p:pic>
        <p:nvPicPr>
          <p:cNvPr id="2056" name="Picture 8" descr="http://www.cdc.gov/parasites/images/fasciola/fasciola_e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6" y="3952625"/>
            <a:ext cx="3047999" cy="2096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6337" y="6096000"/>
            <a:ext cx="1285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/>
              <a:t>Faciola</a:t>
            </a:r>
            <a:r>
              <a:rPr lang="en-US" b="1" dirty="0"/>
              <a:t> </a:t>
            </a:r>
            <a:r>
              <a:rPr lang="en-US" b="1" dirty="0" smtClean="0"/>
              <a:t>egg</a:t>
            </a:r>
            <a:endParaRPr lang="ar-SA" b="1" dirty="0"/>
          </a:p>
        </p:txBody>
      </p:sp>
      <p:pic>
        <p:nvPicPr>
          <p:cNvPr id="3" name="Picture 2" descr="fig 5 vol 1.gif (99277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96423"/>
            <a:ext cx="2800350" cy="286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95" y="3458912"/>
            <a:ext cx="20113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2- Flotation techniques</a:t>
            </a:r>
            <a:r>
              <a:rPr lang="ar-SA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SA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fecal flotation </a:t>
            </a:r>
            <a:r>
              <a:rPr lang="en-US" sz="2800" dirty="0" smtClean="0"/>
              <a:t>test uses </a:t>
            </a:r>
            <a:r>
              <a:rPr lang="en-US" sz="2800" dirty="0"/>
              <a:t>the high specific gravity of a solution to float the lighter ova and cysts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 It </a:t>
            </a:r>
            <a:r>
              <a:rPr lang="en-US" sz="2800" dirty="0"/>
              <a:t>is a diagnostic test commonly performed in-house in </a:t>
            </a:r>
            <a:r>
              <a:rPr lang="en-US" sz="2800" dirty="0" smtClean="0"/>
              <a:t>most laboratory </a:t>
            </a:r>
            <a:r>
              <a:rPr lang="en-US" sz="2800" dirty="0"/>
              <a:t>as a way of diagnosing parasitism in </a:t>
            </a:r>
            <a:r>
              <a:rPr lang="en-US" sz="2800" dirty="0" smtClean="0"/>
              <a:t>host. </a:t>
            </a:r>
            <a:endParaRPr lang="en-US" sz="2800" dirty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-228600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&amp;Disadvantages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200" b="1" dirty="0" smtClean="0"/>
              <a:t>1- Advantages</a:t>
            </a:r>
            <a:r>
              <a:rPr lang="en-US" sz="3200" b="1" dirty="0"/>
              <a:t>:- </a:t>
            </a:r>
          </a:p>
          <a:p>
            <a:pPr marL="342900" indent="-342900"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/>
              <a:t>The concentrate is clear of debris </a:t>
            </a:r>
          </a:p>
          <a:p>
            <a:pPr marL="0" indent="0" algn="l" rtl="0">
              <a:buNone/>
            </a:pPr>
            <a:r>
              <a:rPr lang="en-US" sz="3200" b="1" dirty="0" smtClean="0"/>
              <a:t>2- Disadvantages:-</a:t>
            </a:r>
            <a:r>
              <a:rPr lang="en-US" dirty="0" smtClean="0"/>
              <a:t> 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400" b="1" dirty="0"/>
              <a:t>Delay in examination can result in distortion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/>
              <a:t>Larvae and some fluke eggs do not concentrate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/>
              <a:t>Frequent checking of specific gravity</a:t>
            </a:r>
            <a:endParaRPr lang="ar-SA" sz="2400" b="1" dirty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886574" cy="1066801"/>
          </a:xfrm>
        </p:spPr>
        <p:txBody>
          <a:bodyPr>
            <a:normAutofit/>
          </a:bodyPr>
          <a:lstStyle/>
          <a:p>
            <a:r>
              <a:rPr lang="en-US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Materials</a:t>
            </a:r>
            <a:endParaRPr lang="ar-SA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57400" y="1298448"/>
            <a:ext cx="3733800" cy="5254752"/>
          </a:xfrm>
        </p:spPr>
        <p:txBody>
          <a:bodyPr/>
          <a:lstStyle/>
          <a:p>
            <a:pPr marL="454914" indent="-457200" algn="l" rtl="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tool samples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Glass slide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Coverslips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fecal flotation test </a:t>
            </a:r>
            <a:r>
              <a:rPr lang="en-US" dirty="0" smtClean="0"/>
              <a:t>kit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Fecal floating solution.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Microscope 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/>
              <a:t>Gloves</a:t>
            </a:r>
            <a:endParaRPr lang="en-US" dirty="0" smtClean="0"/>
          </a:p>
          <a:p>
            <a:pPr marL="454914" indent="-457200" algn="l" rtl="0">
              <a:buFont typeface="+mj-lt"/>
              <a:buAutoNum type="arabicPeriod"/>
            </a:pPr>
            <a:endParaRPr lang="ar-SA" dirty="0"/>
          </a:p>
        </p:txBody>
      </p:sp>
      <p:pic>
        <p:nvPicPr>
          <p:cNvPr id="5" name="Picture 2" descr="A normal-looking dog stool. Normal stools may contain parasite eggs and oocysts and are great to use in fecal flotation tes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18" y="710418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odium nitrate is a solution commonly used in fecal flot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44" y="2286000"/>
            <a:ext cx="1219201" cy="23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amarexporter.co.in/product/1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45" y="2286001"/>
            <a:ext cx="1983544" cy="23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image.made-in-china.com/2f0j00deyEgaJZLLoi/Microscope-Slides-IM-71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26613"/>
            <a:ext cx="2272329" cy="18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e Fecalyzer (also spelled Fecalyser) apparatus used to perform a fecal flotation test on dropping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0" y="4697638"/>
            <a:ext cx="1969477" cy="19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of a veterinary microscope with a faecal float slide in place, ready for viewing.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97638"/>
            <a:ext cx="2124808" cy="19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mountainside-medical.com/product_images/uploaded_images/NITRILE-GLOVES-ONLI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90" y="710418"/>
            <a:ext cx="1669564" cy="14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 cont.</a:t>
            </a:r>
            <a:endParaRPr lang="ar-SA" dirty="0"/>
          </a:p>
        </p:txBody>
      </p:sp>
      <p:pic>
        <p:nvPicPr>
          <p:cNvPr id="21506" name="Picture 2" descr="The glass coverslip (containing fecal float solution and, hopefully, parasite eggs/oocysts)is placed on top of the glass microscope slid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5" y="1371600"/>
            <a:ext cx="38100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255" y="45391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7-The </a:t>
            </a:r>
            <a:r>
              <a:rPr lang="en-US" b="1" dirty="0"/>
              <a:t>glass coverslip (containing fecal float solution </a:t>
            </a:r>
            <a:r>
              <a:rPr lang="en-US" b="1" dirty="0" smtClean="0"/>
              <a:t>and, </a:t>
            </a:r>
            <a:r>
              <a:rPr lang="en-US" b="1" dirty="0"/>
              <a:t>parasite </a:t>
            </a:r>
            <a:r>
              <a:rPr lang="en-US" b="1" dirty="0" smtClean="0"/>
              <a:t>(eggs/</a:t>
            </a:r>
            <a:r>
              <a:rPr lang="en-US" b="1" dirty="0" err="1" smtClean="0"/>
              <a:t>oocystes</a:t>
            </a:r>
            <a:r>
              <a:rPr lang="en-US" b="1" dirty="0" smtClean="0"/>
              <a:t>) is </a:t>
            </a:r>
            <a:r>
              <a:rPr lang="en-US" b="1" dirty="0"/>
              <a:t>placed on top of the glass microscope slide. </a:t>
            </a:r>
            <a:br>
              <a:rPr lang="en-US" b="1" dirty="0"/>
            </a:br>
            <a:endParaRPr lang="ar-SA" b="1" dirty="0"/>
          </a:p>
        </p:txBody>
      </p:sp>
      <p:pic>
        <p:nvPicPr>
          <p:cNvPr id="21508" name="Picture 4" descr="Image of a veterinary microscope with a faecal float slide in place, ready for viewing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371600"/>
            <a:ext cx="3124201" cy="316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4800600"/>
            <a:ext cx="2209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8- Examine </a:t>
            </a:r>
            <a:r>
              <a:rPr lang="en-US" b="1" dirty="0"/>
              <a:t>slide under microscope</a:t>
            </a:r>
            <a:endParaRPr lang="ar-SA" dirty="0"/>
          </a:p>
        </p:txBody>
      </p:sp>
      <p:sp>
        <p:nvSpPr>
          <p:cNvPr id="6" name="Right Arrow 5"/>
          <p:cNvSpPr/>
          <p:nvPr/>
        </p:nvSpPr>
        <p:spPr>
          <a:xfrm>
            <a:off x="4188655" y="2955386"/>
            <a:ext cx="1219199" cy="473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54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8600"/>
            <a:ext cx="8181974" cy="1066801"/>
          </a:xfrm>
        </p:spPr>
        <p:txBody>
          <a:bodyPr>
            <a:noAutofit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Examples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 parasitic stages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that might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 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seen under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BD8DD">
                    <a:lumMod val="10000"/>
                  </a:srgbClr>
                </a:solidFill>
                <a:effectLst>
                  <a:glow rad="228600">
                    <a:srgbClr val="964D2C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microscope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8" name="Picture 2" descr="Isospora oocyst (extreme close-up - 1000x) prior to any maturation - fecal float ima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30" y="1425405"/>
            <a:ext cx="2674145" cy="2603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103549"/>
            <a:ext cx="252888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/>
              <a:t>Isospora</a:t>
            </a:r>
            <a:r>
              <a:rPr lang="en-US" b="1" dirty="0"/>
              <a:t> </a:t>
            </a:r>
            <a:r>
              <a:rPr lang="en-US" b="1" dirty="0" err="1" smtClean="0"/>
              <a:t>oocyst</a:t>
            </a:r>
            <a:r>
              <a:rPr lang="en-US" b="1" dirty="0" smtClean="0"/>
              <a:t> </a:t>
            </a:r>
            <a:r>
              <a:rPr lang="en-US" b="1" dirty="0"/>
              <a:t>(extreme close-up - 1000x) .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068322"/>
            <a:ext cx="2514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Bacterial rods  </a:t>
            </a:r>
            <a:r>
              <a:rPr lang="en-US" b="1" dirty="0" smtClean="0"/>
              <a:t>seen </a:t>
            </a:r>
            <a:r>
              <a:rPr lang="en-US" b="1" dirty="0"/>
              <a:t>at 400x.</a:t>
            </a:r>
            <a:br>
              <a:rPr lang="en-US" b="1" dirty="0"/>
            </a:br>
            <a:endParaRPr lang="ar-SA" b="1" dirty="0"/>
          </a:p>
        </p:txBody>
      </p:sp>
      <p:pic>
        <p:nvPicPr>
          <p:cNvPr id="14342" name="Picture 6" descr="Isospora felis oocysts seen at low power on a fecal float (fecal flotation) - these cysts are more pointed than the canine form of coccidi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1" y="1466819"/>
            <a:ext cx="2581275" cy="2603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53199" y="4044876"/>
            <a:ext cx="23526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/>
              <a:t>Isospora</a:t>
            </a:r>
            <a:r>
              <a:rPr lang="en-US" b="1" i="1" dirty="0"/>
              <a:t> </a:t>
            </a:r>
            <a:r>
              <a:rPr lang="en-US" b="1" i="1" dirty="0" err="1"/>
              <a:t>canis</a:t>
            </a:r>
            <a:r>
              <a:rPr lang="en-US" b="1" dirty="0"/>
              <a:t> (</a:t>
            </a:r>
            <a:r>
              <a:rPr lang="en-US" b="1" dirty="0" err="1"/>
              <a:t>coccidia</a:t>
            </a:r>
            <a:r>
              <a:rPr lang="en-US" b="1" dirty="0"/>
              <a:t>) </a:t>
            </a:r>
            <a:r>
              <a:rPr lang="en-US" b="1" dirty="0" err="1"/>
              <a:t>oocysts</a:t>
            </a:r>
            <a:r>
              <a:rPr lang="en-US" b="1" dirty="0"/>
              <a:t> seen at low power</a:t>
            </a:r>
            <a:endParaRPr lang="ar-SA" b="1" dirty="0"/>
          </a:p>
        </p:txBody>
      </p:sp>
      <p:pic>
        <p:nvPicPr>
          <p:cNvPr id="14344" name="Picture 8" descr="http://cpah.biz/images/1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03713"/>
            <a:ext cx="371475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9800" y="5303878"/>
            <a:ext cx="2819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err="1"/>
              <a:t>Coccidia</a:t>
            </a:r>
            <a:r>
              <a:rPr lang="en-US" b="1" dirty="0"/>
              <a:t> are single-celled </a:t>
            </a:r>
            <a:r>
              <a:rPr lang="en-US" b="1" dirty="0" smtClean="0"/>
              <a:t>organisms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0686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172200" cy="609601"/>
          </a:xfrm>
        </p:spPr>
        <p:txBody>
          <a:bodyPr>
            <a:noAutofit/>
          </a:bodyPr>
          <a:lstStyle/>
          <a:p>
            <a:pPr rtl="0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important points to be considered when performing a concentration technique are: </a:t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5337517" cy="5407152"/>
          </a:xfrm>
        </p:spPr>
        <p:txBody>
          <a:bodyPr>
            <a:normAutofit fontScale="92500" lnSpcReduction="10000"/>
          </a:bodyPr>
          <a:lstStyle/>
          <a:p>
            <a:pPr marL="457200" indent="-457200" algn="l" rtl="0">
              <a:buFont typeface="+mj-lt"/>
              <a:buAutoNum type="arabicParenR"/>
            </a:pPr>
            <a:r>
              <a:rPr lang="en-US" dirty="0" smtClean="0"/>
              <a:t> </a:t>
            </a:r>
            <a:r>
              <a:rPr lang="en-US" dirty="0"/>
              <a:t>In a specimen the whole of the sample (equivalent to 1 gram of faeces) should be concentrated and the whole of the deposit examined. </a:t>
            </a:r>
          </a:p>
          <a:p>
            <a:pPr marL="457200" indent="-457200" algn="l" rtl="0">
              <a:buFont typeface="+mj-lt"/>
              <a:buAutoNum type="arabicParenR"/>
            </a:pPr>
            <a:r>
              <a:rPr lang="en-US" dirty="0" smtClean="0"/>
              <a:t>It </a:t>
            </a:r>
            <a:r>
              <a:rPr lang="en-US" dirty="0"/>
              <a:t>is important to vortex the sample for at least 15 seconds after the addition of ether or ethyl </a:t>
            </a:r>
            <a:r>
              <a:rPr lang="en-US" dirty="0" smtClean="0"/>
              <a:t>acetate thus </a:t>
            </a:r>
            <a:r>
              <a:rPr lang="en-US" dirty="0"/>
              <a:t>obscuring ova and cysts. </a:t>
            </a:r>
            <a:endParaRPr lang="en-US" dirty="0" smtClean="0"/>
          </a:p>
          <a:p>
            <a:pPr marL="457200" indent="-457200" algn="l" rtl="0">
              <a:buFont typeface="+mj-lt"/>
              <a:buAutoNum type="arabicParenR"/>
            </a:pPr>
            <a:r>
              <a:rPr lang="en-US" dirty="0" smtClean="0"/>
              <a:t>Adequate </a:t>
            </a:r>
            <a:r>
              <a:rPr lang="en-US" dirty="0"/>
              <a:t>centrifugal force must be used because if this is below the required value, there may be insufficient gravitational force to sediment the ova and cysts. </a:t>
            </a:r>
            <a:endParaRPr lang="en-US" dirty="0" smtClean="0"/>
          </a:p>
          <a:p>
            <a:pPr marL="457200" indent="-457200" algn="l" rtl="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centrifugal time is also critical, since the ova and cysts may remain in suspension if the sample is not centrifuged for the minimum required time. </a:t>
            </a:r>
          </a:p>
          <a:p>
            <a:pPr algn="l" rtl="0"/>
            <a:endParaRPr lang="ar-SA" dirty="0"/>
          </a:p>
        </p:txBody>
      </p:sp>
      <p:pic>
        <p:nvPicPr>
          <p:cNvPr id="13314" name="Picture 2" descr="http://dir.coolclips.com/Science/Biology/sample_on_a_glass_slide_CoolClips_vc063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94" y="228600"/>
            <a:ext cx="16764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4478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azapoint.com/wp-content/uploads/2011/03/Thank-You-quo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Concentration techniques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3200" dirty="0" smtClean="0"/>
              <a:t> A </a:t>
            </a:r>
            <a:r>
              <a:rPr lang="en-US" sz="3200" dirty="0"/>
              <a:t>concentration technique </a:t>
            </a:r>
            <a:r>
              <a:rPr lang="en-US" sz="3200" dirty="0" smtClean="0"/>
              <a:t>is </a:t>
            </a:r>
            <a:r>
              <a:rPr lang="en-US" sz="3200" dirty="0"/>
              <a:t>performed mainly to </a:t>
            </a:r>
            <a:r>
              <a:rPr lang="en-US" sz="3200" b="1" dirty="0">
                <a:solidFill>
                  <a:srgbClr val="C00000"/>
                </a:solidFill>
              </a:rPr>
              <a:t>separate the parasites from fecal debris.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3200" dirty="0" smtClean="0"/>
              <a:t> The </a:t>
            </a:r>
            <a:r>
              <a:rPr lang="en-US" sz="3200" dirty="0"/>
              <a:t>concentration procedure not only </a:t>
            </a:r>
            <a:r>
              <a:rPr lang="en-US" sz="3200" b="1" dirty="0">
                <a:solidFill>
                  <a:srgbClr val="C00000"/>
                </a:solidFill>
              </a:rPr>
              <a:t>increases the </a:t>
            </a:r>
            <a:r>
              <a:rPr lang="en-US" sz="3200" b="1" dirty="0" smtClean="0">
                <a:solidFill>
                  <a:srgbClr val="C00000"/>
                </a:solidFill>
              </a:rPr>
              <a:t>number </a:t>
            </a:r>
            <a:r>
              <a:rPr lang="en-US" sz="3200" b="1" dirty="0">
                <a:solidFill>
                  <a:srgbClr val="C00000"/>
                </a:solidFill>
              </a:rPr>
              <a:t>of parasites in the sediment </a:t>
            </a:r>
            <a:r>
              <a:rPr lang="en-US" sz="3200" dirty="0"/>
              <a:t>but it also </a:t>
            </a:r>
            <a:r>
              <a:rPr lang="en-US" sz="3200" b="1" dirty="0">
                <a:solidFill>
                  <a:srgbClr val="C00000"/>
                </a:solidFill>
              </a:rPr>
              <a:t>unmasks them, </a:t>
            </a:r>
            <a:r>
              <a:rPr lang="en-US" sz="3200" dirty="0" smtClean="0"/>
              <a:t>making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dirty="0"/>
              <a:t>them more visible by removing organic and inorganic debris. </a:t>
            </a:r>
            <a:endParaRPr lang="en-US" sz="3200" dirty="0" smtClean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&amp;Disadvantages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200" b="1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Advantages</a:t>
            </a:r>
            <a:r>
              <a:rPr lang="en-US" b="1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342900" indent="-342900" algn="l" rtl="0">
              <a:buFont typeface="Wingdings" pitchFamily="2" charset="2"/>
              <a:buChar char="ü"/>
            </a:pPr>
            <a:r>
              <a:rPr lang="en-US" b="1" dirty="0" smtClean="0"/>
              <a:t>    Maximizes </a:t>
            </a:r>
            <a:r>
              <a:rPr lang="en-US" b="1" dirty="0"/>
              <a:t>the numbers of organisms detected which may be too scanty to be seen by direct microscopy alone </a:t>
            </a:r>
            <a:r>
              <a:rPr lang="en-US" b="1" dirty="0" smtClean="0"/>
              <a:t>.</a:t>
            </a:r>
          </a:p>
          <a:p>
            <a:pPr marL="342900" indent="-342900" algn="l" rtl="0">
              <a:buFont typeface="Wingdings" pitchFamily="2" charset="2"/>
              <a:buChar char="ü"/>
            </a:pPr>
            <a:r>
              <a:rPr lang="en-US" b="1" dirty="0"/>
              <a:t>separate the parasites from fecal </a:t>
            </a:r>
            <a:r>
              <a:rPr lang="en-US" b="1" dirty="0" smtClean="0"/>
              <a:t>debris.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r>
              <a:rPr lang="en-US" sz="3200" b="1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Disadvantages </a:t>
            </a:r>
          </a:p>
          <a:p>
            <a:pPr marL="342900" indent="-342900" algn="l" rtl="0">
              <a:buFont typeface="Wingdings" pitchFamily="2" charset="2"/>
              <a:buChar char="ü"/>
            </a:pPr>
            <a:r>
              <a:rPr lang="en-US" b="1" dirty="0"/>
              <a:t>D</a:t>
            </a:r>
            <a:r>
              <a:rPr lang="en-US" b="1" dirty="0" smtClean="0"/>
              <a:t>estroys </a:t>
            </a:r>
            <a:r>
              <a:rPr lang="en-US" b="1" dirty="0" err="1"/>
              <a:t>trophozoite</a:t>
            </a:r>
            <a:r>
              <a:rPr lang="en-US" b="1" dirty="0"/>
              <a:t> stages and distorts cellular exudate </a:t>
            </a:r>
            <a:r>
              <a:rPr lang="en-US" b="1" dirty="0" smtClean="0"/>
              <a:t>.</a:t>
            </a:r>
            <a:endParaRPr lang="en-US" b="1" dirty="0"/>
          </a:p>
          <a:p>
            <a:pPr algn="l" rtl="0"/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1676400" cy="2050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Autofit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Types of Concentration techniques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endParaRPr lang="en-US" sz="2800" b="1" dirty="0" smtClean="0"/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800" b="1" dirty="0" smtClean="0"/>
              <a:t> There are two types of fecal </a:t>
            </a:r>
            <a:r>
              <a:rPr lang="en-US" sz="2800" b="1" dirty="0"/>
              <a:t>Concentration </a:t>
            </a:r>
            <a:r>
              <a:rPr lang="en-US" sz="2800" b="1" dirty="0" smtClean="0"/>
              <a:t>techniques:-</a:t>
            </a:r>
            <a:endParaRPr lang="en-US" sz="2800" b="1" dirty="0"/>
          </a:p>
          <a:p>
            <a:pPr marL="0" indent="0" algn="l" rtl="0">
              <a:buNone/>
            </a:pPr>
            <a:endParaRPr lang="en-US" sz="2800" b="1" dirty="0"/>
          </a:p>
          <a:p>
            <a:pPr marL="457200" indent="-457200" algn="l" rtl="0">
              <a:buAutoNum type="arabicPeriod"/>
            </a:pPr>
            <a:r>
              <a:rPr lang="en-US" sz="2800" b="1" dirty="0" smtClean="0"/>
              <a:t>Sedimentation techniques.</a:t>
            </a:r>
          </a:p>
          <a:p>
            <a:pPr marL="457200" indent="-457200" algn="l" rtl="0">
              <a:buAutoNum type="arabicPeriod"/>
            </a:pPr>
            <a:r>
              <a:rPr lang="en-US" sz="2800" b="1" dirty="0" smtClean="0"/>
              <a:t>Flotation techniques.</a:t>
            </a:r>
            <a:endParaRPr lang="ar-SA" sz="2800" dirty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582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1- Sedimentation techniques</a:t>
            </a: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Fecal </a:t>
            </a:r>
            <a:r>
              <a:rPr lang="en-US" sz="2800" dirty="0"/>
              <a:t>sedimentation is used to detect large or heavy ova such as many </a:t>
            </a:r>
            <a:r>
              <a:rPr lang="en-US" sz="2800" dirty="0" err="1" smtClean="0"/>
              <a:t>spirurid</a:t>
            </a:r>
            <a:r>
              <a:rPr lang="en-US" sz="2800" dirty="0" smtClean="0"/>
              <a:t> ova</a:t>
            </a:r>
            <a:r>
              <a:rPr lang="en-US" sz="2800" dirty="0"/>
              <a:t>, many fluke eggs, and many tapeworm eggs that will not float in fecal flotation techniques</a:t>
            </a:r>
            <a:r>
              <a:rPr lang="en-US" sz="2800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 </a:t>
            </a:r>
            <a:r>
              <a:rPr lang="en-US" sz="2800" dirty="0"/>
              <a:t>The sediment contains a lot of debris so examining these slides is quite </a:t>
            </a:r>
            <a:r>
              <a:rPr lang="en-US" sz="2800" dirty="0" smtClean="0"/>
              <a:t>tedious. </a:t>
            </a:r>
          </a:p>
          <a:p>
            <a:pPr marL="0" indent="0" algn="l" rtl="0">
              <a:buNone/>
            </a:pPr>
            <a:r>
              <a:rPr lang="en-US" sz="2800" b="1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Note:-  </a:t>
            </a:r>
            <a:r>
              <a:rPr lang="en-US" sz="2800" dirty="0" smtClean="0"/>
              <a:t>you can use </a:t>
            </a:r>
            <a:r>
              <a:rPr lang="en-US" sz="2800" dirty="0"/>
              <a:t>formalin as a preservative and ether or ethyl acetate as an extractor of fat and debris from faeces after filtration to leave the parasites in a sediment at the bottom of the tube after centrifugation.</a:t>
            </a:r>
          </a:p>
          <a:p>
            <a:pPr algn="l" rtl="0"/>
            <a:endParaRPr lang="ar-S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" y="1143000"/>
            <a:ext cx="1550540" cy="1743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4" y="3404992"/>
            <a:ext cx="1612584" cy="165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3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&amp;Disadvantages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7013917" cy="555955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</a:t>
            </a: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400" dirty="0"/>
              <a:t>Recovers most ova, cysts and larvae 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Morphology of most parasites is </a:t>
            </a:r>
            <a:r>
              <a:rPr lang="en-US" sz="2400" dirty="0" smtClean="0"/>
              <a:t>retained. 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Less risk of infection from bacteria and </a:t>
            </a:r>
            <a:r>
              <a:rPr lang="en-US" sz="2400" dirty="0" smtClean="0"/>
              <a:t>viruses. 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Disadvantages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400" dirty="0"/>
              <a:t>Preparation contains </a:t>
            </a:r>
            <a:r>
              <a:rPr lang="en-US" sz="2400" dirty="0" smtClean="0"/>
              <a:t>debris. 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Some parasites do not concentrate </a:t>
            </a:r>
            <a:r>
              <a:rPr lang="en-US" sz="2400" dirty="0" smtClean="0"/>
              <a:t>well. 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Ether is flammable and formalin is an irritant 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Liquid </a:t>
            </a:r>
            <a:r>
              <a:rPr lang="en-US" sz="2400" dirty="0"/>
              <a:t>faeces do not concentrate well 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86574" cy="1066801"/>
          </a:xfrm>
        </p:spPr>
        <p:txBody>
          <a:bodyPr>
            <a:normAutofit/>
          </a:bodyPr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Materials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298448"/>
            <a:ext cx="3733800" cy="5254752"/>
          </a:xfrm>
        </p:spPr>
        <p:txBody>
          <a:bodyPr/>
          <a:lstStyle/>
          <a:p>
            <a:pPr marL="454914" indent="-457200" algn="l" rtl="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tool samples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Glass slides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Coverslips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Pipettes 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Stick 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Gloves 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Microscope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Plastic container  (with small amount of water).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Centrifuge.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Centrifuge tube  </a:t>
            </a: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5" name="Picture 2" descr="A normal-looking dog stool. Normal stools may contain parasite eggs and oocysts and are great to use in fecal flotation tes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43" y="304800"/>
            <a:ext cx="1626776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amarexporter.co.in/product/1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60" y="1828800"/>
            <a:ext cx="1642989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image.made-in-china.com/2f0j00deyEgaJZLLoi/Microscope-Slides-IM-71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49" y="3886200"/>
            <a:ext cx="1733551" cy="1754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of a veterinary microscope with a faecal float slide in place, ready for viewing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9" y="3964401"/>
            <a:ext cx="1390649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mountainside-medical.com/product_images/uploaded_images/NITRILE-GLOVES-ONL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49" y="1828800"/>
            <a:ext cx="1669564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loudoun.nvcc.edu/vetonline/vet133/images/fecal%20sedimentation%20images/1Fecals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16" y="300111"/>
            <a:ext cx="1986277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et.byu.edu/~wanderto/homealgaeproject/centrifu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57400"/>
            <a:ext cx="1534057" cy="1794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www.biolinki.com/modules/Consumables/images/BL_pipet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40801"/>
            <a:ext cx="2438400" cy="11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1"/>
            <a:ext cx="6810374" cy="533400"/>
          </a:xfrm>
        </p:spPr>
        <p:txBody>
          <a:bodyPr>
            <a:noAutofit/>
          </a:bodyPr>
          <a:lstStyle/>
          <a:p>
            <a:pPr algn="ctr" rtl="0"/>
            <a:r>
              <a:rPr lang="en-US" sz="4400" b="1" dirty="0" smtClean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 </a:t>
            </a:r>
            <a:endParaRPr lang="ar-SA" sz="4400" b="1" dirty="0">
              <a:ln w="180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http://www.horsetalk.co.nz/worming/p/01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3051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060" y="2996419"/>
            <a:ext cx="30107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1- Obtain </a:t>
            </a:r>
            <a:r>
              <a:rPr lang="en-US" sz="2000" dirty="0"/>
              <a:t>about a one to two gram fecal </a:t>
            </a:r>
            <a:r>
              <a:rPr lang="en-US" sz="2000" dirty="0" smtClean="0"/>
              <a:t>sample</a:t>
            </a:r>
            <a:endParaRPr lang="ar-S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03874" y="2996419"/>
            <a:ext cx="2871789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 2-Mix </a:t>
            </a:r>
            <a:r>
              <a:rPr lang="en-US" sz="2000" dirty="0"/>
              <a:t>it with </a:t>
            </a:r>
            <a:r>
              <a:rPr lang="en-US" sz="2000" dirty="0" smtClean="0"/>
              <a:t>water by stick.</a:t>
            </a:r>
            <a:endParaRPr lang="ar-SA" sz="2000" dirty="0"/>
          </a:p>
          <a:p>
            <a:endParaRPr lang="ar-SA" dirty="0"/>
          </a:p>
        </p:txBody>
      </p:sp>
      <p:pic>
        <p:nvPicPr>
          <p:cNvPr id="7172" name="Picture 4" descr="http://www.horsetalk.co.nz/worming/p/01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82" y="812409"/>
            <a:ext cx="3209118" cy="19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horsetalk.co.nz/worming/p/018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82" y="4233984"/>
            <a:ext cx="3209118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703122" y="1852613"/>
            <a:ext cx="1868108" cy="4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own Arrow 8"/>
          <p:cNvSpPr/>
          <p:nvPr/>
        </p:nvSpPr>
        <p:spPr>
          <a:xfrm>
            <a:off x="6705600" y="3319584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5571230" y="6286500"/>
            <a:ext cx="32679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3- Strain </a:t>
            </a:r>
            <a:r>
              <a:rPr lang="en-US" sz="2400" dirty="0"/>
              <a:t>the mixture</a:t>
            </a:r>
            <a:endParaRPr lang="ar-SA" sz="2400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3842588" y="4900882"/>
            <a:ext cx="1589176" cy="473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17" descr="http://loudoun.nvcc.edu/vetonline/vet133/images/fecal%20sedimentation%20images/3fecalsedsetup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2409"/>
            <a:ext cx="3351225" cy="186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2046" y="6015669"/>
            <a:ext cx="4191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4-Pour </a:t>
            </a:r>
            <a:r>
              <a:rPr lang="en-US" sz="2000" dirty="0"/>
              <a:t>the strained preparation into a centrifuge tube.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6508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  <p:bldP spid="9" grpId="0" animBg="1"/>
      <p:bldP spid="10" grpId="0"/>
      <p:bldP spid="11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1"/>
            <a:ext cx="7191374" cy="533400"/>
          </a:xfrm>
        </p:spPr>
        <p:txBody>
          <a:bodyPr>
            <a:noAutofit/>
          </a:bodyPr>
          <a:lstStyle/>
          <a:p>
            <a:pPr algn="ctr" rtl="0"/>
            <a:r>
              <a:rPr lang="en-US" sz="44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</a:t>
            </a:r>
            <a:endParaRPr lang="ar-SA" sz="4400" b="1" dirty="0">
              <a:ln w="180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www.ijpmonline.org/articles/2011/54/1/images/IndianJPatholMicrobiol_2011_54_1_121_77358_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51449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3315286"/>
            <a:ext cx="33528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da-DK" sz="2000" dirty="0" smtClean="0"/>
              <a:t>6- Centrifuge </a:t>
            </a:r>
            <a:r>
              <a:rPr lang="da-DK" sz="2000" dirty="0"/>
              <a:t>at 1500 rpm for 5 minutes.</a:t>
            </a:r>
            <a:endParaRPr lang="ar-SA" sz="2000" dirty="0"/>
          </a:p>
        </p:txBody>
      </p:sp>
      <p:pic>
        <p:nvPicPr>
          <p:cNvPr id="5124" name="Picture 4" descr="http://loudoun.nvcc.edu/vetonline/vet133/images/fecal%20sedimentation%20images/5fecalsedaftercent_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95" y="4311748"/>
            <a:ext cx="302220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oudoun.nvcc.edu/vetonline/vet133/images/fecal%20sedimentation%20images/4fecalsedbeforecent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7649"/>
            <a:ext cx="3657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799" y="3189849"/>
            <a:ext cx="3657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5- Here </a:t>
            </a:r>
            <a:r>
              <a:rPr lang="en-US" sz="2000" dirty="0"/>
              <a:t>is the appearance of the suspension before centrifugation.</a:t>
            </a:r>
            <a:endParaRPr lang="ar-SA" sz="2000" dirty="0"/>
          </a:p>
        </p:txBody>
      </p:sp>
      <p:sp>
        <p:nvSpPr>
          <p:cNvPr id="8" name="Right Arrow 7"/>
          <p:cNvSpPr/>
          <p:nvPr/>
        </p:nvSpPr>
        <p:spPr>
          <a:xfrm>
            <a:off x="4038600" y="1970649"/>
            <a:ext cx="1219200" cy="467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Box 8"/>
          <p:cNvSpPr txBox="1"/>
          <p:nvPr/>
        </p:nvSpPr>
        <p:spPr>
          <a:xfrm flipH="1">
            <a:off x="5410200" y="6483448"/>
            <a:ext cx="1232094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1" y="6096000"/>
            <a:ext cx="3733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7-The </a:t>
            </a:r>
            <a:r>
              <a:rPr lang="en-US" sz="2000" dirty="0"/>
              <a:t>appearance of the suspension after centrifugation.</a:t>
            </a:r>
            <a:endParaRPr lang="ar-SA" sz="2000" dirty="0"/>
          </a:p>
        </p:txBody>
      </p:sp>
      <p:sp>
        <p:nvSpPr>
          <p:cNvPr id="11" name="Down Arrow 10"/>
          <p:cNvSpPr/>
          <p:nvPr/>
        </p:nvSpPr>
        <p:spPr>
          <a:xfrm>
            <a:off x="6896101" y="3669229"/>
            <a:ext cx="457200" cy="750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8" name="Picture 8" descr="http://loudoun.nvcc.edu/vetonline/vet133/images/fecal%20sedimentation%20images/6fecalseddecant_small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1747"/>
            <a:ext cx="3505199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6273838"/>
            <a:ext cx="365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8- Decant </a:t>
            </a:r>
            <a:r>
              <a:rPr lang="en-US" sz="2000" dirty="0"/>
              <a:t>the supernatant</a:t>
            </a:r>
            <a:endParaRPr lang="ar-SA" sz="2000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4038600" y="5226145"/>
            <a:ext cx="1371599" cy="412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73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 animBg="1"/>
      <p:bldP spid="10" grpId="0"/>
      <p:bldP spid="11" grpId="0" animBg="1"/>
      <p:bldP spid="13" grpId="0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510</TotalTime>
  <Words>734</Words>
  <Application>Microsoft Office PowerPoint</Application>
  <PresentationFormat>On-screen Show (4:3)</PresentationFormat>
  <Paragraphs>95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Soho</vt:lpstr>
      <vt:lpstr>Concentration methods  of fecal parasites </vt:lpstr>
      <vt:lpstr> Concentration techniques</vt:lpstr>
      <vt:lpstr>Advantages &amp;Disadvantages</vt:lpstr>
      <vt:lpstr>Types of Concentration techniques</vt:lpstr>
      <vt:lpstr>1- Sedimentation techniques </vt:lpstr>
      <vt:lpstr>Advantages &amp;Disadvantages</vt:lpstr>
      <vt:lpstr>Materials</vt:lpstr>
      <vt:lpstr>Procedure </vt:lpstr>
      <vt:lpstr>Procedure</vt:lpstr>
      <vt:lpstr>Procedure (cont.)</vt:lpstr>
      <vt:lpstr>Examples of parasitic stages that might be seen under the microscope</vt:lpstr>
      <vt:lpstr>2- Flotation techniques </vt:lpstr>
      <vt:lpstr>Advantages &amp;Disadvantages</vt:lpstr>
      <vt:lpstr>Materials</vt:lpstr>
      <vt:lpstr>Procedure cont.</vt:lpstr>
      <vt:lpstr>Examples of parasitic stages  that might be seen under the microscope</vt:lpstr>
      <vt:lpstr>The important points to be considered when performing a concentration technique are: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Hamdy</dc:creator>
  <cp:lastModifiedBy>User</cp:lastModifiedBy>
  <cp:revision>62</cp:revision>
  <dcterms:created xsi:type="dcterms:W3CDTF">2006-08-16T00:00:00Z</dcterms:created>
  <dcterms:modified xsi:type="dcterms:W3CDTF">2017-02-26T19:34:50Z</dcterms:modified>
</cp:coreProperties>
</file>