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08/03/1439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dirty="0"/>
          </a:p>
          <a:p>
            <a:pPr marL="0" lvl="0" indent="0" algn="ctr" rtl="0">
              <a:buNone/>
            </a:pPr>
            <a:r>
              <a:rPr lang="en-US" b="1" dirty="0">
                <a:solidFill>
                  <a:srgbClr val="C0504D"/>
                </a:solidFill>
              </a:rPr>
              <a:t>Medical Microbiology</a:t>
            </a:r>
          </a:p>
          <a:p>
            <a:pPr marL="0" lvl="0" indent="0" algn="ctr" rtl="0">
              <a:buNone/>
            </a:pPr>
            <a:r>
              <a:rPr lang="en-US" dirty="0">
                <a:solidFill>
                  <a:prstClr val="black"/>
                </a:solidFill>
              </a:rPr>
              <a:t>Lab. </a:t>
            </a:r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0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If gelatin has been hydrolyzed , the medium will remain liquid after refrigeration.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/>
              <a:t>If gelatin </a:t>
            </a:r>
            <a:r>
              <a:rPr lang="en-US" dirty="0" smtClean="0"/>
              <a:t>has not  </a:t>
            </a:r>
            <a:r>
              <a:rPr lang="en-US" dirty="0"/>
              <a:t>been hydrolyzed , the medium will </a:t>
            </a:r>
            <a:r>
              <a:rPr lang="en-US" dirty="0" smtClean="0"/>
              <a:t>be  </a:t>
            </a:r>
            <a:r>
              <a:rPr lang="en-US" dirty="0" err="1" smtClean="0"/>
              <a:t>solidfy</a:t>
            </a:r>
            <a:r>
              <a:rPr lang="en-US" dirty="0" smtClean="0"/>
              <a:t> during the time it is in refrigerator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4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39" y="4365104"/>
            <a:ext cx="5713922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00800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ستطيل مستدير الزوايا 7"/>
          <p:cNvSpPr/>
          <p:nvPr/>
        </p:nvSpPr>
        <p:spPr>
          <a:xfrm>
            <a:off x="1259632" y="3356992"/>
            <a:ext cx="280831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Proteus vulgaris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788024" y="3356992"/>
            <a:ext cx="2808312" cy="5040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75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408712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Urease hydrolysis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Urease activity (the urease test) is detected by growing bacteria in  medium containing urea and using a pH indicator such as phenol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urea is hydrolyzed, ammonia accumulates in the medium and makes it alkaline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increase in pH causes the indicator to change from orange-red to deep pink or purplish red and is a positive test for urea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is particularly useful in distinguishing the genus Proteus from other enteric bacteria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1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859734" cy="5188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035425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491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Starch </a:t>
            </a: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hydrolysis</a:t>
            </a:r>
          </a:p>
          <a:p>
            <a:pPr marL="457200" lvl="1" indent="0">
              <a:buNone/>
            </a:pPr>
            <a:endParaRPr 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94"/>
          <a:stretch/>
        </p:blipFill>
        <p:spPr>
          <a:xfrm>
            <a:off x="395536" y="1124744"/>
            <a:ext cx="8280920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54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t="6348" r="7100" b="28072"/>
          <a:stretch/>
        </p:blipFill>
        <p:spPr>
          <a:xfrm>
            <a:off x="755576" y="476672"/>
            <a:ext cx="7632848" cy="3221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76598" r="2410" b="2068"/>
          <a:stretch/>
        </p:blipFill>
        <p:spPr>
          <a:xfrm>
            <a:off x="755576" y="3789040"/>
            <a:ext cx="763284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1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5"/>
          <a:stretch/>
        </p:blipFill>
        <p:spPr>
          <a:xfrm>
            <a:off x="251520" y="1196752"/>
            <a:ext cx="8784976" cy="3960440"/>
          </a:xfrm>
        </p:spPr>
      </p:pic>
    </p:spTree>
    <p:extLst>
      <p:ext uri="{BB962C8B-B14F-4D97-AF65-F5344CB8AC3E}">
        <p14:creationId xmlns:p14="http://schemas.microsoft.com/office/powerpoint/2010/main" val="143454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048672"/>
          </a:xfrm>
        </p:spPr>
        <p:txBody>
          <a:bodyPr>
            <a:normAutofit fontScale="92500" lnSpcReduction="20000"/>
          </a:bodyPr>
          <a:lstStyle/>
          <a:p>
            <a:pPr marL="0" indent="0" algn="ctr" rtl="0">
              <a:buNone/>
            </a:pPr>
            <a:r>
              <a:rPr 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Oxidase </a:t>
            </a:r>
            <a:r>
              <a:rPr 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marL="0" indent="0" algn="ctr" rtl="0">
              <a:buNone/>
            </a:pPr>
            <a:endParaRPr lang="en-US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cytochrome oxidase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Oxidase enzymes play an important role in the operation of the electron transport system during aerobic respiration.</a:t>
            </a:r>
          </a:p>
          <a:p>
            <a:pPr marL="0" indent="0" algn="l" rtl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Cytochrome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oxaidase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uses 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 electron acceptor during the oxidation of reduced cytochrome to form water and oxidized cytochrome .</a:t>
            </a:r>
          </a:p>
          <a:p>
            <a:pPr marL="0" indent="0" algn="l" rtl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oxidase test is for determining the production of cytochrome c oxidases by a bacteria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differentiate bacteria species as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aerobes and  anaerobes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8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5793507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test is a useful procedure in clinical laboratory because of some gram negative pathogenic bacteria are oxidase positive (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Pseudomonas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aeruginosa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Neisseria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spp.)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Enterobacteriaceae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family are oxidase negative. </a:t>
            </a:r>
          </a:p>
          <a:p>
            <a:pPr marL="0" indent="0" algn="l" rtl="0">
              <a:buNone/>
            </a:pPr>
            <a:endParaRPr lang="en-US" sz="3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3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loopful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bacteria on oxidase test paper - redox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xidase reagent(1%solution of dimethyl - p –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phenylene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diaminehydrochlorid).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reagent turns (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to 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when oxidized (oxidase - positive ) the reagent is colorless when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(oxidase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negative).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479"/>
            <a:ext cx="3600400" cy="2819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67240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مستدير الزوايا 4"/>
          <p:cNvSpPr/>
          <p:nvPr/>
        </p:nvSpPr>
        <p:spPr>
          <a:xfrm>
            <a:off x="971600" y="3068960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Swab method</a:t>
            </a:r>
            <a:endParaRPr lang="en-US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148064" y="3068960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plate method</a:t>
            </a:r>
            <a:endParaRPr lang="en-US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131840" y="6453336"/>
            <a:ext cx="2376264" cy="3600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Filer paper method</a:t>
            </a:r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45024"/>
            <a:ext cx="5969000" cy="2697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60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</a:t>
            </a:r>
            <a:r>
              <a:rPr lang="en-US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 production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name \  catalase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Substrate name \  hydrogen peroxide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Enzyme action \  breakdown the toxic H2O2 producing oxygen gas and water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--------------► 2H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Catalase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peroxide produce due to the aerobic respiration of the cells and have to be breakdown to prevent it’s toxic action on DNA and cell membrane</a:t>
            </a:r>
          </a:p>
          <a:p>
            <a:pPr marL="0" indent="0" algn="l" rtl="0">
              <a:buNone/>
            </a:pPr>
            <a:endParaRPr 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2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32448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3354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7922"/>
            <a:ext cx="2232248" cy="3089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507923"/>
            <a:ext cx="2219325" cy="308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28" y="3429000"/>
            <a:ext cx="35661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192688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 is one of the biochemical tests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very important test in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microbiology.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coagulase test identifies whether an organism produces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exoenzyme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coagulase, which causes the fibrin of blood plasma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clot.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produce Coagulase can form protective barriers of fibrin around themselves, making themselves highly resistant to phagocytosis, other immune responses, and some other antimicrobial agents.</a:t>
            </a:r>
          </a:p>
          <a:p>
            <a:pPr marL="0" indent="0" algn="ctr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6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16" y="692696"/>
            <a:ext cx="3073400" cy="273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05064"/>
            <a:ext cx="4663328" cy="1697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4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048672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Certain bacteria are able to hydrolyze gelatin by secreting a </a:t>
            </a:r>
            <a:r>
              <a:rPr lang="en-US" dirty="0" err="1" smtClean="0"/>
              <a:t>proteolytic</a:t>
            </a:r>
            <a:r>
              <a:rPr lang="en-US" dirty="0" smtClean="0"/>
              <a:t> enzyme called </a:t>
            </a:r>
            <a:r>
              <a:rPr lang="en-US" dirty="0" err="1" smtClean="0"/>
              <a:t>gelatinase</a:t>
            </a:r>
            <a:r>
              <a:rPr lang="en-US" dirty="0" smtClean="0"/>
              <a:t>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The resulting amino acids can then be used as a nutrients by the bacteria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The ability of some bacteria to digest gelatin is an important characteristic in their differentiation 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 smtClean="0"/>
              <a:t>Gelatin liquefaction can be tested by stabbing nutrient gelatin deep tubes following incubation , the cultures are placed in refrigerator at 4C until the bottom are solidifies 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4642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508</Words>
  <Application>Microsoft Office PowerPoint</Application>
  <PresentationFormat>عرض على الشاشة (3:4)‏</PresentationFormat>
  <Paragraphs>53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zainab</cp:lastModifiedBy>
  <cp:revision>26</cp:revision>
  <dcterms:created xsi:type="dcterms:W3CDTF">2017-11-26T13:32:30Z</dcterms:created>
  <dcterms:modified xsi:type="dcterms:W3CDTF">2017-11-26T18:45:08Z</dcterms:modified>
</cp:coreProperties>
</file>