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77" r:id="rId2"/>
    <p:sldId id="258" r:id="rId3"/>
    <p:sldId id="259" r:id="rId4"/>
    <p:sldId id="260" r:id="rId5"/>
    <p:sldId id="261" r:id="rId6"/>
    <p:sldId id="262" r:id="rId7"/>
    <p:sldId id="263" r:id="rId8"/>
    <p:sldId id="265" r:id="rId9"/>
    <p:sldId id="264" r:id="rId10"/>
    <p:sldId id="266" r:id="rId11"/>
    <p:sldId id="267" r:id="rId12"/>
    <p:sldId id="268" r:id="rId13"/>
    <p:sldId id="27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7C25"/>
    <a:srgbClr val="DE681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94660"/>
  </p:normalViewPr>
  <p:slideViewPr>
    <p:cSldViewPr>
      <p:cViewPr>
        <p:scale>
          <a:sx n="75" d="100"/>
          <a:sy n="75" d="100"/>
        </p:scale>
        <p:origin x="-124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2C7917FA-A2F0-4D28-94D0-F20C1EA9D94A}" type="datetimeFigureOut">
              <a:rPr lang="en-US" smtClean="0"/>
              <a:pPr/>
              <a:t>10/4/2015</a:t>
            </a:fld>
            <a:endParaRPr lang="en-US" dirty="0"/>
          </a:p>
        </p:txBody>
      </p:sp>
      <p:sp>
        <p:nvSpPr>
          <p:cNvPr id="17" name="Footer Placeholder 16"/>
          <p:cNvSpPr>
            <a:spLocks noGrp="1"/>
          </p:cNvSpPr>
          <p:nvPr>
            <p:ph type="ftr" sz="quarter" idx="11"/>
          </p:nvPr>
        </p:nvSpPr>
        <p:spPr>
          <a:xfrm>
            <a:off x="2898648" y="6355080"/>
            <a:ext cx="3474720" cy="365760"/>
          </a:xfrm>
        </p:spPr>
        <p:txBody>
          <a:bodyPr/>
          <a:lstStyle/>
          <a:p>
            <a:endParaRPr lang="en-US" dirty="0"/>
          </a:p>
        </p:txBody>
      </p:sp>
      <p:sp>
        <p:nvSpPr>
          <p:cNvPr id="29" name="Slide Number Placeholder 28"/>
          <p:cNvSpPr>
            <a:spLocks noGrp="1"/>
          </p:cNvSpPr>
          <p:nvPr>
            <p:ph type="sldNum" sz="quarter" idx="12"/>
          </p:nvPr>
        </p:nvSpPr>
        <p:spPr>
          <a:xfrm>
            <a:off x="1216152" y="6355080"/>
            <a:ext cx="1219200" cy="365760"/>
          </a:xfrm>
        </p:spPr>
        <p:txBody>
          <a:bodyPr/>
          <a:lstStyle/>
          <a:p>
            <a:fld id="{B0591AD7-2F98-4F42-9BB9-E7E19F5951DD}" type="slidenum">
              <a:rPr lang="en-US" smtClean="0"/>
              <a:pPr/>
              <a:t>‹#›</a:t>
            </a:fld>
            <a:endParaRPr lang="en-US" dirty="0"/>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10/4/2015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10/4/2015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C7917FA-A2F0-4D28-94D0-F20C1EA9D94A}" type="datetimeFigureOut">
              <a:rPr lang="en-US" smtClean="0"/>
              <a:pPr/>
              <a:t>10/4/2015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591AD7-2F98-4F42-9BB9-E7E19F5951DD}" type="slidenum">
              <a:rPr lang="en-US" smtClean="0"/>
              <a:pPr/>
              <a:t>‹#›</a:t>
            </a:fld>
            <a:endParaRPr lang="en-US" dirty="0"/>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2C7917FA-A2F0-4D28-94D0-F20C1EA9D94A}" type="datetimeFigureOut">
              <a:rPr lang="en-US" smtClean="0"/>
              <a:pPr/>
              <a:t>10/4/2015</a:t>
            </a:fld>
            <a:endParaRPr lang="en-US" dirty="0"/>
          </a:p>
        </p:txBody>
      </p:sp>
      <p:sp>
        <p:nvSpPr>
          <p:cNvPr id="5" name="Footer Placeholder 4"/>
          <p:cNvSpPr>
            <a:spLocks noGrp="1"/>
          </p:cNvSpPr>
          <p:nvPr>
            <p:ph type="ftr" sz="quarter" idx="11"/>
          </p:nvPr>
        </p:nvSpPr>
        <p:spPr>
          <a:xfrm>
            <a:off x="2898648" y="6355080"/>
            <a:ext cx="3474720" cy="365760"/>
          </a:xfrm>
        </p:spPr>
        <p:txBody>
          <a:bodyPr/>
          <a:lstStyle/>
          <a:p>
            <a:endParaRPr lang="en-US" dirty="0"/>
          </a:p>
        </p:txBody>
      </p:sp>
      <p:sp>
        <p:nvSpPr>
          <p:cNvPr id="6" name="Slide Number Placeholder 5"/>
          <p:cNvSpPr>
            <a:spLocks noGrp="1"/>
          </p:cNvSpPr>
          <p:nvPr>
            <p:ph type="sldNum" sz="quarter" idx="12"/>
          </p:nvPr>
        </p:nvSpPr>
        <p:spPr>
          <a:xfrm>
            <a:off x="1069848" y="6355080"/>
            <a:ext cx="1520952" cy="365760"/>
          </a:xfrm>
        </p:spPr>
        <p:txBody>
          <a:bodyPr/>
          <a:lstStyle/>
          <a:p>
            <a:fld id="{B0591AD7-2F98-4F42-9BB9-E7E19F5951DD}" type="slidenum">
              <a:rPr lang="en-US" smtClean="0"/>
              <a:pPr/>
              <a:t>‹#›</a:t>
            </a:fld>
            <a:endParaRPr lang="en-US" dirty="0"/>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C7917FA-A2F0-4D28-94D0-F20C1EA9D94A}" type="datetimeFigureOut">
              <a:rPr lang="en-US" smtClean="0"/>
              <a:pPr/>
              <a:t>10/4/2015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C7917FA-A2F0-4D28-94D0-F20C1EA9D94A}" type="datetimeFigureOut">
              <a:rPr lang="en-US" smtClean="0"/>
              <a:pPr/>
              <a:t>10/4/2015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0591AD7-2F98-4F42-9BB9-E7E19F5951DD}" type="slidenum">
              <a:rPr lang="en-US" smtClean="0"/>
              <a:pPr/>
              <a:t>‹#›</a:t>
            </a:fld>
            <a:endParaRPr lang="en-US" dirty="0"/>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7917FA-A2F0-4D28-94D0-F20C1EA9D94A}" type="datetimeFigureOut">
              <a:rPr lang="en-US" smtClean="0"/>
              <a:pPr/>
              <a:t>10/4/2015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0591AD7-2F98-4F42-9BB9-E7E19F5951DD}" type="slidenum">
              <a:rPr lang="en-US" smtClean="0"/>
              <a:pPr/>
              <a:t>‹#›</a:t>
            </a:fld>
            <a:endParaRPr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917FA-A2F0-4D28-94D0-F20C1EA9D94A}" type="datetimeFigureOut">
              <a:rPr lang="en-US" smtClean="0"/>
              <a:pPr/>
              <a:t>10/4/2015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0591AD7-2F98-4F42-9BB9-E7E19F5951DD}" type="slidenum">
              <a:rPr lang="en-US" smtClean="0"/>
              <a:pPr/>
              <a:t>‹#›</a:t>
            </a:fld>
            <a:endParaRPr lang="en-US" dirty="0"/>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917FA-A2F0-4D28-94D0-F20C1EA9D94A}" type="datetimeFigureOut">
              <a:rPr lang="en-US" smtClean="0"/>
              <a:pPr/>
              <a:t>10/4/2015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917FA-A2F0-4D28-94D0-F20C1EA9D94A}" type="datetimeFigureOut">
              <a:rPr lang="en-US" smtClean="0"/>
              <a:pPr/>
              <a:t>10/4/2015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0591AD7-2F98-4F42-9BB9-E7E19F5951DD}" type="slidenum">
              <a:rPr lang="en-US" smtClean="0"/>
              <a:pPr/>
              <a:t>‹#›</a:t>
            </a:fld>
            <a:endParaRPr lang="en-US" dirty="0"/>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2C7917FA-A2F0-4D28-94D0-F20C1EA9D94A}" type="datetimeFigureOut">
              <a:rPr lang="en-US" smtClean="0"/>
              <a:pPr/>
              <a:t>10/4/2015</a:t>
            </a:fld>
            <a:endParaRPr lang="en-US" dirty="0"/>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0591AD7-2F98-4F42-9BB9-E7E19F5951DD}" type="slidenum">
              <a:rPr lang="en-US" smtClean="0"/>
              <a:pPr/>
              <a:t>‹#›</a:t>
            </a:fld>
            <a:endParaRPr lang="en-US" dirty="0"/>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971800"/>
            <a:ext cx="5791200" cy="10668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Rounded MT Bold" pitchFamily="34" charset="0"/>
              </a:rPr>
              <a:t>VOLATILE OILS</a:t>
            </a:r>
            <a:endPar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Rectangle 4"/>
          <p:cNvSpPr/>
          <p:nvPr/>
        </p:nvSpPr>
        <p:spPr>
          <a:xfrm>
            <a:off x="381000" y="381001"/>
            <a:ext cx="4800600" cy="1384995"/>
          </a:xfrm>
          <a:prstGeom prst="rect">
            <a:avLst/>
          </a:prstGeom>
        </p:spPr>
        <p:txBody>
          <a:bodyPr wrap="square">
            <a:spAutoFit/>
          </a:bodyPr>
          <a:lstStyle/>
          <a:p>
            <a:pPr algn="ctr"/>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Rounded MT Bold" pitchFamily="34" charset="0"/>
              </a:rPr>
              <a:t>Pharmacognosy</a:t>
            </a:r>
          </a:p>
          <a:p>
            <a:pPr algn="ctr"/>
            <a:r>
              <a:rPr lang="en-US" sz="2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Rounded MT Bold" pitchFamily="34" charset="0"/>
              </a:rPr>
              <a:t> 3rd Class, 1st Semester</a:t>
            </a:r>
            <a:endPar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Arial Rounded MT Bold" pitchFamily="34" charset="0"/>
            </a:endParaRPr>
          </a:p>
        </p:txBody>
      </p:sp>
      <p:sp>
        <p:nvSpPr>
          <p:cNvPr id="6" name="Rectangle 5"/>
          <p:cNvSpPr/>
          <p:nvPr/>
        </p:nvSpPr>
        <p:spPr>
          <a:xfrm>
            <a:off x="6096000" y="457200"/>
            <a:ext cx="2133600" cy="769441"/>
          </a:xfrm>
          <a:prstGeom prst="rect">
            <a:avLst/>
          </a:prstGeom>
        </p:spPr>
        <p:txBody>
          <a:bodyPr wrap="square">
            <a:spAutoFit/>
          </a:bodyPr>
          <a:lstStyle/>
          <a:p>
            <a:pPr algn="ctr"/>
            <a:r>
              <a:rPr lang="en-US" sz="4400" b="1" cap="all" smtClean="0">
                <a:ln w="9000" cmpd="sng">
                  <a:solidFill>
                    <a:schemeClr val="accent4">
                      <a:shade val="50000"/>
                      <a:satMod val="120000"/>
                    </a:schemeClr>
                  </a:solidFill>
                  <a:prstDash val="solid"/>
                </a:ln>
                <a:solidFill>
                  <a:schemeClr val="accent4">
                    <a:lumMod val="60000"/>
                    <a:lumOff val="40000"/>
                  </a:schemeClr>
                </a:solidFill>
                <a:effectLst>
                  <a:reflection blurRad="12700" stA="28000" endPos="45000" dist="1000" dir="5400000" sy="-100000" algn="bl" rotWithShape="0"/>
                </a:effectLst>
                <a:latin typeface="Arial Rounded MT Bold" pitchFamily="34" charset="0"/>
              </a:rPr>
              <a:t>Lab.9</a:t>
            </a:r>
            <a:endParaRPr lang="en-US" sz="4400" b="1" cap="all" dirty="0">
              <a:ln w="9000" cmpd="sng">
                <a:solidFill>
                  <a:schemeClr val="accent4">
                    <a:shade val="50000"/>
                    <a:satMod val="120000"/>
                  </a:schemeClr>
                </a:solidFill>
                <a:prstDash val="solid"/>
              </a:ln>
              <a:solidFill>
                <a:schemeClr val="accent4">
                  <a:lumMod val="60000"/>
                  <a:lumOff val="40000"/>
                </a:schemeClr>
              </a:solidFill>
              <a:effectLst>
                <a:reflection blurRad="12700" stA="28000" endPos="45000" dist="1000" dir="5400000" sy="-100000" algn="bl" rotWithShape="0"/>
              </a:effectLst>
              <a:latin typeface="Arial Rounded MT Bold" pitchFamily="34" charset="0"/>
            </a:endParaRPr>
          </a:p>
        </p:txBody>
      </p:sp>
      <p:pic>
        <p:nvPicPr>
          <p:cNvPr id="7" name="Picture 6" descr="1.jpg"/>
          <p:cNvPicPr>
            <a:picLocks noChangeAspect="1"/>
          </p:cNvPicPr>
          <p:nvPr/>
        </p:nvPicPr>
        <p:blipFill>
          <a:blip r:embed="rId2"/>
          <a:stretch>
            <a:fillRect/>
          </a:stretch>
        </p:blipFill>
        <p:spPr>
          <a:xfrm>
            <a:off x="5095875" y="4171950"/>
            <a:ext cx="4048125" cy="2686050"/>
          </a:xfrm>
          <a:prstGeom prst="rect">
            <a:avLst/>
          </a:prstGeom>
          <a:ln>
            <a:noFill/>
          </a:ln>
          <a:effectLst>
            <a:softEdge rad="112500"/>
          </a:effectLst>
        </p:spPr>
      </p:pic>
      <p:pic>
        <p:nvPicPr>
          <p:cNvPr id="8" name="Picture 7" descr="2.jpg"/>
          <p:cNvPicPr>
            <a:picLocks noChangeAspect="1"/>
          </p:cNvPicPr>
          <p:nvPr/>
        </p:nvPicPr>
        <p:blipFill>
          <a:blip r:embed="rId3" cstate="print"/>
          <a:stretch>
            <a:fillRect/>
          </a:stretch>
        </p:blipFill>
        <p:spPr>
          <a:xfrm>
            <a:off x="0" y="4267200"/>
            <a:ext cx="3962400" cy="25908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solidFill>
                  <a:schemeClr val="accent2"/>
                </a:solidFill>
                <a:latin typeface="Arial Rounded MT Bold" pitchFamily="34" charset="0"/>
              </a:rPr>
              <a:t>Determination of the volatile content of crude drugs by steam distillation method</a:t>
            </a:r>
            <a:endParaRPr lang="en-US" sz="2800" dirty="0">
              <a:solidFill>
                <a:schemeClr val="accent2"/>
              </a:solidFill>
              <a:latin typeface="Arial Rounded MT Bold" pitchFamily="34" charset="0"/>
            </a:endParaRPr>
          </a:p>
        </p:txBody>
      </p:sp>
      <p:sp>
        <p:nvSpPr>
          <p:cNvPr id="3" name="Content Placeholder 2"/>
          <p:cNvSpPr>
            <a:spLocks noGrp="1"/>
          </p:cNvSpPr>
          <p:nvPr>
            <p:ph sz="quarter" idx="1"/>
          </p:nvPr>
        </p:nvSpPr>
        <p:spPr>
          <a:xfrm>
            <a:off x="457200" y="1143000"/>
            <a:ext cx="4191000" cy="5334000"/>
          </a:xfrm>
        </p:spPr>
        <p:txBody>
          <a:bodyPr>
            <a:normAutofit/>
          </a:bodyPr>
          <a:lstStyle/>
          <a:p>
            <a:pPr>
              <a:buFont typeface="Wingdings" pitchFamily="2" charset="2"/>
              <a:buChar char="v"/>
            </a:pPr>
            <a:r>
              <a:rPr lang="en-US" sz="2000" dirty="0" smtClean="0">
                <a:solidFill>
                  <a:schemeClr val="accent2"/>
                </a:solidFill>
                <a:latin typeface="Arial Rounded MT Bold" pitchFamily="34" charset="0"/>
              </a:rPr>
              <a:t>Apparatus: - </a:t>
            </a:r>
            <a:r>
              <a:rPr lang="en-US" sz="2000" dirty="0" smtClean="0">
                <a:latin typeface="Arial Rounded MT Bold" pitchFamily="34" charset="0"/>
              </a:rPr>
              <a:t> Clevenger apparatus is used to determine the volatile oil content in a given sample. The oil layer settles on top of the aqueous layer.</a:t>
            </a:r>
          </a:p>
          <a:p>
            <a:pPr>
              <a:buNone/>
            </a:pPr>
            <a:r>
              <a:rPr lang="en-US" sz="3200" dirty="0" smtClean="0">
                <a:latin typeface="Arial Rounded MT Bold" pitchFamily="34" charset="0"/>
              </a:rPr>
              <a:t> </a:t>
            </a:r>
          </a:p>
          <a:p>
            <a:endParaRPr lang="en-US" sz="2400" dirty="0" smtClean="0">
              <a:latin typeface="Arial Rounded MT Bold" pitchFamily="34" charset="0"/>
            </a:endParaRPr>
          </a:p>
          <a:p>
            <a:endParaRPr lang="en-US" dirty="0"/>
          </a:p>
        </p:txBody>
      </p:sp>
      <p:pic>
        <p:nvPicPr>
          <p:cNvPr id="4" name="Picture 3" descr="Clevenger.jpg"/>
          <p:cNvPicPr>
            <a:picLocks noChangeAspect="1"/>
          </p:cNvPicPr>
          <p:nvPr/>
        </p:nvPicPr>
        <p:blipFill>
          <a:blip r:embed="rId2"/>
          <a:stretch>
            <a:fillRect/>
          </a:stretch>
        </p:blipFill>
        <p:spPr>
          <a:xfrm>
            <a:off x="4800600" y="1371600"/>
            <a:ext cx="3657600" cy="4724400"/>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2"/>
                </a:solidFill>
                <a:latin typeface="Arial Rounded MT Bold" pitchFamily="34" charset="0"/>
              </a:rPr>
              <a:t>Cont…</a:t>
            </a:r>
            <a:endParaRPr lang="en-US" sz="4400" dirty="0">
              <a:solidFill>
                <a:schemeClr val="accent2"/>
              </a:solidFill>
              <a:latin typeface="Arial Rounded MT Bold" pitchFamily="34" charset="0"/>
            </a:endParaRPr>
          </a:p>
        </p:txBody>
      </p:sp>
      <p:sp>
        <p:nvSpPr>
          <p:cNvPr id="3" name="Content Placeholder 2"/>
          <p:cNvSpPr>
            <a:spLocks noGrp="1"/>
          </p:cNvSpPr>
          <p:nvPr>
            <p:ph sz="quarter" idx="1"/>
          </p:nvPr>
        </p:nvSpPr>
        <p:spPr/>
        <p:txBody>
          <a:bodyPr>
            <a:normAutofit fontScale="77500" lnSpcReduction="20000"/>
          </a:bodyPr>
          <a:lstStyle/>
          <a:p>
            <a:pPr>
              <a:buFont typeface="Wingdings" pitchFamily="2" charset="2"/>
              <a:buChar char="v"/>
            </a:pPr>
            <a:r>
              <a:rPr lang="en-US" sz="2800" dirty="0" smtClean="0">
                <a:solidFill>
                  <a:schemeClr val="accent2"/>
                </a:solidFill>
                <a:latin typeface="Arial Rounded MT Bold" pitchFamily="34" charset="0"/>
              </a:rPr>
              <a:t>Procedure:-</a:t>
            </a:r>
          </a:p>
          <a:p>
            <a:pPr marL="457200" lvl="0" indent="-457200">
              <a:buFont typeface="+mj-lt"/>
              <a:buAutoNum type="arabicParenR"/>
            </a:pPr>
            <a:r>
              <a:rPr lang="en-US" dirty="0" smtClean="0">
                <a:latin typeface="Arial Rounded MT Bold" pitchFamily="34" charset="0"/>
              </a:rPr>
              <a:t>Weight out 20gm of the plant material (coarse powder)and place into a distilling flask.</a:t>
            </a:r>
          </a:p>
          <a:p>
            <a:pPr marL="457200" lvl="0" indent="-457200">
              <a:buFont typeface="+mj-lt"/>
              <a:buAutoNum type="arabicParenR"/>
            </a:pPr>
            <a:r>
              <a:rPr lang="en-US" dirty="0" smtClean="0">
                <a:latin typeface="Arial Rounded MT Bold" pitchFamily="34" charset="0"/>
              </a:rPr>
              <a:t> Add few pieces of porous earthenware to prevent pumping.</a:t>
            </a:r>
          </a:p>
          <a:p>
            <a:pPr marL="457200" lvl="0" indent="-457200">
              <a:buFont typeface="+mj-lt"/>
              <a:buAutoNum type="arabicParenR"/>
            </a:pPr>
            <a:r>
              <a:rPr lang="en-US" dirty="0" smtClean="0">
                <a:latin typeface="Arial Rounded MT Bold" pitchFamily="34" charset="0"/>
              </a:rPr>
              <a:t>Add 200ml distilled water to the flask and shake well.</a:t>
            </a:r>
          </a:p>
          <a:p>
            <a:pPr marL="457200" lvl="0" indent="-457200">
              <a:buFont typeface="+mj-lt"/>
              <a:buAutoNum type="arabicParenR"/>
            </a:pPr>
            <a:r>
              <a:rPr lang="en-US" dirty="0" smtClean="0">
                <a:latin typeface="Arial Rounded MT Bold" pitchFamily="34" charset="0"/>
              </a:rPr>
              <a:t>Connect the distilling flask with the still head of the apparatus.</a:t>
            </a:r>
          </a:p>
          <a:p>
            <a:pPr marL="457200" lvl="0" indent="-457200">
              <a:buFont typeface="+mj-lt"/>
              <a:buAutoNum type="arabicParenR"/>
            </a:pPr>
            <a:r>
              <a:rPr lang="en-US" dirty="0" smtClean="0">
                <a:latin typeface="Arial Rounded MT Bold" pitchFamily="34" charset="0"/>
              </a:rPr>
              <a:t>Heat the distilling flask until the boiling starts.</a:t>
            </a:r>
          </a:p>
          <a:p>
            <a:pPr marL="457200" lvl="0" indent="-457200">
              <a:buFont typeface="+mj-lt"/>
              <a:buAutoNum type="arabicParenR"/>
            </a:pPr>
            <a:r>
              <a:rPr lang="en-US" dirty="0" smtClean="0">
                <a:latin typeface="Arial Rounded MT Bold" pitchFamily="34" charset="0"/>
              </a:rPr>
              <a:t> Record the time of the beginning of distillation and continue the distillation for one hour. </a:t>
            </a:r>
          </a:p>
          <a:p>
            <a:pPr marL="457200" lvl="0" indent="-457200">
              <a:buFont typeface="+mj-lt"/>
              <a:buAutoNum type="arabicParenR"/>
            </a:pPr>
            <a:r>
              <a:rPr lang="en-US" dirty="0" smtClean="0">
                <a:latin typeface="Arial Rounded MT Bold" pitchFamily="34" charset="0"/>
              </a:rPr>
              <a:t>Switch off heating allow the graduated receiver to cool read off the volume of the volatile oil(count all small divisions in the receiver of the layer of oil).</a:t>
            </a:r>
          </a:p>
          <a:p>
            <a:pPr marL="457200" lvl="0" indent="-457200">
              <a:buFont typeface="+mj-lt"/>
              <a:buAutoNum type="arabicParenR"/>
            </a:pPr>
            <a:r>
              <a:rPr lang="en-US" dirty="0" smtClean="0">
                <a:latin typeface="Arial Rounded MT Bold" pitchFamily="34" charset="0"/>
              </a:rPr>
              <a:t>Calculate the %v/w of the volatile oil content of the drug.</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3100" b="1" dirty="0" smtClean="0">
                <a:solidFill>
                  <a:schemeClr val="accent2"/>
                </a:solidFill>
                <a:latin typeface="Arial Rounded MT Bold" pitchFamily="34" charset="0"/>
              </a:rPr>
              <a:t>TLC Technique in the identification of Volatile Oil</a:t>
            </a:r>
            <a:endParaRPr lang="en-US" sz="3100" dirty="0">
              <a:solidFill>
                <a:schemeClr val="accent2"/>
              </a:solidFill>
              <a:latin typeface="Arial Rounded MT Bold" pitchFamily="34" charset="0"/>
            </a:endParaRPr>
          </a:p>
        </p:txBody>
      </p:sp>
      <p:sp>
        <p:nvSpPr>
          <p:cNvPr id="3" name="Content Placeholder 2"/>
          <p:cNvSpPr>
            <a:spLocks noGrp="1"/>
          </p:cNvSpPr>
          <p:nvPr>
            <p:ph sz="quarter" idx="1"/>
          </p:nvPr>
        </p:nvSpPr>
        <p:spPr/>
        <p:txBody>
          <a:bodyPr>
            <a:normAutofit/>
          </a:bodyPr>
          <a:lstStyle/>
          <a:p>
            <a:pPr>
              <a:buFont typeface="Wingdings" pitchFamily="2" charset="2"/>
              <a:buChar char="v"/>
            </a:pPr>
            <a:r>
              <a:rPr lang="en-US" sz="2400" dirty="0" smtClean="0">
                <a:latin typeface="Arial Rounded MT Bold" pitchFamily="34" charset="0"/>
              </a:rPr>
              <a:t>Peppermint oil </a:t>
            </a:r>
          </a:p>
          <a:p>
            <a:pPr>
              <a:buFont typeface="Wingdings" pitchFamily="2" charset="2"/>
              <a:buChar char="v"/>
            </a:pPr>
            <a:r>
              <a:rPr lang="en-US" sz="2400" dirty="0" smtClean="0">
                <a:latin typeface="Arial Rounded MT Bold" pitchFamily="34" charset="0"/>
              </a:rPr>
              <a:t>Stationary phase=silica gel G </a:t>
            </a:r>
          </a:p>
          <a:p>
            <a:pPr>
              <a:buFont typeface="Wingdings" pitchFamily="2" charset="2"/>
              <a:buChar char="v"/>
            </a:pPr>
            <a:r>
              <a:rPr lang="de-DE" sz="2400" dirty="0" smtClean="0">
                <a:latin typeface="Arial Rounded MT Bold" pitchFamily="34" charset="0"/>
              </a:rPr>
              <a:t>Mobile phase= chloroform :benzene (1:1)</a:t>
            </a:r>
            <a:endParaRPr lang="en-US" sz="2400" dirty="0" smtClean="0">
              <a:latin typeface="Arial Rounded MT Bold" pitchFamily="34" charset="0"/>
            </a:endParaRPr>
          </a:p>
          <a:p>
            <a:pPr>
              <a:buFont typeface="Wingdings" pitchFamily="2" charset="2"/>
              <a:buChar char="v"/>
            </a:pPr>
            <a:r>
              <a:rPr lang="de-DE" sz="2400" dirty="0" smtClean="0">
                <a:latin typeface="Arial Rounded MT Bold" pitchFamily="34" charset="0"/>
              </a:rPr>
              <a:t>Spray reagent =dinitrophenyl hydrazine.</a:t>
            </a:r>
            <a:endParaRPr lang="en-US" sz="2400" dirty="0" smtClean="0">
              <a:latin typeface="Arial Rounded MT Bold" pitchFamily="34" charset="0"/>
            </a:endParaRPr>
          </a:p>
          <a:p>
            <a:pPr>
              <a:buFont typeface="Wingdings" pitchFamily="2" charset="2"/>
              <a:buChar char="v"/>
            </a:pPr>
            <a:r>
              <a:rPr lang="en-US" sz="2400" dirty="0" smtClean="0">
                <a:latin typeface="Arial Rounded MT Bold" pitchFamily="34" charset="0"/>
              </a:rPr>
              <a:t>Standard reagent=peppermint oil</a:t>
            </a:r>
          </a:p>
          <a:p>
            <a:pPr>
              <a:buFont typeface="Wingdings" pitchFamily="2" charset="2"/>
              <a:buChar char="v"/>
            </a:pPr>
            <a:r>
              <a:rPr lang="en-US" sz="2400" dirty="0" smtClean="0">
                <a:latin typeface="Arial Rounded MT Bold" pitchFamily="34" charset="0"/>
              </a:rPr>
              <a:t>Measure Rf Value</a:t>
            </a:r>
            <a:endParaRPr lang="en-US" sz="2400" dirty="0">
              <a:latin typeface="Arial Rounded MT Bold"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Autofit/>
          </a:bodyPr>
          <a:lstStyle/>
          <a:p>
            <a:pPr algn="ctr"/>
            <a:r>
              <a:rPr lang="en-US" sz="4800" dirty="0" smtClean="0">
                <a:ln w="18415" cmpd="sng">
                  <a:solidFill>
                    <a:srgbClr val="FFFFFF"/>
                  </a:solidFill>
                  <a:prstDash val="solid"/>
                </a:ln>
                <a:solidFill>
                  <a:schemeClr val="accent6">
                    <a:lumMod val="60000"/>
                    <a:lumOff val="40000"/>
                  </a:schemeClr>
                </a:solidFill>
                <a:effectLst>
                  <a:outerShdw blurRad="63500" dir="3600000" algn="tl" rotWithShape="0">
                    <a:srgbClr val="000000">
                      <a:alpha val="70000"/>
                    </a:srgbClr>
                  </a:outerShdw>
                </a:effectLst>
                <a:latin typeface="Arial Rounded MT Bold" pitchFamily="34" charset="0"/>
              </a:rPr>
              <a:t>THANK YOU</a:t>
            </a:r>
            <a:endParaRPr lang="en-US" sz="4800" dirty="0">
              <a:ln w="18415" cmpd="sng">
                <a:solidFill>
                  <a:srgbClr val="FFFFFF"/>
                </a:solidFill>
                <a:prstDash val="solid"/>
              </a:ln>
              <a:solidFill>
                <a:schemeClr val="accent6">
                  <a:lumMod val="60000"/>
                  <a:lumOff val="40000"/>
                </a:schemeClr>
              </a:solidFill>
              <a:effectLst>
                <a:outerShdw blurRad="63500" dir="3600000" algn="tl" rotWithShape="0">
                  <a:srgbClr val="000000">
                    <a:alpha val="70000"/>
                  </a:srgbClr>
                </a:outerShdw>
              </a:effectLst>
              <a:latin typeface="Arial Rounded MT Bold" pitchFamily="34" charset="0"/>
            </a:endParaRPr>
          </a:p>
        </p:txBody>
      </p:sp>
      <p:pic>
        <p:nvPicPr>
          <p:cNvPr id="8" name="Picture 7" descr="4.jpg"/>
          <p:cNvPicPr>
            <a:picLocks noChangeAspect="1"/>
          </p:cNvPicPr>
          <p:nvPr/>
        </p:nvPicPr>
        <p:blipFill>
          <a:blip r:embed="rId2"/>
          <a:stretch>
            <a:fillRect/>
          </a:stretch>
        </p:blipFill>
        <p:spPr>
          <a:xfrm rot="1161229">
            <a:off x="4521145" y="1844538"/>
            <a:ext cx="3924740" cy="3581400"/>
          </a:xfrm>
          <a:prstGeom prst="rect">
            <a:avLst/>
          </a:prstGeom>
          <a:solidFill>
            <a:srgbClr val="FFFFFF">
              <a:shade val="85000"/>
            </a:srgbClr>
          </a:solidFill>
          <a:ln w="190500" cap="sq">
            <a:solidFill>
              <a:schemeClr val="accent1"/>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pic>
        <p:nvPicPr>
          <p:cNvPr id="10" name="Picture 9" descr="3.jpg"/>
          <p:cNvPicPr>
            <a:picLocks noChangeAspect="1"/>
          </p:cNvPicPr>
          <p:nvPr/>
        </p:nvPicPr>
        <p:blipFill>
          <a:blip r:embed="rId3"/>
          <a:stretch>
            <a:fillRect/>
          </a:stretch>
        </p:blipFill>
        <p:spPr>
          <a:xfrm rot="20979197">
            <a:off x="582330" y="1893671"/>
            <a:ext cx="3683844" cy="3657600"/>
          </a:xfrm>
          <a:prstGeom prst="rect">
            <a:avLst/>
          </a:prstGeom>
          <a:solidFill>
            <a:srgbClr val="FFFFFF">
              <a:shade val="85000"/>
            </a:srgbClr>
          </a:solidFill>
          <a:ln w="190500" cap="sq">
            <a:solidFill>
              <a:srgbClr val="FFC000"/>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smtClean="0">
                <a:solidFill>
                  <a:schemeClr val="accent2"/>
                </a:solidFill>
                <a:latin typeface="Arial Rounded MT Bold" pitchFamily="34" charset="0"/>
              </a:rPr>
              <a:t>Introduction</a:t>
            </a:r>
            <a:endParaRPr lang="en-US" dirty="0">
              <a:solidFill>
                <a:schemeClr val="accent2"/>
              </a:solidFill>
              <a:latin typeface="Arial Rounded MT Bold" pitchFamily="34" charset="0"/>
            </a:endParaRPr>
          </a:p>
        </p:txBody>
      </p:sp>
      <p:sp>
        <p:nvSpPr>
          <p:cNvPr id="3" name="Content Placeholder 2"/>
          <p:cNvSpPr>
            <a:spLocks noGrp="1"/>
          </p:cNvSpPr>
          <p:nvPr>
            <p:ph sz="quarter" idx="1"/>
          </p:nvPr>
        </p:nvSpPr>
        <p:spPr/>
        <p:txBody>
          <a:bodyPr>
            <a:normAutofit fontScale="92500"/>
          </a:bodyPr>
          <a:lstStyle/>
          <a:p>
            <a:pPr algn="just">
              <a:buFont typeface="Wingdings" pitchFamily="2" charset="2"/>
              <a:buChar char="v"/>
            </a:pPr>
            <a:r>
              <a:rPr lang="en-ZA" sz="2400" dirty="0" smtClean="0">
                <a:latin typeface="Arial Rounded MT Bold" pitchFamily="34" charset="0"/>
              </a:rPr>
              <a:t>Volatile oils are products which are generally complex in composition, consisting of the volatile principles contained in plants.</a:t>
            </a:r>
          </a:p>
          <a:p>
            <a:pPr algn="just">
              <a:buFont typeface="Wingdings" pitchFamily="2" charset="2"/>
              <a:buChar char="v"/>
            </a:pPr>
            <a:endParaRPr lang="en-ZA" sz="2400" dirty="0" smtClean="0">
              <a:latin typeface="Arial Rounded MT Bold" pitchFamily="34" charset="0"/>
            </a:endParaRPr>
          </a:p>
          <a:p>
            <a:pPr algn="just">
              <a:buFont typeface="Wingdings" pitchFamily="2" charset="2"/>
              <a:buChar char="v"/>
            </a:pPr>
            <a:r>
              <a:rPr lang="en-US" sz="2400" dirty="0" smtClean="0">
                <a:latin typeface="Arial Rounded MT Bold" pitchFamily="34" charset="0"/>
              </a:rPr>
              <a:t>Because they evaporate when exposed to the air room temperatures, they are called volatile oils, they are also called essential oils or ethereal oils</a:t>
            </a:r>
            <a:r>
              <a:rPr lang="en-US" sz="2400" dirty="0" smtClean="0"/>
              <a:t>.</a:t>
            </a:r>
          </a:p>
          <a:p>
            <a:pPr algn="just">
              <a:buNone/>
            </a:pPr>
            <a:endParaRPr lang="en-US" sz="2400" dirty="0" smtClean="0">
              <a:latin typeface="Arial Rounded MT Bold" pitchFamily="34" charset="0"/>
            </a:endParaRPr>
          </a:p>
          <a:p>
            <a:pPr algn="just">
              <a:buFont typeface="Wingdings" pitchFamily="2" charset="2"/>
              <a:buChar char="v"/>
            </a:pPr>
            <a:r>
              <a:rPr lang="en-US" sz="2400" dirty="0" smtClean="0">
                <a:latin typeface="Arial Rounded MT Bold" pitchFamily="34" charset="0"/>
              </a:rPr>
              <a:t>Volatile oils are colorless as a rule, particularly when they are fresh, but on long standing they are may oxidize and resinify, thus darkening in color to prevent this darkening, they should be stored in a cool, dry place in tightly stoppered, preferably full, amber glass containers</a:t>
            </a:r>
            <a:r>
              <a:rPr lang="en-US" sz="2400" dirty="0" smtClean="0"/>
              <a:t>.</a:t>
            </a:r>
            <a:endParaRPr lang="en-US" sz="2400" dirty="0" smtClean="0">
              <a:latin typeface="Arial Rounded MT Bold" pitchFamily="34" charset="0"/>
            </a:endParaRPr>
          </a:p>
          <a:p>
            <a:pPr algn="just">
              <a:buFont typeface="Wingdings" pitchFamily="2" charset="2"/>
              <a:buChar char="v"/>
            </a:pPr>
            <a:endParaRPr lang="en-US" sz="2000" dirty="0">
              <a:latin typeface="Arial Rounded MT Bold"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solidFill>
                  <a:schemeClr val="accent2"/>
                </a:solidFill>
                <a:latin typeface="Arial Rounded MT Bold" pitchFamily="34" charset="0"/>
              </a:rPr>
              <a:t>Cont…</a:t>
            </a:r>
            <a:endParaRPr lang="en-US" sz="4000" dirty="0">
              <a:solidFill>
                <a:schemeClr val="accent2"/>
              </a:solidFill>
              <a:latin typeface="Arial Rounded MT Bold" pitchFamily="34" charset="0"/>
            </a:endParaRPr>
          </a:p>
        </p:txBody>
      </p:sp>
      <p:sp>
        <p:nvSpPr>
          <p:cNvPr id="3" name="Content Placeholder 2"/>
          <p:cNvSpPr>
            <a:spLocks noGrp="1"/>
          </p:cNvSpPr>
          <p:nvPr>
            <p:ph sz="quarter" idx="1"/>
          </p:nvPr>
        </p:nvSpPr>
        <p:spPr>
          <a:xfrm>
            <a:off x="457200" y="1219200"/>
            <a:ext cx="5105400" cy="5029200"/>
          </a:xfrm>
        </p:spPr>
        <p:txBody>
          <a:bodyPr>
            <a:normAutofit fontScale="92500" lnSpcReduction="10000"/>
          </a:bodyPr>
          <a:lstStyle/>
          <a:p>
            <a:pPr algn="just">
              <a:buFont typeface="Wingdings" pitchFamily="2" charset="2"/>
              <a:buChar char="v"/>
            </a:pPr>
            <a:r>
              <a:rPr lang="en-US" sz="2000" dirty="0" smtClean="0">
                <a:latin typeface="Arial Rounded MT Bold" pitchFamily="34" charset="0"/>
              </a:rPr>
              <a:t>As a rule volatile oils are immiscible with water or </a:t>
            </a:r>
            <a:r>
              <a:rPr lang="en-ZA" sz="2000" dirty="0" smtClean="0">
                <a:latin typeface="Arial Rounded MT Bold" pitchFamily="34" charset="0"/>
              </a:rPr>
              <a:t>Slightly soluble in water just give it a characteristic odour &amp; taste</a:t>
            </a:r>
            <a:r>
              <a:rPr lang="en-US" sz="2000" dirty="0" smtClean="0">
                <a:latin typeface="Arial Rounded MT Bold" pitchFamily="34" charset="0"/>
              </a:rPr>
              <a:t>, but they are soluble in ether, alcohol and most organic solvents.</a:t>
            </a:r>
          </a:p>
          <a:p>
            <a:pPr algn="just">
              <a:buFont typeface="Wingdings" pitchFamily="2" charset="2"/>
              <a:buChar char="v"/>
            </a:pPr>
            <a:endParaRPr lang="en-US" sz="2000" dirty="0" smtClean="0">
              <a:latin typeface="Arial Rounded MT Bold" pitchFamily="34" charset="0"/>
            </a:endParaRPr>
          </a:p>
          <a:p>
            <a:pPr>
              <a:buFont typeface="Wingdings" pitchFamily="2" charset="2"/>
              <a:buChar char="v"/>
            </a:pPr>
            <a:r>
              <a:rPr lang="en-US" sz="2000" dirty="0" smtClean="0">
                <a:latin typeface="Arial Rounded MT Bold" pitchFamily="34" charset="0"/>
                <a:ea typeface="Segoe UI" pitchFamily="34" charset="0"/>
                <a:cs typeface="Segoe UI" pitchFamily="34" charset="0"/>
              </a:rPr>
              <a:t>Chemically and physically different from fixed oils (</a:t>
            </a:r>
            <a:r>
              <a:rPr lang="en-US" sz="2000" dirty="0" smtClean="0">
                <a:latin typeface="Arial Rounded MT Bold" pitchFamily="34" charset="0"/>
              </a:rPr>
              <a:t>Sunflower oil is the fixed oil obtained from the seed of the sunflower )</a:t>
            </a:r>
            <a:r>
              <a:rPr lang="en-US" sz="2000" dirty="0" smtClean="0">
                <a:latin typeface="Arial Rounded MT Bold" pitchFamily="34" charset="0"/>
                <a:ea typeface="Segoe UI" pitchFamily="34" charset="0"/>
                <a:cs typeface="Segoe UI" pitchFamily="34" charset="0"/>
              </a:rPr>
              <a:t> :-</a:t>
            </a:r>
          </a:p>
          <a:p>
            <a:pPr lvl="1">
              <a:buFont typeface="Wingdings" pitchFamily="2" charset="2"/>
              <a:buChar char="Ø"/>
            </a:pPr>
            <a:r>
              <a:rPr lang="en-US" sz="2000" dirty="0" smtClean="0">
                <a:solidFill>
                  <a:schemeClr val="accent1">
                    <a:lumMod val="50000"/>
                  </a:schemeClr>
                </a:solidFill>
                <a:latin typeface="Arial Rounded MT Bold" pitchFamily="34" charset="0"/>
              </a:rPr>
              <a:t>Not glyceryl esters of fatty acids.</a:t>
            </a:r>
          </a:p>
          <a:p>
            <a:pPr lvl="1">
              <a:buFont typeface="Wingdings" pitchFamily="2" charset="2"/>
              <a:buChar char="Ø"/>
            </a:pPr>
            <a:r>
              <a:rPr lang="en-US" sz="2000" dirty="0" smtClean="0">
                <a:solidFill>
                  <a:schemeClr val="accent1">
                    <a:lumMod val="50000"/>
                  </a:schemeClr>
                </a:solidFill>
                <a:latin typeface="Arial Rounded MT Bold" pitchFamily="34" charset="0"/>
              </a:rPr>
              <a:t>Do not leaves permanent grease spot in paper.</a:t>
            </a:r>
          </a:p>
          <a:p>
            <a:pPr lvl="1">
              <a:buFont typeface="Wingdings" pitchFamily="2" charset="2"/>
              <a:buChar char="Ø"/>
            </a:pPr>
            <a:r>
              <a:rPr lang="en-US" sz="2000" dirty="0" smtClean="0">
                <a:solidFill>
                  <a:schemeClr val="accent1">
                    <a:lumMod val="50000"/>
                  </a:schemeClr>
                </a:solidFill>
                <a:latin typeface="Arial Rounded MT Bold" pitchFamily="34" charset="0"/>
              </a:rPr>
              <a:t>Not saponified with alkali.</a:t>
            </a:r>
          </a:p>
          <a:p>
            <a:pPr lvl="1">
              <a:buFont typeface="Wingdings" pitchFamily="2" charset="2"/>
              <a:buChar char="Ø"/>
            </a:pPr>
            <a:r>
              <a:rPr lang="en-US" sz="2000" dirty="0" smtClean="0">
                <a:solidFill>
                  <a:schemeClr val="accent1">
                    <a:lumMod val="50000"/>
                  </a:schemeClr>
                </a:solidFill>
                <a:latin typeface="Arial Rounded MT Bold" pitchFamily="34" charset="0"/>
              </a:rPr>
              <a:t>Not become rancid but on exposure to air and light becomes oxidized and resinify.</a:t>
            </a:r>
          </a:p>
          <a:p>
            <a:pPr algn="just">
              <a:buFont typeface="Wingdings" pitchFamily="2" charset="2"/>
              <a:buChar char="v"/>
            </a:pPr>
            <a:endParaRPr lang="en-US" sz="2000" dirty="0">
              <a:latin typeface="Arial Rounded MT Bold" pitchFamily="34" charset="0"/>
            </a:endParaRPr>
          </a:p>
        </p:txBody>
      </p:sp>
      <p:pic>
        <p:nvPicPr>
          <p:cNvPr id="4" name="Picture 10" descr="lemon_pepper_oil"/>
          <p:cNvPicPr>
            <a:picLocks noChangeAspect="1" noChangeArrowheads="1"/>
          </p:cNvPicPr>
          <p:nvPr/>
        </p:nvPicPr>
        <p:blipFill>
          <a:blip r:embed="rId2"/>
          <a:srcRect/>
          <a:stretch>
            <a:fillRect/>
          </a:stretch>
        </p:blipFill>
        <p:spPr bwMode="auto">
          <a:xfrm>
            <a:off x="5562600" y="1447800"/>
            <a:ext cx="3240087" cy="439102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2"/>
                </a:solidFill>
                <a:latin typeface="Arial Rounded MT Bold" pitchFamily="34" charset="0"/>
              </a:rPr>
              <a:t>Cont…</a:t>
            </a:r>
            <a:endParaRPr lang="en-US" sz="4400" dirty="0">
              <a:solidFill>
                <a:schemeClr val="accent2"/>
              </a:solidFill>
              <a:latin typeface="Arial Rounded MT Bold" pitchFamily="34" charset="0"/>
            </a:endParaRPr>
          </a:p>
        </p:txBody>
      </p:sp>
      <p:sp>
        <p:nvSpPr>
          <p:cNvPr id="3" name="Content Placeholder 2"/>
          <p:cNvSpPr>
            <a:spLocks noGrp="1"/>
          </p:cNvSpPr>
          <p:nvPr>
            <p:ph sz="quarter" idx="1"/>
          </p:nvPr>
        </p:nvSpPr>
        <p:spPr/>
        <p:txBody>
          <a:bodyPr/>
          <a:lstStyle/>
          <a:p>
            <a:pPr algn="just">
              <a:buFont typeface="Wingdings" pitchFamily="2" charset="2"/>
              <a:buChar char="v"/>
              <a:defRPr/>
            </a:pPr>
            <a:r>
              <a:rPr lang="en-ZA" sz="2000" dirty="0" smtClean="0">
                <a:latin typeface="Arial Rounded MT Bold" pitchFamily="34" charset="0"/>
              </a:rPr>
              <a:t>All official volatile oils are of vegetable origin normally pre-exist in the plant – stored in a special secretary tissue</a:t>
            </a:r>
            <a:r>
              <a:rPr lang="en-US" sz="2000" dirty="0" smtClean="0">
                <a:latin typeface="Arial Rounded MT Bold" pitchFamily="34" charset="0"/>
              </a:rPr>
              <a:t> ,oil glands, oil cells, glandular hairs.</a:t>
            </a:r>
          </a:p>
          <a:p>
            <a:pPr algn="just">
              <a:buFont typeface="Wingdings" pitchFamily="2" charset="2"/>
              <a:buChar char="v"/>
              <a:defRPr/>
            </a:pPr>
            <a:endParaRPr lang="en-ZA" sz="2000" dirty="0" smtClean="0">
              <a:latin typeface="Arial Rounded MT Bold" pitchFamily="34" charset="0"/>
            </a:endParaRPr>
          </a:p>
          <a:p>
            <a:pPr algn="just">
              <a:buFont typeface="Wingdings" pitchFamily="2" charset="2"/>
              <a:buChar char="v"/>
              <a:defRPr/>
            </a:pPr>
            <a:r>
              <a:rPr lang="en-ZA" sz="2000" dirty="0" smtClean="0">
                <a:solidFill>
                  <a:schemeClr val="accent2"/>
                </a:solidFill>
                <a:latin typeface="Arial Rounded MT Bold" pitchFamily="34" charset="0"/>
              </a:rPr>
              <a:t>EXCEPTION: </a:t>
            </a:r>
            <a:r>
              <a:rPr lang="en-ZA" sz="2000" dirty="0" smtClean="0">
                <a:latin typeface="Arial Rounded MT Bold" pitchFamily="34" charset="0"/>
              </a:rPr>
              <a:t>Oil of bitter almond–formed by hydrolysis of the glycosides.</a:t>
            </a:r>
          </a:p>
          <a:p>
            <a:pPr algn="just">
              <a:buFont typeface="Wingdings" pitchFamily="2" charset="2"/>
              <a:buChar char="v"/>
              <a:defRPr/>
            </a:pPr>
            <a:endParaRPr lang="en-ZA" sz="2400" dirty="0" smtClean="0">
              <a:latin typeface="Arial Rounded MT Bold" pitchFamily="34" charset="0"/>
            </a:endParaRPr>
          </a:p>
          <a:p>
            <a:pPr algn="just">
              <a:buFont typeface="Wingdings" pitchFamily="2" charset="2"/>
              <a:buChar char="v"/>
              <a:defRPr/>
            </a:pPr>
            <a:endParaRPr lang="en-ZA" sz="2400" dirty="0" smtClean="0">
              <a:latin typeface="Arial Rounded MT Bold" pitchFamily="34" charset="0"/>
            </a:endParaRPr>
          </a:p>
          <a:p>
            <a:pPr algn="just">
              <a:buFont typeface="Wingdings" pitchFamily="2" charset="2"/>
              <a:buChar char="v"/>
              <a:defRPr/>
            </a:pPr>
            <a:endParaRPr lang="en-ZA" sz="2400" dirty="0" smtClean="0">
              <a:latin typeface="Arial Rounded MT Bold" pitchFamily="34" charset="0"/>
            </a:endParaRPr>
          </a:p>
          <a:p>
            <a:pPr algn="just">
              <a:buFont typeface="Wingdings" pitchFamily="2" charset="2"/>
              <a:buChar char="v"/>
              <a:defRPr/>
            </a:pPr>
            <a:endParaRPr lang="en-ZA" sz="2400" dirty="0" smtClean="0">
              <a:latin typeface="Arial Rounded MT Bold" pitchFamily="34"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4000" dirty="0" smtClean="0">
                <a:solidFill>
                  <a:schemeClr val="accent2"/>
                </a:solidFill>
                <a:latin typeface="Arial Rounded MT Bold" pitchFamily="34" charset="0"/>
              </a:rPr>
              <a:t>Uses Of Volatile Oils</a:t>
            </a:r>
            <a:endParaRPr lang="en-US" sz="4000" dirty="0">
              <a:solidFill>
                <a:schemeClr val="accent2"/>
              </a:solidFill>
              <a:latin typeface="Arial Rounded MT Bold" pitchFamily="34" charset="0"/>
            </a:endParaRPr>
          </a:p>
        </p:txBody>
      </p:sp>
      <p:sp>
        <p:nvSpPr>
          <p:cNvPr id="3" name="Content Placeholder 2"/>
          <p:cNvSpPr>
            <a:spLocks noGrp="1"/>
          </p:cNvSpPr>
          <p:nvPr>
            <p:ph sz="quarter" idx="1"/>
          </p:nvPr>
        </p:nvSpPr>
        <p:spPr>
          <a:xfrm>
            <a:off x="457200" y="1219200"/>
            <a:ext cx="8229600" cy="5257800"/>
          </a:xfrm>
        </p:spPr>
        <p:txBody>
          <a:bodyPr>
            <a:normAutofit/>
          </a:bodyPr>
          <a:lstStyle/>
          <a:p>
            <a:pPr algn="just">
              <a:buFont typeface="Wingdings" pitchFamily="2" charset="2"/>
              <a:buChar char="v"/>
            </a:pPr>
            <a:r>
              <a:rPr lang="en-US" sz="2000" dirty="0" smtClean="0">
                <a:solidFill>
                  <a:schemeClr val="accent2"/>
                </a:solidFill>
                <a:latin typeface="Arial Rounded MT Bold" pitchFamily="34" charset="0"/>
              </a:rPr>
              <a:t>Therapeutically administered by</a:t>
            </a:r>
            <a:r>
              <a:rPr lang="en-US" sz="2000" dirty="0" smtClean="0">
                <a:latin typeface="Arial Rounded MT Bold" pitchFamily="34" charset="0"/>
              </a:rPr>
              <a:t>:-</a:t>
            </a:r>
          </a:p>
          <a:p>
            <a:pPr marL="457200" indent="-457200" algn="just">
              <a:buFont typeface="+mj-lt"/>
              <a:buAutoNum type="alphaLcParenR"/>
            </a:pPr>
            <a:r>
              <a:rPr lang="en-US" sz="2000" dirty="0" smtClean="0">
                <a:latin typeface="Arial Rounded MT Bold" pitchFamily="34" charset="0"/>
              </a:rPr>
              <a:t>Inhalation (Eucalyptus oil).</a:t>
            </a:r>
          </a:p>
          <a:p>
            <a:pPr marL="457200" indent="-457200" algn="just">
              <a:buFont typeface="+mj-lt"/>
              <a:buAutoNum type="alphaLcParenR"/>
            </a:pPr>
            <a:r>
              <a:rPr lang="en-US" sz="2000" dirty="0" smtClean="0">
                <a:latin typeface="Arial Rounded MT Bold" pitchFamily="34" charset="0"/>
              </a:rPr>
              <a:t>Orally (Peppermint oil).</a:t>
            </a:r>
          </a:p>
          <a:p>
            <a:pPr marL="457200" indent="-457200" algn="just">
              <a:buFont typeface="+mj-lt"/>
              <a:buAutoNum type="alphaLcParenR"/>
            </a:pPr>
            <a:r>
              <a:rPr lang="en-US" sz="2000" dirty="0" smtClean="0">
                <a:latin typeface="Arial Rounded MT Bold" pitchFamily="34" charset="0"/>
              </a:rPr>
              <a:t>Gargle and mouthwash (Thymol oil).</a:t>
            </a:r>
          </a:p>
          <a:p>
            <a:pPr marL="457200" indent="-457200" algn="just">
              <a:buFont typeface="+mj-lt"/>
              <a:buAutoNum type="alphaLcParenR"/>
            </a:pPr>
            <a:r>
              <a:rPr lang="en-US" sz="2000" dirty="0" smtClean="0">
                <a:latin typeface="Arial Rounded MT Bold" pitchFamily="34" charset="0"/>
              </a:rPr>
              <a:t>Transdermal (Lavender, Rosemary).</a:t>
            </a:r>
          </a:p>
          <a:p>
            <a:pPr>
              <a:lnSpc>
                <a:spcPct val="90000"/>
              </a:lnSpc>
              <a:buFont typeface="Wingdings" pitchFamily="2" charset="2"/>
              <a:buChar char="v"/>
              <a:defRPr/>
            </a:pPr>
            <a:r>
              <a:rPr lang="en-ZA" sz="2000" b="1" dirty="0" smtClean="0">
                <a:solidFill>
                  <a:schemeClr val="accent2"/>
                </a:solidFill>
                <a:latin typeface="Arial Rounded MT Bold" pitchFamily="34" charset="0"/>
              </a:rPr>
              <a:t>Flavouring</a:t>
            </a:r>
            <a:r>
              <a:rPr lang="en-ZA" sz="2000" dirty="0" smtClean="0">
                <a:latin typeface="Arial Rounded MT Bold" pitchFamily="34" charset="0"/>
              </a:rPr>
              <a:t> (Oil of Lemon)</a:t>
            </a:r>
          </a:p>
          <a:p>
            <a:pPr>
              <a:lnSpc>
                <a:spcPct val="90000"/>
              </a:lnSpc>
              <a:buFont typeface="Wingdings" pitchFamily="2" charset="2"/>
              <a:buChar char="v"/>
              <a:defRPr/>
            </a:pPr>
            <a:r>
              <a:rPr lang="en-ZA" sz="2000" b="1" dirty="0" smtClean="0">
                <a:solidFill>
                  <a:schemeClr val="accent2"/>
                </a:solidFill>
                <a:latin typeface="Arial Rounded MT Bold" pitchFamily="34" charset="0"/>
              </a:rPr>
              <a:t>Perfumery</a:t>
            </a:r>
            <a:r>
              <a:rPr lang="en-ZA" sz="2000" dirty="0" smtClean="0">
                <a:solidFill>
                  <a:schemeClr val="accent1"/>
                </a:solidFill>
                <a:latin typeface="Arial Rounded MT Bold" pitchFamily="34" charset="0"/>
              </a:rPr>
              <a:t> </a:t>
            </a:r>
            <a:r>
              <a:rPr lang="en-ZA" sz="2000" dirty="0" smtClean="0">
                <a:latin typeface="Arial Rounded MT Bold" pitchFamily="34" charset="0"/>
              </a:rPr>
              <a:t>(Oil of Rose)</a:t>
            </a:r>
          </a:p>
          <a:p>
            <a:pPr>
              <a:lnSpc>
                <a:spcPct val="90000"/>
              </a:lnSpc>
              <a:buFont typeface="Wingdings" pitchFamily="2" charset="2"/>
              <a:buChar char="v"/>
              <a:defRPr/>
            </a:pPr>
            <a:r>
              <a:rPr lang="en-ZA" sz="2000" b="1" dirty="0" smtClean="0">
                <a:solidFill>
                  <a:schemeClr val="accent2"/>
                </a:solidFill>
                <a:latin typeface="Arial Rounded MT Bold" pitchFamily="34" charset="0"/>
              </a:rPr>
              <a:t>Starting materials</a:t>
            </a:r>
            <a:r>
              <a:rPr lang="en-ZA" sz="2000" dirty="0" smtClean="0">
                <a:solidFill>
                  <a:schemeClr val="accent2"/>
                </a:solidFill>
                <a:latin typeface="Arial Rounded MT Bold" pitchFamily="34" charset="0"/>
              </a:rPr>
              <a:t>  </a:t>
            </a:r>
            <a:r>
              <a:rPr lang="en-ZA" sz="2000" dirty="0" smtClean="0">
                <a:latin typeface="Arial Rounded MT Bold" pitchFamily="34" charset="0"/>
              </a:rPr>
              <a:t>to synthesize other compounds .</a:t>
            </a:r>
          </a:p>
          <a:p>
            <a:pPr>
              <a:lnSpc>
                <a:spcPct val="90000"/>
              </a:lnSpc>
              <a:buFont typeface="Wingdings" pitchFamily="2" charset="2"/>
              <a:buChar char="v"/>
              <a:defRPr/>
            </a:pPr>
            <a:r>
              <a:rPr lang="en-ZA" sz="2000" b="1" dirty="0" smtClean="0">
                <a:solidFill>
                  <a:schemeClr val="accent2"/>
                </a:solidFill>
                <a:latin typeface="Arial Rounded MT Bold" pitchFamily="34" charset="0"/>
              </a:rPr>
              <a:t>Anti-septic</a:t>
            </a:r>
            <a:r>
              <a:rPr lang="en-ZA" sz="2000" dirty="0" smtClean="0">
                <a:solidFill>
                  <a:schemeClr val="accent2"/>
                </a:solidFill>
                <a:latin typeface="Arial Rounded MT Bold" pitchFamily="34" charset="0"/>
              </a:rPr>
              <a:t> </a:t>
            </a:r>
            <a:r>
              <a:rPr lang="en-ZA" sz="2000" dirty="0" smtClean="0">
                <a:latin typeface="Arial Rounded MT Bold" pitchFamily="34" charset="0"/>
              </a:rPr>
              <a:t> due to high phenols (Oil of Thyme).  Also as a preservative. </a:t>
            </a:r>
          </a:p>
          <a:p>
            <a:pPr>
              <a:lnSpc>
                <a:spcPct val="90000"/>
              </a:lnSpc>
              <a:buFont typeface="Wingdings" pitchFamily="2" charset="2"/>
              <a:buChar char="v"/>
              <a:defRPr/>
            </a:pPr>
            <a:r>
              <a:rPr lang="en-ZA" sz="2000" b="1" dirty="0" smtClean="0">
                <a:solidFill>
                  <a:schemeClr val="accent2"/>
                </a:solidFill>
                <a:latin typeface="Arial Rounded MT Bold" pitchFamily="34" charset="0"/>
              </a:rPr>
              <a:t>Anti-spasmodic</a:t>
            </a:r>
            <a:r>
              <a:rPr lang="en-ZA" sz="2000" dirty="0" smtClean="0">
                <a:latin typeface="Arial Rounded MT Bold" pitchFamily="34" charset="0"/>
              </a:rPr>
              <a:t> (Ginger, Rosemary, Peppermint).</a:t>
            </a:r>
          </a:p>
          <a:p>
            <a:pPr algn="just">
              <a:lnSpc>
                <a:spcPct val="90000"/>
              </a:lnSpc>
              <a:buFont typeface="Wingdings" pitchFamily="2" charset="2"/>
              <a:buChar char="v"/>
              <a:defRPr/>
            </a:pPr>
            <a:r>
              <a:rPr lang="en-ZA" sz="2000" b="1" dirty="0" smtClean="0">
                <a:solidFill>
                  <a:schemeClr val="accent2"/>
                </a:solidFill>
                <a:latin typeface="Arial Rounded MT Bold" pitchFamily="34" charset="0"/>
              </a:rPr>
              <a:t>Aromatherapy </a:t>
            </a:r>
            <a:r>
              <a:rPr lang="en-US" sz="2000" dirty="0" smtClean="0">
                <a:latin typeface="Arial Rounded MT Bold" pitchFamily="34" charset="0"/>
              </a:rPr>
              <a:t>is the treatment or prevention of disease by use of essential oils and other uses include pain and anxiety reduction, enhancement of energy and short-term memory, relaxation, hair loss prevention.</a:t>
            </a:r>
            <a:endParaRPr lang="en-GB" sz="2000" dirty="0" smtClean="0">
              <a:latin typeface="Arial Rounded MT Bold" pitchFamily="34" charset="0"/>
            </a:endParaRPr>
          </a:p>
          <a:p>
            <a:pPr marL="457200" indent="-457200" algn="just">
              <a:buFont typeface="+mj-lt"/>
              <a:buAutoNum type="alphaLcParenR"/>
            </a:pPr>
            <a:endParaRPr lang="en-US" sz="2400" dirty="0">
              <a:latin typeface="Arial Rounded MT Bold"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sz="4400" dirty="0" smtClean="0">
                <a:solidFill>
                  <a:schemeClr val="accent2"/>
                </a:solidFill>
                <a:latin typeface="Arial Rounded MT Bold" pitchFamily="34" charset="0"/>
              </a:rPr>
              <a:t>Chemical Composition </a:t>
            </a:r>
            <a:endParaRPr lang="en-US" sz="4400" dirty="0">
              <a:solidFill>
                <a:schemeClr val="accent2"/>
              </a:solidFill>
              <a:latin typeface="Arial Rounded MT Bold" pitchFamily="34" charset="0"/>
            </a:endParaRPr>
          </a:p>
        </p:txBody>
      </p:sp>
      <p:sp>
        <p:nvSpPr>
          <p:cNvPr id="3" name="Content Placeholder 2"/>
          <p:cNvSpPr>
            <a:spLocks noGrp="1"/>
          </p:cNvSpPr>
          <p:nvPr>
            <p:ph sz="quarter" idx="1"/>
          </p:nvPr>
        </p:nvSpPr>
        <p:spPr>
          <a:xfrm>
            <a:off x="457200" y="1143000"/>
            <a:ext cx="4648200" cy="5715000"/>
          </a:xfrm>
        </p:spPr>
        <p:txBody>
          <a:bodyPr>
            <a:normAutofit fontScale="55000" lnSpcReduction="20000"/>
          </a:bodyPr>
          <a:lstStyle/>
          <a:p>
            <a:pPr marL="577850" indent="-577850">
              <a:lnSpc>
                <a:spcPct val="120000"/>
              </a:lnSpc>
              <a:buFont typeface="+mj-lt"/>
              <a:buAutoNum type="arabicParenR"/>
              <a:defRPr/>
            </a:pPr>
            <a:r>
              <a:rPr lang="en-ZA" sz="3300" dirty="0" smtClean="0">
                <a:latin typeface="Arial Rounded MT Bold" pitchFamily="34" charset="0"/>
              </a:rPr>
              <a:t>Terpene derivatives (</a:t>
            </a:r>
            <a:r>
              <a:rPr lang="en-US" sz="3300" dirty="0" smtClean="0">
                <a:latin typeface="Arial Rounded MT Bold" pitchFamily="34" charset="0"/>
              </a:rPr>
              <a:t>terpenes are natural products whose structures may be divided into isoprene units </a:t>
            </a:r>
            <a:r>
              <a:rPr lang="en-ZA" sz="3300" dirty="0" smtClean="0">
                <a:latin typeface="Arial Rounded MT Bold" pitchFamily="34" charset="0"/>
              </a:rPr>
              <a:t>formed via the acetate mevalonic acid pathway) for ex: Limonene and Menthol.</a:t>
            </a:r>
          </a:p>
          <a:p>
            <a:pPr marL="577850" indent="-577850">
              <a:lnSpc>
                <a:spcPct val="120000"/>
              </a:lnSpc>
              <a:buFont typeface="+mj-lt"/>
              <a:buAutoNum type="arabicParenR"/>
              <a:defRPr/>
            </a:pPr>
            <a:endParaRPr lang="en-ZA" sz="3300" dirty="0" smtClean="0">
              <a:latin typeface="Arial Rounded MT Bold" pitchFamily="34" charset="0"/>
            </a:endParaRPr>
          </a:p>
          <a:p>
            <a:pPr marL="577850" indent="-577850">
              <a:lnSpc>
                <a:spcPct val="120000"/>
              </a:lnSpc>
              <a:buFont typeface="+mj-lt"/>
              <a:buAutoNum type="arabicParenR"/>
              <a:defRPr/>
            </a:pPr>
            <a:r>
              <a:rPr lang="en-ZA" sz="3300" dirty="0" smtClean="0">
                <a:latin typeface="Arial Rounded MT Bold" pitchFamily="34" charset="0"/>
              </a:rPr>
              <a:t>Aromatic compounds (formed via the shikimic acid-phenylpropanoid route) for ex: Vanillin.</a:t>
            </a:r>
          </a:p>
          <a:p>
            <a:pPr marL="577850" indent="-577850">
              <a:lnSpc>
                <a:spcPct val="120000"/>
              </a:lnSpc>
              <a:buNone/>
              <a:defRPr/>
            </a:pPr>
            <a:endParaRPr lang="en-ZA" sz="3300" dirty="0" smtClean="0">
              <a:latin typeface="Arial Rounded MT Bold" pitchFamily="34" charset="0"/>
            </a:endParaRPr>
          </a:p>
          <a:p>
            <a:pPr>
              <a:lnSpc>
                <a:spcPct val="120000"/>
              </a:lnSpc>
              <a:buFont typeface="Wingdings" pitchFamily="2" charset="2"/>
              <a:buChar char="v"/>
            </a:pPr>
            <a:r>
              <a:rPr lang="en-US" sz="3300" dirty="0" smtClean="0">
                <a:latin typeface="Arial Rounded MT Bold" pitchFamily="34" charset="0"/>
              </a:rPr>
              <a:t>Many volatile oils are largely monoterpenoids and others phenylterpenoids.</a:t>
            </a:r>
          </a:p>
          <a:p>
            <a:pPr>
              <a:lnSpc>
                <a:spcPct val="120000"/>
              </a:lnSpc>
              <a:buFont typeface="Wingdings" pitchFamily="2" charset="2"/>
              <a:buChar char="v"/>
            </a:pPr>
            <a:r>
              <a:rPr lang="en-US" sz="3300" dirty="0" smtClean="0">
                <a:latin typeface="Arial Rounded MT Bold" pitchFamily="34" charset="0"/>
              </a:rPr>
              <a:t>Constituents are responsible for their characteristic odor, taste, flavor and therapeutic properties.</a:t>
            </a:r>
          </a:p>
          <a:p>
            <a:pPr marL="577850" indent="-577850">
              <a:lnSpc>
                <a:spcPct val="80000"/>
              </a:lnSpc>
              <a:buFont typeface="+mj-lt"/>
              <a:buAutoNum type="arabicParenR"/>
              <a:defRPr/>
            </a:pPr>
            <a:endParaRPr lang="en-ZA" sz="2000" dirty="0" smtClean="0">
              <a:latin typeface="Arial Rounded MT Bold" pitchFamily="34" charset="0"/>
            </a:endParaRPr>
          </a:p>
          <a:p>
            <a:pPr marL="577850" indent="-577850">
              <a:lnSpc>
                <a:spcPct val="80000"/>
              </a:lnSpc>
              <a:buFont typeface="+mj-lt"/>
              <a:buAutoNum type="arabicParenR"/>
              <a:defRPr/>
            </a:pPr>
            <a:endParaRPr lang="en-ZA" sz="2400" dirty="0" smtClean="0">
              <a:latin typeface="Arial Rounded MT Bold" pitchFamily="34" charset="0"/>
            </a:endParaRPr>
          </a:p>
          <a:p>
            <a:pPr marL="577850" indent="-577850">
              <a:lnSpc>
                <a:spcPct val="80000"/>
              </a:lnSpc>
              <a:buNone/>
              <a:defRPr/>
            </a:pPr>
            <a:r>
              <a:rPr lang="en-US" sz="2400" dirty="0" smtClean="0">
                <a:latin typeface="Arial Rounded MT Bold" pitchFamily="34" charset="0"/>
              </a:rPr>
              <a:t> </a:t>
            </a:r>
            <a:endParaRPr lang="en-US" dirty="0">
              <a:latin typeface="Arial Rounded MT Bold" pitchFamily="34" charset="0"/>
            </a:endParaRPr>
          </a:p>
        </p:txBody>
      </p:sp>
      <p:pic>
        <p:nvPicPr>
          <p:cNvPr id="5" name="Picture 8" descr="275996337_f7713b3022"/>
          <p:cNvPicPr>
            <a:picLocks noChangeAspect="1" noChangeArrowheads="1"/>
          </p:cNvPicPr>
          <p:nvPr/>
        </p:nvPicPr>
        <p:blipFill>
          <a:blip r:embed="rId2" cstate="print"/>
          <a:srcRect/>
          <a:stretch>
            <a:fillRect/>
          </a:stretch>
        </p:blipFill>
        <p:spPr bwMode="auto">
          <a:xfrm>
            <a:off x="6705600" y="1143000"/>
            <a:ext cx="1828800" cy="1219200"/>
          </a:xfrm>
          <a:prstGeom prst="rect">
            <a:avLst/>
          </a:prstGeom>
          <a:noFill/>
          <a:ln w="9525">
            <a:noFill/>
            <a:miter lim="800000"/>
            <a:headEnd/>
            <a:tailEnd/>
          </a:ln>
        </p:spPr>
      </p:pic>
      <p:pic>
        <p:nvPicPr>
          <p:cNvPr id="7" name="Picture 6" descr="Capture.JPG"/>
          <p:cNvPicPr>
            <a:picLocks noChangeAspect="1"/>
          </p:cNvPicPr>
          <p:nvPr/>
        </p:nvPicPr>
        <p:blipFill>
          <a:blip r:embed="rId3"/>
          <a:stretch>
            <a:fillRect/>
          </a:stretch>
        </p:blipFill>
        <p:spPr>
          <a:xfrm>
            <a:off x="5029200" y="1219200"/>
            <a:ext cx="1619250" cy="1143000"/>
          </a:xfrm>
          <a:prstGeom prst="rect">
            <a:avLst/>
          </a:prstGeom>
        </p:spPr>
      </p:pic>
      <p:pic>
        <p:nvPicPr>
          <p:cNvPr id="8" name="Picture 7" descr="Vanilla.jpg"/>
          <p:cNvPicPr>
            <a:picLocks noChangeAspect="1"/>
          </p:cNvPicPr>
          <p:nvPr/>
        </p:nvPicPr>
        <p:blipFill>
          <a:blip r:embed="rId4" cstate="print"/>
          <a:stretch>
            <a:fillRect/>
          </a:stretch>
        </p:blipFill>
        <p:spPr>
          <a:xfrm>
            <a:off x="5410200" y="2667000"/>
            <a:ext cx="2889504" cy="200253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2"/>
                </a:solidFill>
                <a:latin typeface="Arial Rounded MT Bold" pitchFamily="34" charset="0"/>
              </a:rPr>
              <a:t>Cont…</a:t>
            </a:r>
            <a:endParaRPr lang="en-US" sz="4400" dirty="0">
              <a:solidFill>
                <a:schemeClr val="accent2"/>
              </a:solidFill>
              <a:latin typeface="Arial Rounded MT Bold" pitchFamily="34" charset="0"/>
            </a:endParaRPr>
          </a:p>
        </p:txBody>
      </p:sp>
      <p:sp>
        <p:nvSpPr>
          <p:cNvPr id="3" name="Content Placeholder 2"/>
          <p:cNvSpPr>
            <a:spLocks noGrp="1"/>
          </p:cNvSpPr>
          <p:nvPr>
            <p:ph sz="quarter" idx="1"/>
          </p:nvPr>
        </p:nvSpPr>
        <p:spPr>
          <a:xfrm>
            <a:off x="457200" y="1219200"/>
            <a:ext cx="4876800" cy="4937760"/>
          </a:xfrm>
        </p:spPr>
        <p:txBody>
          <a:bodyPr/>
          <a:lstStyle/>
          <a:p>
            <a:pPr marL="577850" indent="-577850">
              <a:lnSpc>
                <a:spcPct val="80000"/>
              </a:lnSpc>
              <a:buNone/>
              <a:defRPr/>
            </a:pPr>
            <a:r>
              <a:rPr lang="en-US" sz="2400" dirty="0" smtClean="0">
                <a:solidFill>
                  <a:schemeClr val="accent2"/>
                </a:solidFill>
                <a:latin typeface="Arial Rounded MT Bold" pitchFamily="34" charset="0"/>
              </a:rPr>
              <a:t>Note: </a:t>
            </a:r>
          </a:p>
          <a:p>
            <a:pPr marL="577850" indent="-577850">
              <a:lnSpc>
                <a:spcPct val="80000"/>
              </a:lnSpc>
              <a:buFont typeface="Wingdings" pitchFamily="2" charset="2"/>
              <a:buChar char="v"/>
              <a:defRPr/>
            </a:pPr>
            <a:r>
              <a:rPr lang="en-US" sz="2400" dirty="0" smtClean="0">
                <a:latin typeface="Arial Rounded MT Bold" pitchFamily="34" charset="0"/>
              </a:rPr>
              <a:t>Shikimic acid more commonly known as    its anionic  form shikimate.</a:t>
            </a:r>
          </a:p>
          <a:p>
            <a:pPr marL="577850" indent="-577850">
              <a:lnSpc>
                <a:spcPct val="80000"/>
              </a:lnSpc>
              <a:buNone/>
              <a:defRPr/>
            </a:pPr>
            <a:endParaRPr lang="en-US" sz="2400" dirty="0" smtClean="0">
              <a:latin typeface="Arial Rounded MT Bold" pitchFamily="34" charset="0"/>
            </a:endParaRPr>
          </a:p>
          <a:p>
            <a:pPr marL="577850" indent="-577850">
              <a:lnSpc>
                <a:spcPct val="80000"/>
              </a:lnSpc>
              <a:buFont typeface="Wingdings" pitchFamily="2" charset="2"/>
              <a:buChar char="v"/>
              <a:defRPr/>
            </a:pPr>
            <a:r>
              <a:rPr lang="en-US" sz="2400" dirty="0" smtClean="0">
                <a:latin typeface="Arial Rounded MT Bold" pitchFamily="34" charset="0"/>
              </a:rPr>
              <a:t> It is an important biochemical metabolite in plants and microorganisms.</a:t>
            </a:r>
          </a:p>
          <a:p>
            <a:pPr marL="577850" indent="-577850">
              <a:lnSpc>
                <a:spcPct val="80000"/>
              </a:lnSpc>
              <a:buNone/>
              <a:defRPr/>
            </a:pPr>
            <a:endParaRPr lang="en-US" sz="2400" dirty="0" smtClean="0">
              <a:latin typeface="Arial Rounded MT Bold" pitchFamily="34" charset="0"/>
            </a:endParaRPr>
          </a:p>
          <a:p>
            <a:pPr marL="577850" indent="-577850">
              <a:lnSpc>
                <a:spcPct val="80000"/>
              </a:lnSpc>
              <a:buFont typeface="Wingdings" pitchFamily="2" charset="2"/>
              <a:buChar char="v"/>
              <a:defRPr/>
            </a:pPr>
            <a:r>
              <a:rPr lang="en-US" sz="2400" dirty="0" smtClean="0">
                <a:latin typeface="Arial Rounded MT Bold" pitchFamily="34" charset="0"/>
              </a:rPr>
              <a:t> Its name comes from the Japanese flower </a:t>
            </a:r>
            <a:r>
              <a:rPr lang="en-US" sz="2400" i="1" dirty="0" smtClean="0">
                <a:latin typeface="Arial Rounded MT Bold" pitchFamily="34" charset="0"/>
              </a:rPr>
              <a:t>shikimi.</a:t>
            </a:r>
            <a:endParaRPr lang="en-ZA" sz="2400" dirty="0" smtClean="0">
              <a:latin typeface="Arial Rounded MT Bold" pitchFamily="34" charset="0"/>
            </a:endParaRPr>
          </a:p>
          <a:p>
            <a:endParaRPr lang="en-US" dirty="0"/>
          </a:p>
        </p:txBody>
      </p:sp>
      <p:pic>
        <p:nvPicPr>
          <p:cNvPr id="4" name="Picture 3" descr="Shikimic acid.png"/>
          <p:cNvPicPr>
            <a:picLocks noChangeAspect="1"/>
          </p:cNvPicPr>
          <p:nvPr/>
        </p:nvPicPr>
        <p:blipFill>
          <a:blip r:embed="rId2"/>
          <a:stretch>
            <a:fillRect/>
          </a:stretch>
        </p:blipFill>
        <p:spPr>
          <a:xfrm>
            <a:off x="5562600" y="1828800"/>
            <a:ext cx="2895600" cy="3157537"/>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solidFill>
                  <a:schemeClr val="accent2"/>
                </a:solidFill>
                <a:latin typeface="Arial Rounded MT Bold" pitchFamily="34" charset="0"/>
              </a:rPr>
              <a:t>Cont…</a:t>
            </a:r>
            <a:endParaRPr lang="en-US" sz="4400" dirty="0">
              <a:solidFill>
                <a:schemeClr val="accent2"/>
              </a:solidFill>
              <a:latin typeface="Arial Rounded MT Bold" pitchFamily="34" charset="0"/>
            </a:endParaRPr>
          </a:p>
        </p:txBody>
      </p:sp>
      <p:sp>
        <p:nvSpPr>
          <p:cNvPr id="3" name="Content Placeholder 2"/>
          <p:cNvSpPr>
            <a:spLocks noGrp="1"/>
          </p:cNvSpPr>
          <p:nvPr>
            <p:ph sz="quarter" idx="1"/>
          </p:nvPr>
        </p:nvSpPr>
        <p:spPr/>
        <p:txBody>
          <a:bodyPr/>
          <a:lstStyle/>
          <a:p>
            <a:pPr>
              <a:buFont typeface="Wingdings" pitchFamily="2" charset="2"/>
              <a:buChar char="v"/>
            </a:pPr>
            <a:r>
              <a:rPr lang="en-US" sz="2400" dirty="0" smtClean="0">
                <a:latin typeface="Arial Rounded MT Bold" pitchFamily="34" charset="0"/>
              </a:rPr>
              <a:t>Generally volatile </a:t>
            </a:r>
            <a:r>
              <a:rPr lang="en-US" sz="2400" smtClean="0">
                <a:latin typeface="Arial Rounded MT Bold" pitchFamily="34" charset="0"/>
              </a:rPr>
              <a:t>oils containing </a:t>
            </a:r>
            <a:r>
              <a:rPr lang="en-US" sz="2400" dirty="0" smtClean="0">
                <a:latin typeface="Arial Rounded MT Bold" pitchFamily="34" charset="0"/>
              </a:rPr>
              <a:t>drugs are divided into the following classes:-</a:t>
            </a:r>
          </a:p>
          <a:p>
            <a:pPr marL="457200" lvl="0" indent="-457200">
              <a:buFont typeface="+mj-lt"/>
              <a:buAutoNum type="alphaLcParenR"/>
            </a:pPr>
            <a:r>
              <a:rPr lang="en-US" sz="2400" dirty="0" smtClean="0">
                <a:latin typeface="Arial Rounded MT Bold" pitchFamily="34" charset="0"/>
              </a:rPr>
              <a:t>Hydrocarbons</a:t>
            </a:r>
          </a:p>
          <a:p>
            <a:pPr marL="457200" lvl="0" indent="-457200">
              <a:buFont typeface="+mj-lt"/>
              <a:buAutoNum type="alphaLcParenR"/>
            </a:pPr>
            <a:r>
              <a:rPr lang="en-US" sz="2400" dirty="0" smtClean="0">
                <a:latin typeface="Arial Rounded MT Bold" pitchFamily="34" charset="0"/>
              </a:rPr>
              <a:t>Alcohols</a:t>
            </a:r>
          </a:p>
          <a:p>
            <a:pPr marL="457200" lvl="0" indent="-457200">
              <a:buFont typeface="+mj-lt"/>
              <a:buAutoNum type="alphaLcParenR"/>
            </a:pPr>
            <a:r>
              <a:rPr lang="en-US" sz="2400" dirty="0" smtClean="0">
                <a:latin typeface="Arial Rounded MT Bold" pitchFamily="34" charset="0"/>
              </a:rPr>
              <a:t>Aldehydes</a:t>
            </a:r>
          </a:p>
          <a:p>
            <a:pPr marL="457200" lvl="0" indent="-457200">
              <a:buFont typeface="+mj-lt"/>
              <a:buAutoNum type="alphaLcParenR"/>
            </a:pPr>
            <a:r>
              <a:rPr lang="en-US" sz="2400" dirty="0" smtClean="0">
                <a:latin typeface="Arial Rounded MT Bold" pitchFamily="34" charset="0"/>
              </a:rPr>
              <a:t>Ketones</a:t>
            </a:r>
          </a:p>
          <a:p>
            <a:pPr marL="457200" lvl="0" indent="-457200">
              <a:buFont typeface="+mj-lt"/>
              <a:buAutoNum type="alphaLcParenR"/>
            </a:pPr>
            <a:r>
              <a:rPr lang="en-US" sz="2400" dirty="0" smtClean="0">
                <a:latin typeface="Arial Rounded MT Bold" pitchFamily="34" charset="0"/>
              </a:rPr>
              <a:t>Phenols</a:t>
            </a:r>
          </a:p>
          <a:p>
            <a:pPr marL="457200" lvl="0" indent="-457200">
              <a:buFont typeface="+mj-lt"/>
              <a:buAutoNum type="alphaLcParenR"/>
            </a:pPr>
            <a:r>
              <a:rPr lang="en-US" sz="2400" dirty="0" smtClean="0">
                <a:latin typeface="Arial Rounded MT Bold" pitchFamily="34" charset="0"/>
              </a:rPr>
              <a:t>Phenolic ethers</a:t>
            </a:r>
          </a:p>
          <a:p>
            <a:pPr marL="457200" lvl="0" indent="-457200">
              <a:buFont typeface="+mj-lt"/>
              <a:buAutoNum type="alphaLcParenR"/>
            </a:pPr>
            <a:r>
              <a:rPr lang="en-US" sz="2400" dirty="0" smtClean="0">
                <a:latin typeface="Arial Rounded MT Bold" pitchFamily="34" charset="0"/>
              </a:rPr>
              <a:t>Oxides</a:t>
            </a:r>
          </a:p>
          <a:p>
            <a:pPr marL="457200" lvl="0" indent="-457200">
              <a:buFont typeface="+mj-lt"/>
              <a:buAutoNum type="alphaLcParenR"/>
            </a:pPr>
            <a:r>
              <a:rPr lang="en-US" sz="2400" dirty="0" smtClean="0">
                <a:latin typeface="Arial Rounded MT Bold" pitchFamily="34" charset="0"/>
              </a:rPr>
              <a:t>Esters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2"/>
                </a:solidFill>
                <a:latin typeface="Arial Rounded MT Bold" pitchFamily="34" charset="0"/>
                <a:ea typeface="Segoe UI" pitchFamily="34" charset="0"/>
                <a:cs typeface="Segoe UI" pitchFamily="34" charset="0"/>
              </a:rPr>
              <a:t>Methods of obtaining volatile oils</a:t>
            </a:r>
            <a:endParaRPr lang="en-US" sz="3600" dirty="0">
              <a:solidFill>
                <a:schemeClr val="accent2"/>
              </a:solidFill>
              <a:latin typeface="Arial Rounded MT Bold" pitchFamily="34" charset="0"/>
              <a:ea typeface="Segoe UI" pitchFamily="34" charset="0"/>
              <a:cs typeface="Segoe UI" pitchFamily="34" charset="0"/>
            </a:endParaRPr>
          </a:p>
        </p:txBody>
      </p:sp>
      <p:sp>
        <p:nvSpPr>
          <p:cNvPr id="3" name="Content Placeholder 2"/>
          <p:cNvSpPr>
            <a:spLocks noGrp="1"/>
          </p:cNvSpPr>
          <p:nvPr>
            <p:ph sz="quarter" idx="1"/>
          </p:nvPr>
        </p:nvSpPr>
        <p:spPr/>
        <p:txBody>
          <a:bodyPr>
            <a:normAutofit/>
          </a:bodyPr>
          <a:lstStyle/>
          <a:p>
            <a:pPr>
              <a:buNone/>
            </a:pPr>
            <a:r>
              <a:rPr lang="en-US" sz="2000" dirty="0" smtClean="0">
                <a:latin typeface="Arial Rounded MT Bold" pitchFamily="34" charset="0"/>
              </a:rPr>
              <a:t>1.</a:t>
            </a:r>
            <a:r>
              <a:rPr lang="en-US" sz="2000" dirty="0" smtClean="0">
                <a:solidFill>
                  <a:schemeClr val="accent2"/>
                </a:solidFill>
                <a:latin typeface="Arial Rounded MT Bold" pitchFamily="34" charset="0"/>
              </a:rPr>
              <a:t> Steam Distillation</a:t>
            </a:r>
            <a:r>
              <a:rPr lang="en-US" sz="2000" dirty="0" smtClean="0">
                <a:latin typeface="Arial Rounded MT Bold" pitchFamily="34" charset="0"/>
              </a:rPr>
              <a:t>: This method is applied to fresh plants for ex: peppermint.</a:t>
            </a:r>
          </a:p>
          <a:p>
            <a:pPr>
              <a:buNone/>
            </a:pPr>
            <a:r>
              <a:rPr lang="en-US" sz="2000" dirty="0" smtClean="0">
                <a:latin typeface="Arial Rounded MT Bold" pitchFamily="34" charset="0"/>
              </a:rPr>
              <a:t>2. </a:t>
            </a:r>
            <a:r>
              <a:rPr lang="en-US" sz="2000" dirty="0" smtClean="0">
                <a:solidFill>
                  <a:schemeClr val="accent2"/>
                </a:solidFill>
                <a:latin typeface="Arial Rounded MT Bold" pitchFamily="34" charset="0"/>
              </a:rPr>
              <a:t>Expression</a:t>
            </a:r>
            <a:r>
              <a:rPr lang="en-US" sz="2000" dirty="0" smtClean="0">
                <a:latin typeface="Arial Rounded MT Bold" pitchFamily="34" charset="0"/>
              </a:rPr>
              <a:t>: Mostly the citrus oil is obtained by this method.</a:t>
            </a:r>
          </a:p>
          <a:p>
            <a:pPr>
              <a:buNone/>
            </a:pPr>
            <a:r>
              <a:rPr lang="en-US" sz="2000" dirty="0" smtClean="0">
                <a:latin typeface="Arial Rounded MT Bold" pitchFamily="34" charset="0"/>
              </a:rPr>
              <a:t>3. </a:t>
            </a:r>
            <a:r>
              <a:rPr lang="en-US" sz="2000" dirty="0" smtClean="0">
                <a:solidFill>
                  <a:schemeClr val="accent2"/>
                </a:solidFill>
                <a:latin typeface="Arial Rounded MT Bold" pitchFamily="34" charset="0"/>
              </a:rPr>
              <a:t>Enfleurage method</a:t>
            </a:r>
            <a:r>
              <a:rPr lang="en-US" sz="2000" dirty="0" smtClean="0">
                <a:latin typeface="Arial Rounded MT Bold" pitchFamily="34" charset="0"/>
              </a:rPr>
              <a:t>: This method is especially used for those volatile oils, which are present in such a part which is very small and also liable to decomposition on distillation.</a:t>
            </a:r>
          </a:p>
          <a:p>
            <a:pPr>
              <a:buNone/>
            </a:pPr>
            <a:r>
              <a:rPr lang="en-US" sz="2000" dirty="0" smtClean="0">
                <a:latin typeface="Arial Rounded MT Bold" pitchFamily="34" charset="0"/>
              </a:rPr>
              <a:t>4. </a:t>
            </a:r>
            <a:r>
              <a:rPr lang="en-US" sz="2000" dirty="0" smtClean="0">
                <a:solidFill>
                  <a:schemeClr val="accent2"/>
                </a:solidFill>
                <a:latin typeface="Arial Rounded MT Bold" pitchFamily="34" charset="0"/>
              </a:rPr>
              <a:t>Enzymatic hydrolysis</a:t>
            </a:r>
            <a:r>
              <a:rPr lang="en-US" sz="2000" dirty="0" smtClean="0">
                <a:latin typeface="Arial Rounded MT Bold" pitchFamily="34" charset="0"/>
              </a:rPr>
              <a:t>: Glycosidic volatile oils like bitter almond, mustard oil is obtained by enzymatic hydrolysis of glycosides.</a:t>
            </a:r>
          </a:p>
          <a:p>
            <a:pPr>
              <a:buNone/>
            </a:pPr>
            <a:r>
              <a:rPr lang="en-US" sz="2000" dirty="0" smtClean="0">
                <a:latin typeface="Arial Rounded MT Bold" pitchFamily="34" charset="0"/>
              </a:rPr>
              <a:t>5. </a:t>
            </a:r>
            <a:r>
              <a:rPr lang="en-US" sz="2000" dirty="0" smtClean="0">
                <a:solidFill>
                  <a:schemeClr val="accent2"/>
                </a:solidFill>
                <a:latin typeface="Arial Rounded MT Bold" pitchFamily="34" charset="0"/>
              </a:rPr>
              <a:t>Solvent extraction</a:t>
            </a:r>
            <a:r>
              <a:rPr lang="en-US" sz="2000" dirty="0" smtClean="0">
                <a:latin typeface="Arial Rounded MT Bold" pitchFamily="34" charset="0"/>
              </a:rPr>
              <a:t>: This is very costly method and is mostly used in perfume industry. The parts containing volatile oil are extracted directly by one of the organic solvents and they are then separated.</a:t>
            </a:r>
          </a:p>
          <a:p>
            <a:pPr>
              <a:buNone/>
            </a:pPr>
            <a:endParaRPr lang="en-US" sz="2000" dirty="0">
              <a:latin typeface="Arial Rounded MT Bold"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2851</TotalTime>
  <Words>627</Words>
  <Application>Microsoft Office PowerPoint</Application>
  <PresentationFormat>On-screen Show (4:3)</PresentationFormat>
  <Paragraphs>91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Origin</vt:lpstr>
      <vt:lpstr>VOLATILE OILS</vt:lpstr>
      <vt:lpstr>Introduction</vt:lpstr>
      <vt:lpstr>Cont…</vt:lpstr>
      <vt:lpstr>Cont…</vt:lpstr>
      <vt:lpstr>Uses Of Volatile Oils</vt:lpstr>
      <vt:lpstr>Chemical Composition </vt:lpstr>
      <vt:lpstr>Cont…</vt:lpstr>
      <vt:lpstr>Cont…</vt:lpstr>
      <vt:lpstr>Methods of obtaining volatile oils</vt:lpstr>
      <vt:lpstr>Determination of the volatile content of crude drugs by steam distillation method</vt:lpstr>
      <vt:lpstr>Cont…</vt:lpstr>
      <vt:lpstr> TLC Technique in the identification of Volatile Oil</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ANTHRAQUINONE GLYCOSIDES</dc:title>
  <dc:creator>Sarah</dc:creator>
  <cp:lastModifiedBy>Pharmacist</cp:lastModifiedBy>
  <cp:revision>287</cp:revision>
  <dcterms:created xsi:type="dcterms:W3CDTF">2012-10-20T08:39:40Z</dcterms:created>
  <dcterms:modified xsi:type="dcterms:W3CDTF">2015-10-04T20:58:14Z</dcterms:modified>
</cp:coreProperties>
</file>