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74" r:id="rId8"/>
    <p:sldId id="263" r:id="rId9"/>
    <p:sldId id="258" r:id="rId10"/>
    <p:sldId id="275" r:id="rId11"/>
    <p:sldId id="267" r:id="rId12"/>
    <p:sldId id="276" r:id="rId13"/>
    <p:sldId id="268" r:id="rId14"/>
    <p:sldId id="269" r:id="rId15"/>
    <p:sldId id="277" r:id="rId16"/>
    <p:sldId id="265" r:id="rId17"/>
    <p:sldId id="278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23/03/1440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WRITE A GRADUATION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BY</a:t>
            </a:r>
          </a:p>
          <a:p>
            <a:r>
              <a:rPr lang="en-US" b="1" dirty="0" smtClean="0"/>
              <a:t>Prof. </a:t>
            </a:r>
            <a:r>
              <a:rPr lang="en-US" b="1" dirty="0" smtClean="0"/>
              <a:t>Dr. </a:t>
            </a:r>
            <a:r>
              <a:rPr lang="en-US" b="1" dirty="0" err="1" smtClean="0"/>
              <a:t>Nidhal</a:t>
            </a:r>
            <a:r>
              <a:rPr lang="en-US" b="1" dirty="0" smtClean="0"/>
              <a:t> K. </a:t>
            </a:r>
            <a:r>
              <a:rPr lang="en-US" b="1" dirty="0" err="1" smtClean="0"/>
              <a:t>Maraie</a:t>
            </a:r>
            <a:endParaRPr lang="en-US" b="1" dirty="0" smtClean="0"/>
          </a:p>
          <a:p>
            <a:r>
              <a:rPr lang="en-US" b="1" dirty="0" smtClean="0"/>
              <a:t>Assist. Lect. </a:t>
            </a:r>
            <a:r>
              <a:rPr lang="en-US" b="1" dirty="0" err="1" smtClean="0"/>
              <a:t>Zainab</a:t>
            </a:r>
            <a:r>
              <a:rPr lang="en-US" b="1" dirty="0" smtClean="0"/>
              <a:t> H. Mahdi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8884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1600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/>
              <a:t>B-Chapter two Experimental </a:t>
            </a:r>
            <a:r>
              <a:rPr lang="en-US" b="1" i="1" dirty="0" smtClean="0"/>
              <a:t>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543800" cy="3886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029"/>
            <a:ext cx="9144000" cy="496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7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4904499" y="1871795"/>
            <a:ext cx="1663115" cy="637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4453"/>
                </a:lnTo>
                <a:lnTo>
                  <a:pt x="1663115" y="434453"/>
                </a:lnTo>
                <a:lnTo>
                  <a:pt x="1663115" y="63752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3209960" y="3901274"/>
            <a:ext cx="1339589" cy="637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4453"/>
                </a:lnTo>
                <a:lnTo>
                  <a:pt x="1339589" y="434453"/>
                </a:lnTo>
                <a:lnTo>
                  <a:pt x="1339589" y="63752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1870370" y="3901274"/>
            <a:ext cx="1339589" cy="637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39589" y="0"/>
                </a:moveTo>
                <a:lnTo>
                  <a:pt x="1339589" y="434453"/>
                </a:lnTo>
                <a:lnTo>
                  <a:pt x="0" y="434453"/>
                </a:lnTo>
                <a:lnTo>
                  <a:pt x="0" y="63752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3209960" y="1871795"/>
            <a:ext cx="1694538" cy="637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94538" y="0"/>
                </a:moveTo>
                <a:lnTo>
                  <a:pt x="1694538" y="434453"/>
                </a:lnTo>
                <a:lnTo>
                  <a:pt x="0" y="434453"/>
                </a:lnTo>
                <a:lnTo>
                  <a:pt x="0" y="63752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ounded Rectangle 26"/>
          <p:cNvSpPr/>
          <p:nvPr/>
        </p:nvSpPr>
        <p:spPr>
          <a:xfrm>
            <a:off x="3554093" y="479839"/>
            <a:ext cx="2700810" cy="13919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3797655" y="711223"/>
            <a:ext cx="2700810" cy="1391955"/>
          </a:xfrm>
          <a:custGeom>
            <a:avLst/>
            <a:gdLst>
              <a:gd name="connsiteX0" fmla="*/ 0 w 2700810"/>
              <a:gd name="connsiteY0" fmla="*/ 139196 h 1391955"/>
              <a:gd name="connsiteX1" fmla="*/ 139196 w 2700810"/>
              <a:gd name="connsiteY1" fmla="*/ 0 h 1391955"/>
              <a:gd name="connsiteX2" fmla="*/ 2561615 w 2700810"/>
              <a:gd name="connsiteY2" fmla="*/ 0 h 1391955"/>
              <a:gd name="connsiteX3" fmla="*/ 2700811 w 2700810"/>
              <a:gd name="connsiteY3" fmla="*/ 139196 h 1391955"/>
              <a:gd name="connsiteX4" fmla="*/ 2700810 w 2700810"/>
              <a:gd name="connsiteY4" fmla="*/ 1252760 h 1391955"/>
              <a:gd name="connsiteX5" fmla="*/ 2561614 w 2700810"/>
              <a:gd name="connsiteY5" fmla="*/ 1391956 h 1391955"/>
              <a:gd name="connsiteX6" fmla="*/ 139196 w 2700810"/>
              <a:gd name="connsiteY6" fmla="*/ 1391955 h 1391955"/>
              <a:gd name="connsiteX7" fmla="*/ 0 w 2700810"/>
              <a:gd name="connsiteY7" fmla="*/ 1252759 h 1391955"/>
              <a:gd name="connsiteX8" fmla="*/ 0 w 2700810"/>
              <a:gd name="connsiteY8" fmla="*/ 139196 h 13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10" h="1391955">
                <a:moveTo>
                  <a:pt x="0" y="139196"/>
                </a:moveTo>
                <a:cubicBezTo>
                  <a:pt x="0" y="62320"/>
                  <a:pt x="62320" y="0"/>
                  <a:pt x="139196" y="0"/>
                </a:cubicBezTo>
                <a:lnTo>
                  <a:pt x="2561615" y="0"/>
                </a:lnTo>
                <a:cubicBezTo>
                  <a:pt x="2638491" y="0"/>
                  <a:pt x="2700811" y="62320"/>
                  <a:pt x="2700811" y="139196"/>
                </a:cubicBezTo>
                <a:cubicBezTo>
                  <a:pt x="2700811" y="510384"/>
                  <a:pt x="2700810" y="881572"/>
                  <a:pt x="2700810" y="1252760"/>
                </a:cubicBezTo>
                <a:cubicBezTo>
                  <a:pt x="2700810" y="1329636"/>
                  <a:pt x="2638490" y="1391956"/>
                  <a:pt x="2561614" y="1391956"/>
                </a:cubicBezTo>
                <a:lnTo>
                  <a:pt x="139196" y="1391955"/>
                </a:lnTo>
                <a:cubicBezTo>
                  <a:pt x="62320" y="1391955"/>
                  <a:pt x="0" y="1329635"/>
                  <a:pt x="0" y="1252759"/>
                </a:cubicBezTo>
                <a:lnTo>
                  <a:pt x="0" y="1391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209" tIns="132209" rIns="132209" bIns="1322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kern="1200" dirty="0" smtClean="0"/>
              <a:t>B-Chapter two Experimental work</a:t>
            </a:r>
            <a:endParaRPr lang="en-GB" sz="2400" b="1" kern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1790406" y="2509318"/>
            <a:ext cx="2839107" cy="13919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2033968" y="2740701"/>
            <a:ext cx="2839107" cy="1391955"/>
          </a:xfrm>
          <a:custGeom>
            <a:avLst/>
            <a:gdLst>
              <a:gd name="connsiteX0" fmla="*/ 0 w 2839107"/>
              <a:gd name="connsiteY0" fmla="*/ 139196 h 1391955"/>
              <a:gd name="connsiteX1" fmla="*/ 139196 w 2839107"/>
              <a:gd name="connsiteY1" fmla="*/ 0 h 1391955"/>
              <a:gd name="connsiteX2" fmla="*/ 2699912 w 2839107"/>
              <a:gd name="connsiteY2" fmla="*/ 0 h 1391955"/>
              <a:gd name="connsiteX3" fmla="*/ 2839108 w 2839107"/>
              <a:gd name="connsiteY3" fmla="*/ 139196 h 1391955"/>
              <a:gd name="connsiteX4" fmla="*/ 2839107 w 2839107"/>
              <a:gd name="connsiteY4" fmla="*/ 1252760 h 1391955"/>
              <a:gd name="connsiteX5" fmla="*/ 2699911 w 2839107"/>
              <a:gd name="connsiteY5" fmla="*/ 1391956 h 1391955"/>
              <a:gd name="connsiteX6" fmla="*/ 139196 w 2839107"/>
              <a:gd name="connsiteY6" fmla="*/ 1391955 h 1391955"/>
              <a:gd name="connsiteX7" fmla="*/ 0 w 2839107"/>
              <a:gd name="connsiteY7" fmla="*/ 1252759 h 1391955"/>
              <a:gd name="connsiteX8" fmla="*/ 0 w 2839107"/>
              <a:gd name="connsiteY8" fmla="*/ 139196 h 13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9107" h="1391955">
                <a:moveTo>
                  <a:pt x="0" y="139196"/>
                </a:moveTo>
                <a:cubicBezTo>
                  <a:pt x="0" y="62320"/>
                  <a:pt x="62320" y="0"/>
                  <a:pt x="139196" y="0"/>
                </a:cubicBezTo>
                <a:lnTo>
                  <a:pt x="2699912" y="0"/>
                </a:lnTo>
                <a:cubicBezTo>
                  <a:pt x="2776788" y="0"/>
                  <a:pt x="2839108" y="62320"/>
                  <a:pt x="2839108" y="139196"/>
                </a:cubicBezTo>
                <a:cubicBezTo>
                  <a:pt x="2839108" y="510384"/>
                  <a:pt x="2839107" y="881572"/>
                  <a:pt x="2839107" y="1252760"/>
                </a:cubicBezTo>
                <a:cubicBezTo>
                  <a:pt x="2839107" y="1329636"/>
                  <a:pt x="2776787" y="1391956"/>
                  <a:pt x="2699911" y="1391956"/>
                </a:cubicBezTo>
                <a:lnTo>
                  <a:pt x="139196" y="1391955"/>
                </a:lnTo>
                <a:cubicBezTo>
                  <a:pt x="62320" y="1391955"/>
                  <a:pt x="0" y="1329635"/>
                  <a:pt x="0" y="1252759"/>
                </a:cubicBezTo>
                <a:lnTo>
                  <a:pt x="0" y="139196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209" tIns="132209" rIns="132209" bIns="1322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Methods</a:t>
            </a:r>
            <a:endParaRPr lang="en-GB" sz="2400" b="1" kern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774342" y="4538797"/>
            <a:ext cx="2192056" cy="13919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 31"/>
          <p:cNvSpPr/>
          <p:nvPr/>
        </p:nvSpPr>
        <p:spPr>
          <a:xfrm>
            <a:off x="1017904" y="4770180"/>
            <a:ext cx="2192056" cy="1391955"/>
          </a:xfrm>
          <a:custGeom>
            <a:avLst/>
            <a:gdLst>
              <a:gd name="connsiteX0" fmla="*/ 0 w 2192056"/>
              <a:gd name="connsiteY0" fmla="*/ 139196 h 1391955"/>
              <a:gd name="connsiteX1" fmla="*/ 139196 w 2192056"/>
              <a:gd name="connsiteY1" fmla="*/ 0 h 1391955"/>
              <a:gd name="connsiteX2" fmla="*/ 2052861 w 2192056"/>
              <a:gd name="connsiteY2" fmla="*/ 0 h 1391955"/>
              <a:gd name="connsiteX3" fmla="*/ 2192057 w 2192056"/>
              <a:gd name="connsiteY3" fmla="*/ 139196 h 1391955"/>
              <a:gd name="connsiteX4" fmla="*/ 2192056 w 2192056"/>
              <a:gd name="connsiteY4" fmla="*/ 1252760 h 1391955"/>
              <a:gd name="connsiteX5" fmla="*/ 2052860 w 2192056"/>
              <a:gd name="connsiteY5" fmla="*/ 1391956 h 1391955"/>
              <a:gd name="connsiteX6" fmla="*/ 139196 w 2192056"/>
              <a:gd name="connsiteY6" fmla="*/ 1391955 h 1391955"/>
              <a:gd name="connsiteX7" fmla="*/ 0 w 2192056"/>
              <a:gd name="connsiteY7" fmla="*/ 1252759 h 1391955"/>
              <a:gd name="connsiteX8" fmla="*/ 0 w 2192056"/>
              <a:gd name="connsiteY8" fmla="*/ 139196 h 13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056" h="1391955">
                <a:moveTo>
                  <a:pt x="0" y="139196"/>
                </a:moveTo>
                <a:cubicBezTo>
                  <a:pt x="0" y="62320"/>
                  <a:pt x="62320" y="0"/>
                  <a:pt x="139196" y="0"/>
                </a:cubicBezTo>
                <a:lnTo>
                  <a:pt x="2052861" y="0"/>
                </a:lnTo>
                <a:cubicBezTo>
                  <a:pt x="2129737" y="0"/>
                  <a:pt x="2192057" y="62320"/>
                  <a:pt x="2192057" y="139196"/>
                </a:cubicBezTo>
                <a:cubicBezTo>
                  <a:pt x="2192057" y="510384"/>
                  <a:pt x="2192056" y="881572"/>
                  <a:pt x="2192056" y="1252760"/>
                </a:cubicBezTo>
                <a:cubicBezTo>
                  <a:pt x="2192056" y="1329636"/>
                  <a:pt x="2129736" y="1391956"/>
                  <a:pt x="2052860" y="1391956"/>
                </a:cubicBezTo>
                <a:lnTo>
                  <a:pt x="139196" y="1391955"/>
                </a:lnTo>
                <a:cubicBezTo>
                  <a:pt x="62320" y="1391955"/>
                  <a:pt x="0" y="1329635"/>
                  <a:pt x="0" y="1252759"/>
                </a:cubicBezTo>
                <a:lnTo>
                  <a:pt x="0" y="139196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209" tIns="132209" rIns="132209" bIns="1322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Preparation</a:t>
            </a:r>
            <a:endParaRPr lang="en-GB" sz="2400" b="1" kern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3453522" y="4538797"/>
            <a:ext cx="2192056" cy="13919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/>
          <p:cNvSpPr/>
          <p:nvPr/>
        </p:nvSpPr>
        <p:spPr>
          <a:xfrm>
            <a:off x="3697084" y="4770180"/>
            <a:ext cx="2192056" cy="1391955"/>
          </a:xfrm>
          <a:custGeom>
            <a:avLst/>
            <a:gdLst>
              <a:gd name="connsiteX0" fmla="*/ 0 w 2192056"/>
              <a:gd name="connsiteY0" fmla="*/ 139196 h 1391955"/>
              <a:gd name="connsiteX1" fmla="*/ 139196 w 2192056"/>
              <a:gd name="connsiteY1" fmla="*/ 0 h 1391955"/>
              <a:gd name="connsiteX2" fmla="*/ 2052861 w 2192056"/>
              <a:gd name="connsiteY2" fmla="*/ 0 h 1391955"/>
              <a:gd name="connsiteX3" fmla="*/ 2192057 w 2192056"/>
              <a:gd name="connsiteY3" fmla="*/ 139196 h 1391955"/>
              <a:gd name="connsiteX4" fmla="*/ 2192056 w 2192056"/>
              <a:gd name="connsiteY4" fmla="*/ 1252760 h 1391955"/>
              <a:gd name="connsiteX5" fmla="*/ 2052860 w 2192056"/>
              <a:gd name="connsiteY5" fmla="*/ 1391956 h 1391955"/>
              <a:gd name="connsiteX6" fmla="*/ 139196 w 2192056"/>
              <a:gd name="connsiteY6" fmla="*/ 1391955 h 1391955"/>
              <a:gd name="connsiteX7" fmla="*/ 0 w 2192056"/>
              <a:gd name="connsiteY7" fmla="*/ 1252759 h 1391955"/>
              <a:gd name="connsiteX8" fmla="*/ 0 w 2192056"/>
              <a:gd name="connsiteY8" fmla="*/ 139196 h 13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056" h="1391955">
                <a:moveTo>
                  <a:pt x="0" y="139196"/>
                </a:moveTo>
                <a:cubicBezTo>
                  <a:pt x="0" y="62320"/>
                  <a:pt x="62320" y="0"/>
                  <a:pt x="139196" y="0"/>
                </a:cubicBezTo>
                <a:lnTo>
                  <a:pt x="2052861" y="0"/>
                </a:lnTo>
                <a:cubicBezTo>
                  <a:pt x="2129737" y="0"/>
                  <a:pt x="2192057" y="62320"/>
                  <a:pt x="2192057" y="139196"/>
                </a:cubicBezTo>
                <a:cubicBezTo>
                  <a:pt x="2192057" y="510384"/>
                  <a:pt x="2192056" y="881572"/>
                  <a:pt x="2192056" y="1252760"/>
                </a:cubicBezTo>
                <a:cubicBezTo>
                  <a:pt x="2192056" y="1329636"/>
                  <a:pt x="2129736" y="1391956"/>
                  <a:pt x="2052860" y="1391956"/>
                </a:cubicBezTo>
                <a:lnTo>
                  <a:pt x="139196" y="1391955"/>
                </a:lnTo>
                <a:cubicBezTo>
                  <a:pt x="62320" y="1391955"/>
                  <a:pt x="0" y="1329635"/>
                  <a:pt x="0" y="1252759"/>
                </a:cubicBezTo>
                <a:lnTo>
                  <a:pt x="0" y="139196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209" tIns="132209" rIns="132209" bIns="1322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Evaluation</a:t>
            </a:r>
            <a:endParaRPr lang="en-GB" sz="2400" b="1" kern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5116637" y="2509318"/>
            <a:ext cx="2901953" cy="13919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/>
          <p:cNvSpPr/>
          <p:nvPr/>
        </p:nvSpPr>
        <p:spPr>
          <a:xfrm>
            <a:off x="5360199" y="2740701"/>
            <a:ext cx="2901953" cy="1391955"/>
          </a:xfrm>
          <a:custGeom>
            <a:avLst/>
            <a:gdLst>
              <a:gd name="connsiteX0" fmla="*/ 0 w 2901953"/>
              <a:gd name="connsiteY0" fmla="*/ 139196 h 1391955"/>
              <a:gd name="connsiteX1" fmla="*/ 139196 w 2901953"/>
              <a:gd name="connsiteY1" fmla="*/ 0 h 1391955"/>
              <a:gd name="connsiteX2" fmla="*/ 2762758 w 2901953"/>
              <a:gd name="connsiteY2" fmla="*/ 0 h 1391955"/>
              <a:gd name="connsiteX3" fmla="*/ 2901954 w 2901953"/>
              <a:gd name="connsiteY3" fmla="*/ 139196 h 1391955"/>
              <a:gd name="connsiteX4" fmla="*/ 2901953 w 2901953"/>
              <a:gd name="connsiteY4" fmla="*/ 1252760 h 1391955"/>
              <a:gd name="connsiteX5" fmla="*/ 2762757 w 2901953"/>
              <a:gd name="connsiteY5" fmla="*/ 1391956 h 1391955"/>
              <a:gd name="connsiteX6" fmla="*/ 139196 w 2901953"/>
              <a:gd name="connsiteY6" fmla="*/ 1391955 h 1391955"/>
              <a:gd name="connsiteX7" fmla="*/ 0 w 2901953"/>
              <a:gd name="connsiteY7" fmla="*/ 1252759 h 1391955"/>
              <a:gd name="connsiteX8" fmla="*/ 0 w 2901953"/>
              <a:gd name="connsiteY8" fmla="*/ 139196 h 139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953" h="1391955">
                <a:moveTo>
                  <a:pt x="0" y="139196"/>
                </a:moveTo>
                <a:cubicBezTo>
                  <a:pt x="0" y="62320"/>
                  <a:pt x="62320" y="0"/>
                  <a:pt x="139196" y="0"/>
                </a:cubicBezTo>
                <a:lnTo>
                  <a:pt x="2762758" y="0"/>
                </a:lnTo>
                <a:cubicBezTo>
                  <a:pt x="2839634" y="0"/>
                  <a:pt x="2901954" y="62320"/>
                  <a:pt x="2901954" y="139196"/>
                </a:cubicBezTo>
                <a:cubicBezTo>
                  <a:pt x="2901954" y="510384"/>
                  <a:pt x="2901953" y="881572"/>
                  <a:pt x="2901953" y="1252760"/>
                </a:cubicBezTo>
                <a:cubicBezTo>
                  <a:pt x="2901953" y="1329636"/>
                  <a:pt x="2839633" y="1391956"/>
                  <a:pt x="2762757" y="1391956"/>
                </a:cubicBezTo>
                <a:lnTo>
                  <a:pt x="139196" y="1391955"/>
                </a:lnTo>
                <a:cubicBezTo>
                  <a:pt x="62320" y="1391955"/>
                  <a:pt x="0" y="1329635"/>
                  <a:pt x="0" y="1252759"/>
                </a:cubicBezTo>
                <a:lnTo>
                  <a:pt x="0" y="139196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209" tIns="132209" rIns="132209" bIns="1322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Lists of materials and instruments (alphabetic order)</a:t>
            </a:r>
            <a:endParaRPr lang="en-GB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34732161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16002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C-Chapter three Results and discussions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886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1713"/>
            <a:ext cx="8496944" cy="41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08012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i="1" dirty="0"/>
              <a:t>C-Chapter three Results and </a:t>
            </a:r>
            <a:r>
              <a:rPr lang="en-US" sz="4000" b="1" i="1" dirty="0" smtClean="0"/>
              <a:t>discussions</a:t>
            </a:r>
            <a:endParaRPr lang="en-GB" sz="4000" dirty="0"/>
          </a:p>
        </p:txBody>
      </p:sp>
      <p:sp>
        <p:nvSpPr>
          <p:cNvPr id="11" name="Freeform 10"/>
          <p:cNvSpPr/>
          <p:nvPr/>
        </p:nvSpPr>
        <p:spPr>
          <a:xfrm>
            <a:off x="179512" y="1706440"/>
            <a:ext cx="8712968" cy="1269043"/>
          </a:xfrm>
          <a:custGeom>
            <a:avLst/>
            <a:gdLst>
              <a:gd name="connsiteX0" fmla="*/ 0 w 8712968"/>
              <a:gd name="connsiteY0" fmla="*/ 317261 h 1269043"/>
              <a:gd name="connsiteX1" fmla="*/ 8078447 w 8712968"/>
              <a:gd name="connsiteY1" fmla="*/ 317261 h 1269043"/>
              <a:gd name="connsiteX2" fmla="*/ 8078447 w 8712968"/>
              <a:gd name="connsiteY2" fmla="*/ 0 h 1269043"/>
              <a:gd name="connsiteX3" fmla="*/ 8712968 w 8712968"/>
              <a:gd name="connsiteY3" fmla="*/ 634522 h 1269043"/>
              <a:gd name="connsiteX4" fmla="*/ 8078447 w 8712968"/>
              <a:gd name="connsiteY4" fmla="*/ 1269043 h 1269043"/>
              <a:gd name="connsiteX5" fmla="*/ 8078447 w 8712968"/>
              <a:gd name="connsiteY5" fmla="*/ 951782 h 1269043"/>
              <a:gd name="connsiteX6" fmla="*/ 0 w 8712968"/>
              <a:gd name="connsiteY6" fmla="*/ 951782 h 1269043"/>
              <a:gd name="connsiteX7" fmla="*/ 0 w 8712968"/>
              <a:gd name="connsiteY7" fmla="*/ 317261 h 126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2968" h="1269043">
                <a:moveTo>
                  <a:pt x="0" y="317261"/>
                </a:moveTo>
                <a:lnTo>
                  <a:pt x="8078447" y="317261"/>
                </a:lnTo>
                <a:lnTo>
                  <a:pt x="8078447" y="0"/>
                </a:lnTo>
                <a:lnTo>
                  <a:pt x="8712968" y="634522"/>
                </a:lnTo>
                <a:lnTo>
                  <a:pt x="8078447" y="1269043"/>
                </a:lnTo>
                <a:lnTo>
                  <a:pt x="8078447" y="951782"/>
                </a:lnTo>
                <a:lnTo>
                  <a:pt x="0" y="951782"/>
                </a:lnTo>
                <a:lnTo>
                  <a:pt x="0" y="317261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412511" rIns="571261" bIns="518722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500" kern="1200"/>
          </a:p>
        </p:txBody>
      </p:sp>
      <p:sp>
        <p:nvSpPr>
          <p:cNvPr id="12" name="Freeform 11"/>
          <p:cNvSpPr/>
          <p:nvPr/>
        </p:nvSpPr>
        <p:spPr>
          <a:xfrm>
            <a:off x="179512" y="2688201"/>
            <a:ext cx="4025391" cy="2832572"/>
          </a:xfrm>
          <a:custGeom>
            <a:avLst/>
            <a:gdLst>
              <a:gd name="connsiteX0" fmla="*/ 0 w 4025391"/>
              <a:gd name="connsiteY0" fmla="*/ 0 h 2832572"/>
              <a:gd name="connsiteX1" fmla="*/ 4025391 w 4025391"/>
              <a:gd name="connsiteY1" fmla="*/ 0 h 2832572"/>
              <a:gd name="connsiteX2" fmla="*/ 4025391 w 4025391"/>
              <a:gd name="connsiteY2" fmla="*/ 2832572 h 2832572"/>
              <a:gd name="connsiteX3" fmla="*/ 0 w 4025391"/>
              <a:gd name="connsiteY3" fmla="*/ 2832572 h 2832572"/>
              <a:gd name="connsiteX4" fmla="*/ 0 w 4025391"/>
              <a:gd name="connsiteY4" fmla="*/ 0 h 283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391" h="2832572">
                <a:moveTo>
                  <a:pt x="0" y="0"/>
                </a:moveTo>
                <a:lnTo>
                  <a:pt x="4025391" y="0"/>
                </a:lnTo>
                <a:lnTo>
                  <a:pt x="4025391" y="2832572"/>
                </a:lnTo>
                <a:lnTo>
                  <a:pt x="0" y="2832572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12700" prstMaterial="flat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kern="1200" dirty="0" smtClean="0"/>
              <a:t>Figures and tables</a:t>
            </a:r>
            <a:endParaRPr lang="en-GB" sz="6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204903" y="2129313"/>
            <a:ext cx="4687576" cy="1269043"/>
          </a:xfrm>
          <a:custGeom>
            <a:avLst/>
            <a:gdLst>
              <a:gd name="connsiteX0" fmla="*/ 0 w 4687576"/>
              <a:gd name="connsiteY0" fmla="*/ 317261 h 1269043"/>
              <a:gd name="connsiteX1" fmla="*/ 4053055 w 4687576"/>
              <a:gd name="connsiteY1" fmla="*/ 317261 h 1269043"/>
              <a:gd name="connsiteX2" fmla="*/ 4053055 w 4687576"/>
              <a:gd name="connsiteY2" fmla="*/ 0 h 1269043"/>
              <a:gd name="connsiteX3" fmla="*/ 4687576 w 4687576"/>
              <a:gd name="connsiteY3" fmla="*/ 634522 h 1269043"/>
              <a:gd name="connsiteX4" fmla="*/ 4053055 w 4687576"/>
              <a:gd name="connsiteY4" fmla="*/ 1269043 h 1269043"/>
              <a:gd name="connsiteX5" fmla="*/ 4053055 w 4687576"/>
              <a:gd name="connsiteY5" fmla="*/ 951782 h 1269043"/>
              <a:gd name="connsiteX6" fmla="*/ 0 w 4687576"/>
              <a:gd name="connsiteY6" fmla="*/ 951782 h 1269043"/>
              <a:gd name="connsiteX7" fmla="*/ 0 w 4687576"/>
              <a:gd name="connsiteY7" fmla="*/ 317261 h 126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576" h="1269043">
                <a:moveTo>
                  <a:pt x="0" y="317261"/>
                </a:moveTo>
                <a:lnTo>
                  <a:pt x="4053055" y="317261"/>
                </a:lnTo>
                <a:lnTo>
                  <a:pt x="4053055" y="0"/>
                </a:lnTo>
                <a:lnTo>
                  <a:pt x="4687576" y="634522"/>
                </a:lnTo>
                <a:lnTo>
                  <a:pt x="4053055" y="1269043"/>
                </a:lnTo>
                <a:lnTo>
                  <a:pt x="4053055" y="951782"/>
                </a:lnTo>
                <a:lnTo>
                  <a:pt x="0" y="951782"/>
                </a:lnTo>
                <a:lnTo>
                  <a:pt x="0" y="317261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2233612"/>
              <a:satOff val="84076"/>
              <a:lumOff val="-8236"/>
              <a:alphaOff val="0"/>
            </a:schemeClr>
          </a:fillRef>
          <a:effectRef idx="0">
            <a:schemeClr val="accent5">
              <a:hueOff val="-12233612"/>
              <a:satOff val="84076"/>
              <a:lumOff val="-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412511" rIns="571261" bIns="518722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500" kern="1200"/>
          </a:p>
        </p:txBody>
      </p:sp>
      <p:sp>
        <p:nvSpPr>
          <p:cNvPr id="14" name="Freeform 13"/>
          <p:cNvSpPr/>
          <p:nvPr/>
        </p:nvSpPr>
        <p:spPr>
          <a:xfrm>
            <a:off x="4204903" y="3111074"/>
            <a:ext cx="4025391" cy="2832572"/>
          </a:xfrm>
          <a:custGeom>
            <a:avLst/>
            <a:gdLst>
              <a:gd name="connsiteX0" fmla="*/ 0 w 4025391"/>
              <a:gd name="connsiteY0" fmla="*/ 0 h 2832572"/>
              <a:gd name="connsiteX1" fmla="*/ 4025391 w 4025391"/>
              <a:gd name="connsiteY1" fmla="*/ 0 h 2832572"/>
              <a:gd name="connsiteX2" fmla="*/ 4025391 w 4025391"/>
              <a:gd name="connsiteY2" fmla="*/ 2832572 h 2832572"/>
              <a:gd name="connsiteX3" fmla="*/ 0 w 4025391"/>
              <a:gd name="connsiteY3" fmla="*/ 2832572 h 2832572"/>
              <a:gd name="connsiteX4" fmla="*/ 0 w 4025391"/>
              <a:gd name="connsiteY4" fmla="*/ 0 h 283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391" h="2832572">
                <a:moveTo>
                  <a:pt x="0" y="0"/>
                </a:moveTo>
                <a:lnTo>
                  <a:pt x="4025391" y="0"/>
                </a:lnTo>
                <a:lnTo>
                  <a:pt x="4025391" y="2832572"/>
                </a:lnTo>
                <a:lnTo>
                  <a:pt x="0" y="2832572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12700" prstMaterial="flat">
            <a:bevelT w="50800" h="50800"/>
          </a:sp3d>
        </p:spPr>
        <p:style>
          <a:lnRef idx="1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400" kern="1200" dirty="0" smtClean="0"/>
              <a:t>Evaluation</a:t>
            </a:r>
            <a:endParaRPr lang="en-GB" sz="6400" kern="1200" dirty="0"/>
          </a:p>
        </p:txBody>
      </p:sp>
    </p:spTree>
    <p:extLst>
      <p:ext uri="{BB962C8B-B14F-4D97-AF65-F5344CB8AC3E}">
        <p14:creationId xmlns:p14="http://schemas.microsoft.com/office/powerpoint/2010/main" val="34732161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600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/>
              <a:t>D- Chapter four Conclusions and </a:t>
            </a:r>
            <a:r>
              <a:rPr lang="en-US" b="1" i="1" dirty="0" smtClean="0"/>
              <a:t>recommendations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0040"/>
            <a:ext cx="7416824" cy="45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6872"/>
            <a:ext cx="7543800" cy="38164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600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/>
              <a:t>D- Chapter four Conclusions and </a:t>
            </a:r>
            <a:r>
              <a:rPr lang="en-US" b="1" i="1" dirty="0" smtClean="0"/>
              <a:t>recommendations</a:t>
            </a:r>
            <a:endParaRPr lang="en-GB" dirty="0"/>
          </a:p>
        </p:txBody>
      </p:sp>
      <p:sp>
        <p:nvSpPr>
          <p:cNvPr id="2" name="Wave 1"/>
          <p:cNvSpPr/>
          <p:nvPr/>
        </p:nvSpPr>
        <p:spPr>
          <a:xfrm>
            <a:off x="827584" y="2276872"/>
            <a:ext cx="7488832" cy="360040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Summarize in points the main conclusions from the study, in addition to the recommendations for further future works.   </a:t>
            </a:r>
            <a:endParaRPr lang="en-GB" sz="28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936104"/>
          </a:xfrm>
        </p:spPr>
        <p:txBody>
          <a:bodyPr>
            <a:normAutofit/>
          </a:bodyPr>
          <a:lstStyle/>
          <a:p>
            <a:pPr lvl="0"/>
            <a:r>
              <a:rPr lang="en-US" b="1" i="1" dirty="0"/>
              <a:t>E- </a:t>
            </a:r>
            <a:r>
              <a:rPr lang="en-US" b="1" i="1" dirty="0" smtClean="0"/>
              <a:t>References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67544" y="1484838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591010" rIns="8255" bIns="59101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Standard Journal</a:t>
            </a:r>
            <a:endParaRPr lang="en-GB" sz="1300" kern="1200" dirty="0"/>
          </a:p>
        </p:txBody>
      </p:sp>
      <p:sp>
        <p:nvSpPr>
          <p:cNvPr id="7" name="Freeform 6"/>
          <p:cNvSpPr/>
          <p:nvPr/>
        </p:nvSpPr>
        <p:spPr>
          <a:xfrm>
            <a:off x="1633054" y="1484839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64262" rIns="64262" bIns="64262" numCol="1" spcCol="1270" anchor="ctr" anchorCtr="0">
            <a:noAutofit/>
          </a:bodyPr>
          <a:lstStyle/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err="1" smtClean="0"/>
              <a:t>Snowdon</a:t>
            </a:r>
            <a:r>
              <a:rPr lang="en-US" sz="1800" kern="1200" dirty="0" smtClean="0"/>
              <a:t> J. Sever depression in old age. Medicine Today. 2002Dec;3 (12):40-47.</a:t>
            </a:r>
            <a:endParaRPr lang="en-GB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467544" y="2956297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accent5">
              <a:hueOff val="-6116806"/>
              <a:satOff val="42038"/>
              <a:lumOff val="-4118"/>
              <a:alphaOff val="0"/>
            </a:schemeClr>
          </a:fillRef>
          <a:effectRef idx="2">
            <a:schemeClr val="accent5">
              <a:hueOff val="-6116806"/>
              <a:satOff val="42038"/>
              <a:lumOff val="-4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591010" rIns="8255" bIns="59101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Thesis</a:t>
            </a:r>
            <a:endParaRPr lang="en-GB" sz="1300" kern="1200" dirty="0"/>
          </a:p>
        </p:txBody>
      </p:sp>
      <p:sp>
        <p:nvSpPr>
          <p:cNvPr id="9" name="Freeform 8"/>
          <p:cNvSpPr/>
          <p:nvPr/>
        </p:nvSpPr>
        <p:spPr>
          <a:xfrm>
            <a:off x="1633054" y="2956298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64262" rIns="64262" bIns="64262" numCol="1" spcCol="1270" anchor="ctr" anchorCtr="0">
            <a:noAutofit/>
          </a:bodyPr>
          <a:lstStyle/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Kay JG. Intracellular cytokine in trafficking and phagocytosis in macrophages [</a:t>
            </a:r>
            <a:r>
              <a:rPr lang="en-US" sz="1800" kern="1200" dirty="0" err="1" smtClean="0"/>
              <a:t>phD</a:t>
            </a:r>
            <a:r>
              <a:rPr lang="en-US" sz="1800" kern="1200" dirty="0" smtClean="0"/>
              <a:t> thesis].St </a:t>
            </a:r>
            <a:r>
              <a:rPr lang="en-US" sz="1800" kern="1200" dirty="0" err="1" smtClean="0"/>
              <a:t>Lucia,Qld</a:t>
            </a:r>
            <a:r>
              <a:rPr lang="en-US" sz="1800" kern="1200" dirty="0" smtClean="0"/>
              <a:t>: University of </a:t>
            </a:r>
            <a:r>
              <a:rPr lang="en-US" sz="1800" kern="1200" dirty="0" err="1" smtClean="0"/>
              <a:t>queensland</a:t>
            </a:r>
            <a:r>
              <a:rPr lang="en-US" sz="1800" kern="1200" dirty="0" smtClean="0"/>
              <a:t>; 2007. </a:t>
            </a:r>
            <a:endParaRPr lang="en-GB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67544" y="4427755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accent5">
              <a:hueOff val="-12233612"/>
              <a:satOff val="84076"/>
              <a:lumOff val="-8236"/>
              <a:alphaOff val="0"/>
            </a:schemeClr>
          </a:fillRef>
          <a:effectRef idx="2">
            <a:schemeClr val="accent5">
              <a:hueOff val="-12233612"/>
              <a:satOff val="84076"/>
              <a:lumOff val="-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591010" rIns="8255" bIns="59101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Thesis-retrieved from database</a:t>
            </a:r>
            <a:endParaRPr lang="en-GB" sz="1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633054" y="4427755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64262" rIns="64262" bIns="64262" numCol="1" spcCol="1270" anchor="ctr" anchorCtr="0">
            <a:noAutofit/>
          </a:bodyPr>
          <a:lstStyle/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Kay JG. Intracellular cytokine in trafficking and phagocytosis in macrophages [</a:t>
            </a:r>
            <a:r>
              <a:rPr lang="en-US" sz="1800" kern="1200" dirty="0" err="1" smtClean="0"/>
              <a:t>phD</a:t>
            </a:r>
            <a:r>
              <a:rPr lang="en-US" sz="1800" kern="1200" dirty="0" smtClean="0"/>
              <a:t> thesis].St </a:t>
            </a:r>
            <a:r>
              <a:rPr lang="en-US" sz="1800" kern="1200" dirty="0" err="1" smtClean="0"/>
              <a:t>Lucia,Qld</a:t>
            </a:r>
            <a:r>
              <a:rPr lang="en-US" sz="1800" kern="1200" dirty="0" smtClean="0"/>
              <a:t>: University of </a:t>
            </a:r>
            <a:r>
              <a:rPr lang="en-US" sz="1800" kern="1200" dirty="0" err="1" smtClean="0"/>
              <a:t>queensland</a:t>
            </a:r>
            <a:r>
              <a:rPr lang="en-US" sz="1800" kern="1200" dirty="0" smtClean="0"/>
              <a:t>; 2007 </a:t>
            </a:r>
            <a:r>
              <a:rPr lang="en-US" sz="1800" kern="1200" dirty="0" smtClean="0">
                <a:solidFill>
                  <a:schemeClr val="accent1"/>
                </a:solidFill>
              </a:rPr>
              <a:t>[cited 2010Mar24]. Available from: University of Queensland Library E-Reserve.</a:t>
            </a:r>
            <a:endParaRPr lang="en-GB" sz="1800" kern="12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936104"/>
          </a:xfrm>
        </p:spPr>
        <p:txBody>
          <a:bodyPr>
            <a:normAutofit/>
          </a:bodyPr>
          <a:lstStyle/>
          <a:p>
            <a:pPr lvl="0"/>
            <a:r>
              <a:rPr lang="en-US" b="1" i="1" dirty="0"/>
              <a:t>E- </a:t>
            </a:r>
            <a:r>
              <a:rPr lang="en-US" b="1" i="1" dirty="0" smtClean="0"/>
              <a:t>References</a:t>
            </a:r>
            <a:endParaRPr lang="en-GB" dirty="0"/>
          </a:p>
        </p:txBody>
      </p:sp>
      <p:sp>
        <p:nvSpPr>
          <p:cNvPr id="5" name="Down Arrow Callout 4"/>
          <p:cNvSpPr/>
          <p:nvPr/>
        </p:nvSpPr>
        <p:spPr>
          <a:xfrm>
            <a:off x="5004048" y="404664"/>
            <a:ext cx="3240360" cy="11521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i="1" dirty="0" smtClean="0">
                <a:solidFill>
                  <a:schemeClr val="accent1"/>
                </a:solidFill>
                <a:latin typeface="Algerian" pitchFamily="82" charset="0"/>
              </a:rPr>
              <a:t>Vancouver style</a:t>
            </a:r>
            <a:endParaRPr lang="en-GB" sz="2400" b="1" i="1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67544" y="1484838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592280" rIns="9525" bIns="59228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Web  page with author</a:t>
            </a:r>
            <a:endParaRPr lang="en-GB" sz="1500" kern="1200" dirty="0"/>
          </a:p>
        </p:txBody>
      </p:sp>
      <p:sp>
        <p:nvSpPr>
          <p:cNvPr id="7" name="Freeform 6"/>
          <p:cNvSpPr/>
          <p:nvPr/>
        </p:nvSpPr>
        <p:spPr>
          <a:xfrm>
            <a:off x="1633054" y="1484839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2992" rIns="62992" bIns="62992" numCol="1" spcCol="1270" anchor="ctr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 smtClean="0">
                <a:solidFill>
                  <a:schemeClr val="accent1"/>
                </a:solidFill>
              </a:rPr>
              <a:t>Atherton J</a:t>
            </a:r>
            <a:r>
              <a:rPr lang="en-US" sz="1600" kern="1200" dirty="0" smtClean="0"/>
              <a:t>. Behavior modification [Internet]. 2010 [updated 2010 Feb 10; cited 2010 Apr 10]. Available from: http://www.learningandteaching.info/learning/dehavior_mod.htm.   </a:t>
            </a:r>
            <a:endParaRPr lang="en-GB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467544" y="2956297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accent5">
              <a:hueOff val="-6116806"/>
              <a:satOff val="42038"/>
              <a:lumOff val="-4118"/>
              <a:alphaOff val="0"/>
            </a:schemeClr>
          </a:fillRef>
          <a:effectRef idx="2">
            <a:schemeClr val="accent5">
              <a:hueOff val="-6116806"/>
              <a:satOff val="42038"/>
              <a:lumOff val="-4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592280" rIns="9525" bIns="59228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Web page with </a:t>
            </a:r>
            <a:r>
              <a:rPr lang="en-US" sz="1500" b="1" kern="1200" dirty="0" smtClean="0">
                <a:solidFill>
                  <a:schemeClr val="accent1"/>
                </a:solidFill>
              </a:rPr>
              <a:t>no author</a:t>
            </a:r>
            <a:endParaRPr lang="en-GB" sz="1500" b="1" kern="1200" dirty="0">
              <a:solidFill>
                <a:schemeClr val="accent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33054" y="2956298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2992" rIns="62992" bIns="62992" numCol="1" spcCol="1270" anchor="ctr" anchorCtr="0">
            <a:no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6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Behavior modification [Internet]. 2010 [updated 2010 Feb 10; cited 2010 Apr 10]. Available from: http://www.learningandteaching.info/learning/dehavior_mod.htm</a:t>
            </a:r>
            <a:endParaRPr lang="en-GB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67544" y="4427755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accent5">
              <a:hueOff val="-12233612"/>
              <a:satOff val="84076"/>
              <a:lumOff val="-8236"/>
              <a:alphaOff val="0"/>
            </a:schemeClr>
          </a:fillRef>
          <a:effectRef idx="2">
            <a:schemeClr val="accent5">
              <a:hueOff val="-12233612"/>
              <a:satOff val="84076"/>
              <a:lumOff val="-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592280" rIns="9525" bIns="59228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Web page with </a:t>
            </a:r>
            <a:r>
              <a:rPr lang="en-US" sz="1500" b="1" kern="1200" dirty="0" smtClean="0">
                <a:solidFill>
                  <a:schemeClr val="tx1"/>
                </a:solidFill>
              </a:rPr>
              <a:t>no date</a:t>
            </a:r>
            <a:endParaRPr lang="en-GB" sz="1500" b="1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33054" y="4427755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2992" rIns="62992" bIns="62992" numCol="1" spcCol="1270" anchor="ctr" anchorCtr="0">
            <a:no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600" kern="1200" dirty="0">
              <a:solidFill>
                <a:schemeClr val="accent1"/>
              </a:solidFill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0" kern="1200" dirty="0" smtClean="0">
                <a:solidFill>
                  <a:schemeClr val="tx1"/>
                </a:solidFill>
              </a:rPr>
              <a:t>Atherton J. </a:t>
            </a:r>
            <a:r>
              <a:rPr lang="en-US" sz="1600" kern="1200" dirty="0" smtClean="0"/>
              <a:t>Behavior modification [Internet]. 2010 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[cited 2010 Apr 10</a:t>
            </a:r>
            <a:r>
              <a:rPr lang="en-US" sz="1600" b="0" kern="1200" dirty="0" smtClean="0">
                <a:solidFill>
                  <a:schemeClr val="accent1"/>
                </a:solidFill>
              </a:rPr>
              <a:t>].</a:t>
            </a:r>
            <a:r>
              <a:rPr lang="en-US" sz="1600" kern="1200" dirty="0" smtClean="0">
                <a:solidFill>
                  <a:schemeClr val="accent1"/>
                </a:solidFill>
              </a:rPr>
              <a:t> </a:t>
            </a:r>
            <a:r>
              <a:rPr lang="en-US" sz="1600" kern="1200" dirty="0" smtClean="0"/>
              <a:t>Available from: http://www.learningandteaching.info/learning/dehavior_mod.htm.   </a:t>
            </a:r>
            <a:endParaRPr lang="en-GB" sz="1600" kern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936104"/>
          </a:xfrm>
        </p:spPr>
        <p:txBody>
          <a:bodyPr>
            <a:normAutofit/>
          </a:bodyPr>
          <a:lstStyle/>
          <a:p>
            <a:pPr lvl="0"/>
            <a:r>
              <a:rPr lang="en-US" b="1" i="1" dirty="0"/>
              <a:t>E- </a:t>
            </a:r>
            <a:r>
              <a:rPr lang="en-US" b="1" i="1" dirty="0" smtClean="0"/>
              <a:t>References</a:t>
            </a:r>
            <a:endParaRPr lang="en-GB" dirty="0"/>
          </a:p>
        </p:txBody>
      </p:sp>
      <p:sp>
        <p:nvSpPr>
          <p:cNvPr id="5" name="Down Arrow Callout 4"/>
          <p:cNvSpPr/>
          <p:nvPr/>
        </p:nvSpPr>
        <p:spPr>
          <a:xfrm>
            <a:off x="5004048" y="404664"/>
            <a:ext cx="3240360" cy="11521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i="1" dirty="0" smtClean="0">
                <a:solidFill>
                  <a:schemeClr val="accent1"/>
                </a:solidFill>
                <a:latin typeface="Algerian" pitchFamily="82" charset="0"/>
              </a:rPr>
              <a:t>Vancouver style</a:t>
            </a:r>
            <a:endParaRPr lang="en-GB" sz="2400" b="1" i="1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67544" y="1484838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90375" rIns="7620" bIns="59037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Chapter in an edited book</a:t>
            </a:r>
            <a:endParaRPr lang="en-GB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1633054" y="1484839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2992" rIns="62992" bIns="62992" numCol="1" spcCol="1270" anchor="ctr" anchorCtr="0">
            <a:no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 err="1" smtClean="0">
                <a:solidFill>
                  <a:schemeClr val="accent1"/>
                </a:solidFill>
              </a:rPr>
              <a:t>Rowlands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 TE, </a:t>
            </a:r>
            <a:r>
              <a:rPr lang="en-US" sz="1600" b="1" kern="1200" dirty="0" err="1" smtClean="0">
                <a:solidFill>
                  <a:schemeClr val="accent1"/>
                </a:solidFill>
              </a:rPr>
              <a:t>Hain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 LS. Acute limb ischemia. In: </a:t>
            </a:r>
            <a:r>
              <a:rPr lang="en-US" sz="1600" b="1" kern="1200" dirty="0" err="1" smtClean="0">
                <a:solidFill>
                  <a:schemeClr val="accent1"/>
                </a:solidFill>
              </a:rPr>
              <a:t>Donelly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 R, London NJM, editors. </a:t>
            </a:r>
            <a:r>
              <a:rPr lang="en-US" sz="1600" kern="1200" dirty="0" smtClean="0"/>
              <a:t>ABC of arterial and venous disease. 2</a:t>
            </a:r>
            <a:r>
              <a:rPr lang="en-US" sz="1600" kern="1200" baseline="30000" dirty="0" smtClean="0"/>
              <a:t>nd</a:t>
            </a:r>
            <a:r>
              <a:rPr lang="en-US" sz="1600" kern="1200" dirty="0" smtClean="0"/>
              <a:t> ed. West Sussex. Blackwell Publishing; 2009.</a:t>
            </a:r>
            <a:endParaRPr lang="en-GB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467544" y="2956297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accent5">
              <a:hueOff val="-6116806"/>
              <a:satOff val="42038"/>
              <a:lumOff val="-4118"/>
              <a:alphaOff val="0"/>
            </a:schemeClr>
          </a:fillRef>
          <a:effectRef idx="2">
            <a:schemeClr val="accent5">
              <a:hueOff val="-6116806"/>
              <a:satOff val="42038"/>
              <a:lumOff val="-4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90375" rIns="7620" bIns="59037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chemeClr val="accent1"/>
                </a:solidFill>
              </a:rPr>
              <a:t>Chapter in a book</a:t>
            </a:r>
            <a:endParaRPr lang="en-GB" sz="1200" b="1" kern="1200" dirty="0">
              <a:solidFill>
                <a:schemeClr val="accent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33054" y="2956298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2992" rIns="62992" bIns="62992" numCol="1" spcCol="1270" anchor="ctr" anchorCtr="0">
            <a:no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err="1" smtClean="0"/>
              <a:t>Speroff</a:t>
            </a:r>
            <a:r>
              <a:rPr lang="en-US" sz="1600" kern="1200" dirty="0" smtClean="0"/>
              <a:t>, Fritz MA. Clinical </a:t>
            </a:r>
            <a:r>
              <a:rPr lang="en-US" sz="1600" kern="1200" dirty="0" err="1" smtClean="0"/>
              <a:t>Gynocologic</a:t>
            </a:r>
            <a:r>
              <a:rPr lang="en-US" sz="1600" kern="1200" dirty="0" smtClean="0"/>
              <a:t> endocrinology an infertility. 7</a:t>
            </a:r>
            <a:r>
              <a:rPr lang="en-US" sz="1600" kern="1200" baseline="30000" dirty="0" smtClean="0"/>
              <a:t>th</a:t>
            </a:r>
            <a:r>
              <a:rPr lang="en-US" sz="1600" kern="1200" dirty="0" smtClean="0"/>
              <a:t> ed. Philadelphia: Lippincott Williams and Wilkins; 2005. 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chapter 29, Endometriosis; P.1103-33.</a:t>
            </a:r>
            <a:endParaRPr lang="en-GB" sz="1600" b="1" kern="1200" dirty="0">
              <a:solidFill>
                <a:schemeClr val="accent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544" y="4427755"/>
            <a:ext cx="1165510" cy="1665014"/>
          </a:xfrm>
          <a:custGeom>
            <a:avLst/>
            <a:gdLst>
              <a:gd name="connsiteX0" fmla="*/ 0 w 1665014"/>
              <a:gd name="connsiteY0" fmla="*/ 0 h 1165510"/>
              <a:gd name="connsiteX1" fmla="*/ 1082259 w 1665014"/>
              <a:gd name="connsiteY1" fmla="*/ 0 h 1165510"/>
              <a:gd name="connsiteX2" fmla="*/ 1665014 w 1665014"/>
              <a:gd name="connsiteY2" fmla="*/ 582755 h 1165510"/>
              <a:gd name="connsiteX3" fmla="*/ 1082259 w 1665014"/>
              <a:gd name="connsiteY3" fmla="*/ 1165510 h 1165510"/>
              <a:gd name="connsiteX4" fmla="*/ 0 w 1665014"/>
              <a:gd name="connsiteY4" fmla="*/ 1165510 h 1165510"/>
              <a:gd name="connsiteX5" fmla="*/ 582755 w 1665014"/>
              <a:gd name="connsiteY5" fmla="*/ 582755 h 1165510"/>
              <a:gd name="connsiteX6" fmla="*/ 0 w 1665014"/>
              <a:gd name="connsiteY6" fmla="*/ 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14" h="1165510">
                <a:moveTo>
                  <a:pt x="1665014" y="0"/>
                </a:moveTo>
                <a:lnTo>
                  <a:pt x="1665014" y="757581"/>
                </a:lnTo>
                <a:lnTo>
                  <a:pt x="832507" y="1165510"/>
                </a:lnTo>
                <a:lnTo>
                  <a:pt x="0" y="757581"/>
                </a:lnTo>
                <a:lnTo>
                  <a:pt x="0" y="0"/>
                </a:lnTo>
                <a:lnTo>
                  <a:pt x="832507" y="407929"/>
                </a:lnTo>
                <a:lnTo>
                  <a:pt x="1665014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accent5">
              <a:hueOff val="-12233612"/>
              <a:satOff val="84076"/>
              <a:lumOff val="-8236"/>
              <a:alphaOff val="0"/>
            </a:schemeClr>
          </a:fillRef>
          <a:effectRef idx="2">
            <a:schemeClr val="accent5">
              <a:hueOff val="-12233612"/>
              <a:satOff val="84076"/>
              <a:lumOff val="-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90375" rIns="7620" bIns="59037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chemeClr val="tx1"/>
                </a:solidFill>
              </a:rPr>
              <a:t>Chapter from an electronic book</a:t>
            </a:r>
            <a:endParaRPr lang="en-GB" sz="1200" b="1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33054" y="4427755"/>
            <a:ext cx="6672745" cy="1082259"/>
          </a:xfrm>
          <a:custGeom>
            <a:avLst/>
            <a:gdLst>
              <a:gd name="connsiteX0" fmla="*/ 180380 w 1082259"/>
              <a:gd name="connsiteY0" fmla="*/ 0 h 6672745"/>
              <a:gd name="connsiteX1" fmla="*/ 901879 w 1082259"/>
              <a:gd name="connsiteY1" fmla="*/ 0 h 6672745"/>
              <a:gd name="connsiteX2" fmla="*/ 1082259 w 1082259"/>
              <a:gd name="connsiteY2" fmla="*/ 180380 h 6672745"/>
              <a:gd name="connsiteX3" fmla="*/ 1082259 w 1082259"/>
              <a:gd name="connsiteY3" fmla="*/ 6672745 h 6672745"/>
              <a:gd name="connsiteX4" fmla="*/ 1082259 w 1082259"/>
              <a:gd name="connsiteY4" fmla="*/ 6672745 h 6672745"/>
              <a:gd name="connsiteX5" fmla="*/ 0 w 1082259"/>
              <a:gd name="connsiteY5" fmla="*/ 6672745 h 6672745"/>
              <a:gd name="connsiteX6" fmla="*/ 0 w 1082259"/>
              <a:gd name="connsiteY6" fmla="*/ 6672745 h 6672745"/>
              <a:gd name="connsiteX7" fmla="*/ 0 w 1082259"/>
              <a:gd name="connsiteY7" fmla="*/ 180380 h 6672745"/>
              <a:gd name="connsiteX8" fmla="*/ 180380 w 1082259"/>
              <a:gd name="connsiteY8" fmla="*/ 0 h 667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259" h="6672745">
                <a:moveTo>
                  <a:pt x="1082259" y="1112148"/>
                </a:moveTo>
                <a:lnTo>
                  <a:pt x="1082259" y="5560597"/>
                </a:lnTo>
                <a:cubicBezTo>
                  <a:pt x="1082259" y="6174817"/>
                  <a:pt x="1069161" y="6672742"/>
                  <a:pt x="1053003" y="6672742"/>
                </a:cubicBezTo>
                <a:lnTo>
                  <a:pt x="0" y="6672742"/>
                </a:lnTo>
                <a:lnTo>
                  <a:pt x="0" y="6672742"/>
                </a:lnTo>
                <a:lnTo>
                  <a:pt x="0" y="3"/>
                </a:lnTo>
                <a:lnTo>
                  <a:pt x="0" y="3"/>
                </a:lnTo>
                <a:lnTo>
                  <a:pt x="1053003" y="3"/>
                </a:lnTo>
                <a:cubicBezTo>
                  <a:pt x="1069161" y="3"/>
                  <a:pt x="1082259" y="497928"/>
                  <a:pt x="1082259" y="11121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2992" rIns="62992" bIns="62992" numCol="1" spcCol="1270" anchor="ctr" anchorCtr="0">
            <a:no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err="1" smtClean="0">
                <a:solidFill>
                  <a:schemeClr val="tx1"/>
                </a:solidFill>
              </a:rPr>
              <a:t>DrawinC</a:t>
            </a:r>
            <a:r>
              <a:rPr lang="en-US" sz="1600" kern="1200" dirty="0" smtClean="0">
                <a:solidFill>
                  <a:schemeClr val="tx1"/>
                </a:solidFill>
              </a:rPr>
              <a:t>. On the origin of species by means of natural selection or the preservation of favored races in the struggle for life [Internet]. London: John Murray; 1859. Chapter 5, Laws of Variation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. [cited 2010 Apr 22]. Available from: </a:t>
            </a:r>
            <a:r>
              <a:rPr lang="en-US" sz="1600" b="1" kern="1200" dirty="0" smtClean="0">
                <a:solidFill>
                  <a:schemeClr val="accent1"/>
                </a:solidFill>
                <a:hlinkClick r:id="rId2"/>
              </a:rPr>
              <a:t>http://www.talk</a:t>
            </a:r>
            <a:r>
              <a:rPr lang="en-US" sz="1600" b="1" kern="1200" dirty="0" smtClean="0">
                <a:solidFill>
                  <a:schemeClr val="accent1"/>
                </a:solidFill>
              </a:rPr>
              <a:t>origins.org/faqs/origin/chapter5</a:t>
            </a:r>
            <a:endParaRPr lang="en-GB" sz="1600" b="1" kern="12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936104"/>
          </a:xfrm>
        </p:spPr>
        <p:txBody>
          <a:bodyPr>
            <a:normAutofit/>
          </a:bodyPr>
          <a:lstStyle/>
          <a:p>
            <a:pPr lvl="0"/>
            <a:r>
              <a:rPr lang="en-US" b="1" i="1" dirty="0"/>
              <a:t>E- </a:t>
            </a:r>
            <a:r>
              <a:rPr lang="en-US" b="1" i="1" dirty="0" smtClean="0"/>
              <a:t>References</a:t>
            </a:r>
            <a:endParaRPr lang="en-GB" dirty="0"/>
          </a:p>
        </p:txBody>
      </p:sp>
      <p:sp>
        <p:nvSpPr>
          <p:cNvPr id="5" name="Down Arrow Callout 4"/>
          <p:cNvSpPr/>
          <p:nvPr/>
        </p:nvSpPr>
        <p:spPr>
          <a:xfrm>
            <a:off x="5004048" y="404664"/>
            <a:ext cx="3240360" cy="115212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i="1" dirty="0" smtClean="0">
                <a:solidFill>
                  <a:schemeClr val="accent1"/>
                </a:solidFill>
                <a:latin typeface="Algerian" pitchFamily="82" charset="0"/>
              </a:rPr>
              <a:t>Vancouver style</a:t>
            </a:r>
            <a:endParaRPr lang="en-GB" sz="2400" b="1" i="1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50224" cy="44644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ain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Complementary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Major chapters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Chapter one -Introduction and Aim of the work-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Chapter two -Experimental work-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Chapter three -Results and discussions-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Chapter four -Conclusions and recommendations-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References</a:t>
            </a:r>
          </a:p>
          <a:p>
            <a:pPr marL="457200" indent="-457200">
              <a:buFont typeface="+mj-lt"/>
              <a:buAutoNum type="alphaLcParenR"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936104"/>
          </a:xfrm>
        </p:spPr>
        <p:txBody>
          <a:bodyPr/>
          <a:lstStyle/>
          <a:p>
            <a:r>
              <a:rPr lang="en-US" i="1" dirty="0" smtClean="0"/>
              <a:t>Contents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646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62000" y="2276475"/>
            <a:ext cx="7543800" cy="887003"/>
          </a:xfrm>
          <a:custGeom>
            <a:avLst/>
            <a:gdLst>
              <a:gd name="connsiteX0" fmla="*/ 0 w 7543800"/>
              <a:gd name="connsiteY0" fmla="*/ 88700 h 887003"/>
              <a:gd name="connsiteX1" fmla="*/ 88700 w 7543800"/>
              <a:gd name="connsiteY1" fmla="*/ 0 h 887003"/>
              <a:gd name="connsiteX2" fmla="*/ 7455100 w 7543800"/>
              <a:gd name="connsiteY2" fmla="*/ 0 h 887003"/>
              <a:gd name="connsiteX3" fmla="*/ 7543800 w 7543800"/>
              <a:gd name="connsiteY3" fmla="*/ 88700 h 887003"/>
              <a:gd name="connsiteX4" fmla="*/ 7543800 w 7543800"/>
              <a:gd name="connsiteY4" fmla="*/ 798303 h 887003"/>
              <a:gd name="connsiteX5" fmla="*/ 7455100 w 7543800"/>
              <a:gd name="connsiteY5" fmla="*/ 887003 h 887003"/>
              <a:gd name="connsiteX6" fmla="*/ 88700 w 7543800"/>
              <a:gd name="connsiteY6" fmla="*/ 887003 h 887003"/>
              <a:gd name="connsiteX7" fmla="*/ 0 w 7543800"/>
              <a:gd name="connsiteY7" fmla="*/ 798303 h 887003"/>
              <a:gd name="connsiteX8" fmla="*/ 0 w 7543800"/>
              <a:gd name="connsiteY8" fmla="*/ 88700 h 8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800" h="887003">
                <a:moveTo>
                  <a:pt x="0" y="88700"/>
                </a:moveTo>
                <a:cubicBezTo>
                  <a:pt x="0" y="39712"/>
                  <a:pt x="39712" y="0"/>
                  <a:pt x="88700" y="0"/>
                </a:cubicBezTo>
                <a:lnTo>
                  <a:pt x="7455100" y="0"/>
                </a:lnTo>
                <a:cubicBezTo>
                  <a:pt x="7504088" y="0"/>
                  <a:pt x="7543800" y="39712"/>
                  <a:pt x="7543800" y="88700"/>
                </a:cubicBezTo>
                <a:lnTo>
                  <a:pt x="7543800" y="798303"/>
                </a:lnTo>
                <a:cubicBezTo>
                  <a:pt x="7543800" y="847291"/>
                  <a:pt x="7504088" y="887003"/>
                  <a:pt x="7455100" y="887003"/>
                </a:cubicBezTo>
                <a:lnTo>
                  <a:pt x="88700" y="887003"/>
                </a:lnTo>
                <a:cubicBezTo>
                  <a:pt x="39712" y="887003"/>
                  <a:pt x="0" y="847291"/>
                  <a:pt x="0" y="798303"/>
                </a:cubicBezTo>
                <a:lnTo>
                  <a:pt x="0" y="887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57480" tIns="160020" rIns="160021" bIns="16002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err="1" smtClean="0"/>
              <a:t>Ctrl+A</a:t>
            </a:r>
            <a:r>
              <a:rPr lang="en-US" sz="4200" kern="1200" dirty="0" smtClean="0"/>
              <a:t>          Select all</a:t>
            </a:r>
            <a:endParaRPr lang="en-GB" sz="4200" kern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850700" y="2365175"/>
            <a:ext cx="1508760" cy="709602"/>
          </a:xfrm>
          <a:prstGeom prst="roundRect">
            <a:avLst>
              <a:gd name="adj" fmla="val 10000"/>
            </a:avLst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762000" y="3252178"/>
            <a:ext cx="7543800" cy="887003"/>
          </a:xfrm>
          <a:custGeom>
            <a:avLst/>
            <a:gdLst>
              <a:gd name="connsiteX0" fmla="*/ 0 w 7543800"/>
              <a:gd name="connsiteY0" fmla="*/ 88700 h 887003"/>
              <a:gd name="connsiteX1" fmla="*/ 88700 w 7543800"/>
              <a:gd name="connsiteY1" fmla="*/ 0 h 887003"/>
              <a:gd name="connsiteX2" fmla="*/ 7455100 w 7543800"/>
              <a:gd name="connsiteY2" fmla="*/ 0 h 887003"/>
              <a:gd name="connsiteX3" fmla="*/ 7543800 w 7543800"/>
              <a:gd name="connsiteY3" fmla="*/ 88700 h 887003"/>
              <a:gd name="connsiteX4" fmla="*/ 7543800 w 7543800"/>
              <a:gd name="connsiteY4" fmla="*/ 798303 h 887003"/>
              <a:gd name="connsiteX5" fmla="*/ 7455100 w 7543800"/>
              <a:gd name="connsiteY5" fmla="*/ 887003 h 887003"/>
              <a:gd name="connsiteX6" fmla="*/ 88700 w 7543800"/>
              <a:gd name="connsiteY6" fmla="*/ 887003 h 887003"/>
              <a:gd name="connsiteX7" fmla="*/ 0 w 7543800"/>
              <a:gd name="connsiteY7" fmla="*/ 798303 h 887003"/>
              <a:gd name="connsiteX8" fmla="*/ 0 w 7543800"/>
              <a:gd name="connsiteY8" fmla="*/ 88700 h 8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800" h="887003">
                <a:moveTo>
                  <a:pt x="0" y="88700"/>
                </a:moveTo>
                <a:cubicBezTo>
                  <a:pt x="0" y="39712"/>
                  <a:pt x="39712" y="0"/>
                  <a:pt x="88700" y="0"/>
                </a:cubicBezTo>
                <a:lnTo>
                  <a:pt x="7455100" y="0"/>
                </a:lnTo>
                <a:cubicBezTo>
                  <a:pt x="7504088" y="0"/>
                  <a:pt x="7543800" y="39712"/>
                  <a:pt x="7543800" y="88700"/>
                </a:cubicBezTo>
                <a:lnTo>
                  <a:pt x="7543800" y="798303"/>
                </a:lnTo>
                <a:cubicBezTo>
                  <a:pt x="7543800" y="847291"/>
                  <a:pt x="7504088" y="887003"/>
                  <a:pt x="7455100" y="887003"/>
                </a:cubicBezTo>
                <a:lnTo>
                  <a:pt x="88700" y="887003"/>
                </a:lnTo>
                <a:cubicBezTo>
                  <a:pt x="39712" y="887003"/>
                  <a:pt x="0" y="847291"/>
                  <a:pt x="0" y="798303"/>
                </a:cubicBezTo>
                <a:lnTo>
                  <a:pt x="0" y="887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077871"/>
              <a:satOff val="28025"/>
              <a:lumOff val="-2745"/>
              <a:alphaOff val="0"/>
            </a:schemeClr>
          </a:fillRef>
          <a:effectRef idx="1">
            <a:schemeClr val="accent5">
              <a:hueOff val="-4077871"/>
              <a:satOff val="28025"/>
              <a:lumOff val="-274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57480" tIns="160020" rIns="160021" bIns="16002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err="1" smtClean="0"/>
              <a:t>Ctrl+C</a:t>
            </a:r>
            <a:r>
              <a:rPr lang="en-US" sz="4200" kern="1200" dirty="0" smtClean="0"/>
              <a:t>          Copy</a:t>
            </a:r>
            <a:endParaRPr lang="en-GB" sz="4200" kern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850700" y="3340878"/>
            <a:ext cx="1508760" cy="709602"/>
          </a:xfrm>
          <a:prstGeom prst="roundRect">
            <a:avLst>
              <a:gd name="adj" fmla="val 10000"/>
            </a:avLst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4244415"/>
              <a:satOff val="2676"/>
              <a:lumOff val="46"/>
              <a:alphaOff val="0"/>
            </a:schemeClr>
          </a:fillRef>
          <a:effectRef idx="1">
            <a:schemeClr val="accent5">
              <a:tint val="50000"/>
              <a:hueOff val="-4244415"/>
              <a:satOff val="2676"/>
              <a:lumOff val="4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762000" y="4227882"/>
            <a:ext cx="7543800" cy="887003"/>
          </a:xfrm>
          <a:custGeom>
            <a:avLst/>
            <a:gdLst>
              <a:gd name="connsiteX0" fmla="*/ 0 w 7543800"/>
              <a:gd name="connsiteY0" fmla="*/ 88700 h 887003"/>
              <a:gd name="connsiteX1" fmla="*/ 88700 w 7543800"/>
              <a:gd name="connsiteY1" fmla="*/ 0 h 887003"/>
              <a:gd name="connsiteX2" fmla="*/ 7455100 w 7543800"/>
              <a:gd name="connsiteY2" fmla="*/ 0 h 887003"/>
              <a:gd name="connsiteX3" fmla="*/ 7543800 w 7543800"/>
              <a:gd name="connsiteY3" fmla="*/ 88700 h 887003"/>
              <a:gd name="connsiteX4" fmla="*/ 7543800 w 7543800"/>
              <a:gd name="connsiteY4" fmla="*/ 798303 h 887003"/>
              <a:gd name="connsiteX5" fmla="*/ 7455100 w 7543800"/>
              <a:gd name="connsiteY5" fmla="*/ 887003 h 887003"/>
              <a:gd name="connsiteX6" fmla="*/ 88700 w 7543800"/>
              <a:gd name="connsiteY6" fmla="*/ 887003 h 887003"/>
              <a:gd name="connsiteX7" fmla="*/ 0 w 7543800"/>
              <a:gd name="connsiteY7" fmla="*/ 798303 h 887003"/>
              <a:gd name="connsiteX8" fmla="*/ 0 w 7543800"/>
              <a:gd name="connsiteY8" fmla="*/ 88700 h 8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800" h="887003">
                <a:moveTo>
                  <a:pt x="0" y="88700"/>
                </a:moveTo>
                <a:cubicBezTo>
                  <a:pt x="0" y="39712"/>
                  <a:pt x="39712" y="0"/>
                  <a:pt x="88700" y="0"/>
                </a:cubicBezTo>
                <a:lnTo>
                  <a:pt x="7455100" y="0"/>
                </a:lnTo>
                <a:cubicBezTo>
                  <a:pt x="7504088" y="0"/>
                  <a:pt x="7543800" y="39712"/>
                  <a:pt x="7543800" y="88700"/>
                </a:cubicBezTo>
                <a:lnTo>
                  <a:pt x="7543800" y="798303"/>
                </a:lnTo>
                <a:cubicBezTo>
                  <a:pt x="7543800" y="847291"/>
                  <a:pt x="7504088" y="887003"/>
                  <a:pt x="7455100" y="887003"/>
                </a:cubicBezTo>
                <a:lnTo>
                  <a:pt x="88700" y="887003"/>
                </a:lnTo>
                <a:cubicBezTo>
                  <a:pt x="39712" y="887003"/>
                  <a:pt x="0" y="847291"/>
                  <a:pt x="0" y="798303"/>
                </a:cubicBezTo>
                <a:lnTo>
                  <a:pt x="0" y="887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8155742"/>
              <a:satOff val="56051"/>
              <a:lumOff val="-5491"/>
              <a:alphaOff val="0"/>
            </a:schemeClr>
          </a:fillRef>
          <a:effectRef idx="1">
            <a:schemeClr val="accent5">
              <a:hueOff val="-8155742"/>
              <a:satOff val="56051"/>
              <a:lumOff val="-549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57480" tIns="160020" rIns="160021" bIns="16002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err="1" smtClean="0"/>
              <a:t>Ctrl+V</a:t>
            </a:r>
            <a:r>
              <a:rPr lang="en-US" sz="4200" kern="1200" dirty="0" smtClean="0"/>
              <a:t>          paste</a:t>
            </a:r>
            <a:endParaRPr lang="en-GB" sz="4200" kern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850700" y="4316582"/>
            <a:ext cx="1508760" cy="709602"/>
          </a:xfrm>
          <a:prstGeom prst="roundRect">
            <a:avLst>
              <a:gd name="adj" fmla="val 10000"/>
            </a:avLst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8488830"/>
              <a:satOff val="5351"/>
              <a:lumOff val="91"/>
              <a:alphaOff val="0"/>
            </a:schemeClr>
          </a:fillRef>
          <a:effectRef idx="1">
            <a:schemeClr val="accent5">
              <a:tint val="50000"/>
              <a:hueOff val="-8488830"/>
              <a:satOff val="5351"/>
              <a:lumOff val="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762000" y="5203585"/>
            <a:ext cx="7543800" cy="887003"/>
          </a:xfrm>
          <a:custGeom>
            <a:avLst/>
            <a:gdLst>
              <a:gd name="connsiteX0" fmla="*/ 0 w 7543800"/>
              <a:gd name="connsiteY0" fmla="*/ 88700 h 887003"/>
              <a:gd name="connsiteX1" fmla="*/ 88700 w 7543800"/>
              <a:gd name="connsiteY1" fmla="*/ 0 h 887003"/>
              <a:gd name="connsiteX2" fmla="*/ 7455100 w 7543800"/>
              <a:gd name="connsiteY2" fmla="*/ 0 h 887003"/>
              <a:gd name="connsiteX3" fmla="*/ 7543800 w 7543800"/>
              <a:gd name="connsiteY3" fmla="*/ 88700 h 887003"/>
              <a:gd name="connsiteX4" fmla="*/ 7543800 w 7543800"/>
              <a:gd name="connsiteY4" fmla="*/ 798303 h 887003"/>
              <a:gd name="connsiteX5" fmla="*/ 7455100 w 7543800"/>
              <a:gd name="connsiteY5" fmla="*/ 887003 h 887003"/>
              <a:gd name="connsiteX6" fmla="*/ 88700 w 7543800"/>
              <a:gd name="connsiteY6" fmla="*/ 887003 h 887003"/>
              <a:gd name="connsiteX7" fmla="*/ 0 w 7543800"/>
              <a:gd name="connsiteY7" fmla="*/ 798303 h 887003"/>
              <a:gd name="connsiteX8" fmla="*/ 0 w 7543800"/>
              <a:gd name="connsiteY8" fmla="*/ 88700 h 8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800" h="887003">
                <a:moveTo>
                  <a:pt x="0" y="88700"/>
                </a:moveTo>
                <a:cubicBezTo>
                  <a:pt x="0" y="39712"/>
                  <a:pt x="39712" y="0"/>
                  <a:pt x="88700" y="0"/>
                </a:cubicBezTo>
                <a:lnTo>
                  <a:pt x="7455100" y="0"/>
                </a:lnTo>
                <a:cubicBezTo>
                  <a:pt x="7504088" y="0"/>
                  <a:pt x="7543800" y="39712"/>
                  <a:pt x="7543800" y="88700"/>
                </a:cubicBezTo>
                <a:lnTo>
                  <a:pt x="7543800" y="798303"/>
                </a:lnTo>
                <a:cubicBezTo>
                  <a:pt x="7543800" y="847291"/>
                  <a:pt x="7504088" y="887003"/>
                  <a:pt x="7455100" y="887003"/>
                </a:cubicBezTo>
                <a:lnTo>
                  <a:pt x="88700" y="887003"/>
                </a:lnTo>
                <a:cubicBezTo>
                  <a:pt x="39712" y="887003"/>
                  <a:pt x="0" y="847291"/>
                  <a:pt x="0" y="798303"/>
                </a:cubicBezTo>
                <a:lnTo>
                  <a:pt x="0" y="887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12233612"/>
              <a:satOff val="84076"/>
              <a:lumOff val="-8236"/>
              <a:alphaOff val="0"/>
            </a:schemeClr>
          </a:fillRef>
          <a:effectRef idx="1">
            <a:schemeClr val="accent5">
              <a:hueOff val="-12233612"/>
              <a:satOff val="84076"/>
              <a:lumOff val="-823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57480" tIns="160020" rIns="160021" bIns="16002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err="1" smtClean="0"/>
              <a:t>Ctrl+J</a:t>
            </a:r>
            <a:r>
              <a:rPr lang="en-US" sz="4200" kern="1200" dirty="0" smtClean="0"/>
              <a:t>          Auto adjust</a:t>
            </a:r>
            <a:endParaRPr lang="en-GB" sz="4200" kern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850700" y="5292285"/>
            <a:ext cx="1508760" cy="709602"/>
          </a:xfrm>
          <a:prstGeom prst="roundRect">
            <a:avLst>
              <a:gd name="adj" fmla="val 10000"/>
            </a:avLst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12733245"/>
              <a:satOff val="8027"/>
              <a:lumOff val="137"/>
              <a:alphaOff val="0"/>
            </a:schemeClr>
          </a:fillRef>
          <a:effectRef idx="1">
            <a:schemeClr val="accent5">
              <a:tint val="50000"/>
              <a:hueOff val="-1273324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important short- cut keys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1940" y="2708920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62295" y="3789040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62295" y="4725144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573325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89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68" y="0"/>
            <a:ext cx="9238467" cy="6957391"/>
          </a:xfrm>
        </p:spPr>
      </p:pic>
    </p:spTree>
    <p:extLst>
      <p:ext uri="{BB962C8B-B14F-4D97-AF65-F5344CB8AC3E}">
        <p14:creationId xmlns:p14="http://schemas.microsoft.com/office/powerpoint/2010/main" val="42424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62000" y="2019379"/>
            <a:ext cx="7543800" cy="1116012"/>
          </a:xfrm>
          <a:custGeom>
            <a:avLst/>
            <a:gdLst>
              <a:gd name="connsiteX0" fmla="*/ 0 w 7543800"/>
              <a:gd name="connsiteY0" fmla="*/ 111601 h 1116012"/>
              <a:gd name="connsiteX1" fmla="*/ 111601 w 7543800"/>
              <a:gd name="connsiteY1" fmla="*/ 0 h 1116012"/>
              <a:gd name="connsiteX2" fmla="*/ 7432199 w 7543800"/>
              <a:gd name="connsiteY2" fmla="*/ 0 h 1116012"/>
              <a:gd name="connsiteX3" fmla="*/ 7543800 w 7543800"/>
              <a:gd name="connsiteY3" fmla="*/ 111601 h 1116012"/>
              <a:gd name="connsiteX4" fmla="*/ 7543800 w 7543800"/>
              <a:gd name="connsiteY4" fmla="*/ 1004411 h 1116012"/>
              <a:gd name="connsiteX5" fmla="*/ 7432199 w 7543800"/>
              <a:gd name="connsiteY5" fmla="*/ 1116012 h 1116012"/>
              <a:gd name="connsiteX6" fmla="*/ 111601 w 7543800"/>
              <a:gd name="connsiteY6" fmla="*/ 1116012 h 1116012"/>
              <a:gd name="connsiteX7" fmla="*/ 0 w 7543800"/>
              <a:gd name="connsiteY7" fmla="*/ 1004411 h 1116012"/>
              <a:gd name="connsiteX8" fmla="*/ 0 w 7543800"/>
              <a:gd name="connsiteY8" fmla="*/ 111601 h 11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800" h="1116012">
                <a:moveTo>
                  <a:pt x="0" y="111601"/>
                </a:moveTo>
                <a:cubicBezTo>
                  <a:pt x="0" y="49965"/>
                  <a:pt x="49965" y="0"/>
                  <a:pt x="111601" y="0"/>
                </a:cubicBezTo>
                <a:lnTo>
                  <a:pt x="7432199" y="0"/>
                </a:lnTo>
                <a:cubicBezTo>
                  <a:pt x="7493835" y="0"/>
                  <a:pt x="7543800" y="49965"/>
                  <a:pt x="7543800" y="111601"/>
                </a:cubicBezTo>
                <a:lnTo>
                  <a:pt x="7543800" y="1004411"/>
                </a:lnTo>
                <a:cubicBezTo>
                  <a:pt x="7543800" y="1066047"/>
                  <a:pt x="7493835" y="1116012"/>
                  <a:pt x="7432199" y="1116012"/>
                </a:cubicBezTo>
                <a:lnTo>
                  <a:pt x="111601" y="1116012"/>
                </a:lnTo>
                <a:cubicBezTo>
                  <a:pt x="49965" y="1116012"/>
                  <a:pt x="0" y="1066047"/>
                  <a:pt x="0" y="1004411"/>
                </a:cubicBezTo>
                <a:lnTo>
                  <a:pt x="0" y="1116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6512" tIns="115237" rIns="156512" bIns="11523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smtClean="0"/>
              <a:t>Scientific project</a:t>
            </a:r>
            <a:endParaRPr lang="en-GB" sz="6500" kern="12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3336274"/>
            <a:ext cx="1116012" cy="1116012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7" name="Freeform 6"/>
          <p:cNvSpPr/>
          <p:nvPr/>
        </p:nvSpPr>
        <p:spPr>
          <a:xfrm>
            <a:off x="1944973" y="3336274"/>
            <a:ext cx="6360826" cy="1116012"/>
          </a:xfrm>
          <a:custGeom>
            <a:avLst/>
            <a:gdLst>
              <a:gd name="connsiteX0" fmla="*/ 0 w 6360826"/>
              <a:gd name="connsiteY0" fmla="*/ 186039 h 1116012"/>
              <a:gd name="connsiteX1" fmla="*/ 186039 w 6360826"/>
              <a:gd name="connsiteY1" fmla="*/ 0 h 1116012"/>
              <a:gd name="connsiteX2" fmla="*/ 6174787 w 6360826"/>
              <a:gd name="connsiteY2" fmla="*/ 0 h 1116012"/>
              <a:gd name="connsiteX3" fmla="*/ 6360826 w 6360826"/>
              <a:gd name="connsiteY3" fmla="*/ 186039 h 1116012"/>
              <a:gd name="connsiteX4" fmla="*/ 6360826 w 6360826"/>
              <a:gd name="connsiteY4" fmla="*/ 929973 h 1116012"/>
              <a:gd name="connsiteX5" fmla="*/ 6174787 w 6360826"/>
              <a:gd name="connsiteY5" fmla="*/ 1116012 h 1116012"/>
              <a:gd name="connsiteX6" fmla="*/ 186039 w 6360826"/>
              <a:gd name="connsiteY6" fmla="*/ 1116012 h 1116012"/>
              <a:gd name="connsiteX7" fmla="*/ 0 w 6360826"/>
              <a:gd name="connsiteY7" fmla="*/ 929973 h 1116012"/>
              <a:gd name="connsiteX8" fmla="*/ 0 w 6360826"/>
              <a:gd name="connsiteY8" fmla="*/ 186039 h 11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0826" h="1116012">
                <a:moveTo>
                  <a:pt x="0" y="186039"/>
                </a:moveTo>
                <a:cubicBezTo>
                  <a:pt x="0" y="83292"/>
                  <a:pt x="83292" y="0"/>
                  <a:pt x="186039" y="0"/>
                </a:cubicBezTo>
                <a:lnTo>
                  <a:pt x="6174787" y="0"/>
                </a:lnTo>
                <a:cubicBezTo>
                  <a:pt x="6277534" y="0"/>
                  <a:pt x="6360826" y="83292"/>
                  <a:pt x="6360826" y="186039"/>
                </a:cubicBezTo>
                <a:lnTo>
                  <a:pt x="6360826" y="929973"/>
                </a:lnTo>
                <a:cubicBezTo>
                  <a:pt x="6360826" y="1032720"/>
                  <a:pt x="6277534" y="1116012"/>
                  <a:pt x="6174787" y="1116012"/>
                </a:cubicBezTo>
                <a:lnTo>
                  <a:pt x="186039" y="1116012"/>
                </a:lnTo>
                <a:cubicBezTo>
                  <a:pt x="83292" y="1116012"/>
                  <a:pt x="0" y="1032720"/>
                  <a:pt x="0" y="929973"/>
                </a:cubicBezTo>
                <a:lnTo>
                  <a:pt x="0" y="1860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0521" tIns="310521" rIns="310521" bIns="31052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1-Complementary information</a:t>
            </a:r>
            <a:endParaRPr lang="en-GB" sz="3600" kern="1200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4586208"/>
            <a:ext cx="1116012" cy="1116012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Freeform 8"/>
          <p:cNvSpPr/>
          <p:nvPr/>
        </p:nvSpPr>
        <p:spPr>
          <a:xfrm>
            <a:off x="1944973" y="4586208"/>
            <a:ext cx="6360826" cy="1116012"/>
          </a:xfrm>
          <a:custGeom>
            <a:avLst/>
            <a:gdLst>
              <a:gd name="connsiteX0" fmla="*/ 0 w 6360826"/>
              <a:gd name="connsiteY0" fmla="*/ 186039 h 1116012"/>
              <a:gd name="connsiteX1" fmla="*/ 186039 w 6360826"/>
              <a:gd name="connsiteY1" fmla="*/ 0 h 1116012"/>
              <a:gd name="connsiteX2" fmla="*/ 6174787 w 6360826"/>
              <a:gd name="connsiteY2" fmla="*/ 0 h 1116012"/>
              <a:gd name="connsiteX3" fmla="*/ 6360826 w 6360826"/>
              <a:gd name="connsiteY3" fmla="*/ 186039 h 1116012"/>
              <a:gd name="connsiteX4" fmla="*/ 6360826 w 6360826"/>
              <a:gd name="connsiteY4" fmla="*/ 929973 h 1116012"/>
              <a:gd name="connsiteX5" fmla="*/ 6174787 w 6360826"/>
              <a:gd name="connsiteY5" fmla="*/ 1116012 h 1116012"/>
              <a:gd name="connsiteX6" fmla="*/ 186039 w 6360826"/>
              <a:gd name="connsiteY6" fmla="*/ 1116012 h 1116012"/>
              <a:gd name="connsiteX7" fmla="*/ 0 w 6360826"/>
              <a:gd name="connsiteY7" fmla="*/ 929973 h 1116012"/>
              <a:gd name="connsiteX8" fmla="*/ 0 w 6360826"/>
              <a:gd name="connsiteY8" fmla="*/ 186039 h 11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0826" h="1116012">
                <a:moveTo>
                  <a:pt x="0" y="186039"/>
                </a:moveTo>
                <a:cubicBezTo>
                  <a:pt x="0" y="83292"/>
                  <a:pt x="83292" y="0"/>
                  <a:pt x="186039" y="0"/>
                </a:cubicBezTo>
                <a:lnTo>
                  <a:pt x="6174787" y="0"/>
                </a:lnTo>
                <a:cubicBezTo>
                  <a:pt x="6277534" y="0"/>
                  <a:pt x="6360826" y="83292"/>
                  <a:pt x="6360826" y="186039"/>
                </a:cubicBezTo>
                <a:lnTo>
                  <a:pt x="6360826" y="929973"/>
                </a:lnTo>
                <a:cubicBezTo>
                  <a:pt x="6360826" y="1032720"/>
                  <a:pt x="6277534" y="1116012"/>
                  <a:pt x="6174787" y="1116012"/>
                </a:cubicBezTo>
                <a:lnTo>
                  <a:pt x="186039" y="1116012"/>
                </a:lnTo>
                <a:cubicBezTo>
                  <a:pt x="83292" y="1116012"/>
                  <a:pt x="0" y="1032720"/>
                  <a:pt x="0" y="929973"/>
                </a:cubicBezTo>
                <a:lnTo>
                  <a:pt x="0" y="1860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0521" tIns="310521" rIns="310521" bIns="31052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2-Major chapters</a:t>
            </a:r>
            <a:endParaRPr lang="en-GB" sz="3600" kern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152128"/>
          </a:xfrm>
        </p:spPr>
        <p:txBody>
          <a:bodyPr/>
          <a:lstStyle/>
          <a:p>
            <a:r>
              <a:rPr lang="en-US" i="1" dirty="0" smtClean="0"/>
              <a:t>Main Structure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476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61501" y="1990261"/>
            <a:ext cx="7244199" cy="437368"/>
          </a:xfrm>
          <a:custGeom>
            <a:avLst/>
            <a:gdLst>
              <a:gd name="connsiteX0" fmla="*/ 0 w 7244199"/>
              <a:gd name="connsiteY0" fmla="*/ 0 h 437368"/>
              <a:gd name="connsiteX1" fmla="*/ 7244199 w 7244199"/>
              <a:gd name="connsiteY1" fmla="*/ 0 h 437368"/>
              <a:gd name="connsiteX2" fmla="*/ 7244199 w 7244199"/>
              <a:gd name="connsiteY2" fmla="*/ 437368 h 437368"/>
              <a:gd name="connsiteX3" fmla="*/ 0 w 7244199"/>
              <a:gd name="connsiteY3" fmla="*/ 437368 h 437368"/>
              <a:gd name="connsiteX4" fmla="*/ 0 w 7244199"/>
              <a:gd name="connsiteY4" fmla="*/ 0 h 43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199" h="437368">
                <a:moveTo>
                  <a:pt x="0" y="0"/>
                </a:moveTo>
                <a:lnTo>
                  <a:pt x="7244199" y="0"/>
                </a:lnTo>
                <a:lnTo>
                  <a:pt x="7244199" y="437368"/>
                </a:lnTo>
                <a:lnTo>
                  <a:pt x="0" y="437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1-Title page </a:t>
            </a:r>
            <a:r>
              <a:rPr lang="en-US" sz="1900" kern="1200" dirty="0" smtClean="0"/>
              <a:t>(Selective font, No pagination)</a:t>
            </a:r>
            <a:endParaRPr lang="en-GB" sz="1900" kern="1200" dirty="0"/>
          </a:p>
        </p:txBody>
      </p:sp>
      <p:sp>
        <p:nvSpPr>
          <p:cNvPr id="6" name="Chevron 5"/>
          <p:cNvSpPr/>
          <p:nvPr/>
        </p:nvSpPr>
        <p:spPr>
          <a:xfrm>
            <a:off x="1809210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hevron 6"/>
          <p:cNvSpPr/>
          <p:nvPr/>
        </p:nvSpPr>
        <p:spPr>
          <a:xfrm>
            <a:off x="2485431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3162186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3838406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4515162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5191382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868137" y="2427630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861501" y="2516724"/>
            <a:ext cx="7338373" cy="712749"/>
          </a:xfrm>
          <a:custGeom>
            <a:avLst/>
            <a:gdLst>
              <a:gd name="connsiteX0" fmla="*/ 0 w 7338373"/>
              <a:gd name="connsiteY0" fmla="*/ 0 h 712749"/>
              <a:gd name="connsiteX1" fmla="*/ 7338373 w 7338373"/>
              <a:gd name="connsiteY1" fmla="*/ 0 h 712749"/>
              <a:gd name="connsiteX2" fmla="*/ 7338373 w 7338373"/>
              <a:gd name="connsiteY2" fmla="*/ 712749 h 712749"/>
              <a:gd name="connsiteX3" fmla="*/ 0 w 7338373"/>
              <a:gd name="connsiteY3" fmla="*/ 712749 h 712749"/>
              <a:gd name="connsiteX4" fmla="*/ 0 w 7338373"/>
              <a:gd name="connsiteY4" fmla="*/ 0 h 7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373" h="712749">
                <a:moveTo>
                  <a:pt x="0" y="0"/>
                </a:moveTo>
                <a:lnTo>
                  <a:pt x="7338373" y="0"/>
                </a:lnTo>
                <a:lnTo>
                  <a:pt x="7338373" y="712749"/>
                </a:lnTo>
                <a:lnTo>
                  <a:pt x="0" y="7127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2-Quran</a:t>
            </a:r>
            <a:r>
              <a:rPr lang="en-US" sz="1900" kern="1200" dirty="0" smtClean="0"/>
              <a:t> (Selective font, No pagination) </a:t>
            </a:r>
            <a:endParaRPr lang="en-GB" sz="19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861501" y="3376680"/>
            <a:ext cx="7244199" cy="437368"/>
          </a:xfrm>
          <a:custGeom>
            <a:avLst/>
            <a:gdLst>
              <a:gd name="connsiteX0" fmla="*/ 0 w 7244199"/>
              <a:gd name="connsiteY0" fmla="*/ 0 h 437368"/>
              <a:gd name="connsiteX1" fmla="*/ 7244199 w 7244199"/>
              <a:gd name="connsiteY1" fmla="*/ 0 h 437368"/>
              <a:gd name="connsiteX2" fmla="*/ 7244199 w 7244199"/>
              <a:gd name="connsiteY2" fmla="*/ 437368 h 437368"/>
              <a:gd name="connsiteX3" fmla="*/ 0 w 7244199"/>
              <a:gd name="connsiteY3" fmla="*/ 437368 h 437368"/>
              <a:gd name="connsiteX4" fmla="*/ 0 w 7244199"/>
              <a:gd name="connsiteY4" fmla="*/ 0 h 43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199" h="437368">
                <a:moveTo>
                  <a:pt x="0" y="0"/>
                </a:moveTo>
                <a:lnTo>
                  <a:pt x="7244199" y="0"/>
                </a:lnTo>
                <a:lnTo>
                  <a:pt x="7244199" y="437368"/>
                </a:lnTo>
                <a:lnTo>
                  <a:pt x="0" y="437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b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3-Dedication</a:t>
            </a:r>
            <a:r>
              <a:rPr lang="en-US" sz="1800" kern="1200" dirty="0" smtClean="0"/>
              <a:t> (Selective font, Roman pagination) </a:t>
            </a:r>
            <a:endParaRPr lang="en-GB" sz="1800" kern="1200" dirty="0"/>
          </a:p>
        </p:txBody>
      </p:sp>
      <p:sp>
        <p:nvSpPr>
          <p:cNvPr id="15" name="Chevron 14"/>
          <p:cNvSpPr/>
          <p:nvPr/>
        </p:nvSpPr>
        <p:spPr>
          <a:xfrm>
            <a:off x="1809210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hevron 15"/>
          <p:cNvSpPr/>
          <p:nvPr/>
        </p:nvSpPr>
        <p:spPr>
          <a:xfrm>
            <a:off x="2485431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3162186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3838406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4515162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5191382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868137" y="3814048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861501" y="3903142"/>
            <a:ext cx="7338373" cy="712749"/>
          </a:xfrm>
          <a:custGeom>
            <a:avLst/>
            <a:gdLst>
              <a:gd name="connsiteX0" fmla="*/ 0 w 7338373"/>
              <a:gd name="connsiteY0" fmla="*/ 0 h 712749"/>
              <a:gd name="connsiteX1" fmla="*/ 7338373 w 7338373"/>
              <a:gd name="connsiteY1" fmla="*/ 0 h 712749"/>
              <a:gd name="connsiteX2" fmla="*/ 7338373 w 7338373"/>
              <a:gd name="connsiteY2" fmla="*/ 712749 h 712749"/>
              <a:gd name="connsiteX3" fmla="*/ 0 w 7338373"/>
              <a:gd name="connsiteY3" fmla="*/ 712749 h 712749"/>
              <a:gd name="connsiteX4" fmla="*/ 0 w 7338373"/>
              <a:gd name="connsiteY4" fmla="*/ 0 h 7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373" h="712749">
                <a:moveTo>
                  <a:pt x="0" y="0"/>
                </a:moveTo>
                <a:lnTo>
                  <a:pt x="7338373" y="0"/>
                </a:lnTo>
                <a:lnTo>
                  <a:pt x="7338373" y="712749"/>
                </a:lnTo>
                <a:lnTo>
                  <a:pt x="0" y="7127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4-Acknowledgments</a:t>
            </a:r>
            <a:r>
              <a:rPr lang="en-US" sz="1800" kern="1200" dirty="0" smtClean="0"/>
              <a:t> (Selective font, Roman pagination) </a:t>
            </a:r>
            <a:endParaRPr lang="en-GB" sz="18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861501" y="4763098"/>
            <a:ext cx="7244199" cy="437368"/>
          </a:xfrm>
          <a:custGeom>
            <a:avLst/>
            <a:gdLst>
              <a:gd name="connsiteX0" fmla="*/ 0 w 7244199"/>
              <a:gd name="connsiteY0" fmla="*/ 0 h 437368"/>
              <a:gd name="connsiteX1" fmla="*/ 7244199 w 7244199"/>
              <a:gd name="connsiteY1" fmla="*/ 0 h 437368"/>
              <a:gd name="connsiteX2" fmla="*/ 7244199 w 7244199"/>
              <a:gd name="connsiteY2" fmla="*/ 437368 h 437368"/>
              <a:gd name="connsiteX3" fmla="*/ 0 w 7244199"/>
              <a:gd name="connsiteY3" fmla="*/ 437368 h 437368"/>
              <a:gd name="connsiteX4" fmla="*/ 0 w 7244199"/>
              <a:gd name="connsiteY4" fmla="*/ 0 h 43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199" h="437368">
                <a:moveTo>
                  <a:pt x="0" y="0"/>
                </a:moveTo>
                <a:lnTo>
                  <a:pt x="7244199" y="0"/>
                </a:lnTo>
                <a:lnTo>
                  <a:pt x="7244199" y="437368"/>
                </a:lnTo>
                <a:lnTo>
                  <a:pt x="0" y="437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/>
              <a:t>5-</a:t>
            </a:r>
            <a:r>
              <a:rPr lang="en-US" sz="1600" b="1" dirty="0" smtClean="0"/>
              <a:t> </a:t>
            </a:r>
            <a:r>
              <a:rPr lang="en-US" sz="1600" b="1" dirty="0"/>
              <a:t>List of contents </a:t>
            </a:r>
            <a:r>
              <a:rPr lang="en-US" sz="1600" dirty="0"/>
              <a:t>(Times New Roman 14 &amp;16, Roman </a:t>
            </a:r>
            <a:r>
              <a:rPr lang="en-US" sz="1600" dirty="0" smtClean="0"/>
              <a:t>pagination)</a:t>
            </a:r>
            <a:endParaRPr lang="en-GB" sz="1700" kern="1200" dirty="0"/>
          </a:p>
        </p:txBody>
      </p:sp>
      <p:sp>
        <p:nvSpPr>
          <p:cNvPr id="24" name="Chevron 23"/>
          <p:cNvSpPr/>
          <p:nvPr/>
        </p:nvSpPr>
        <p:spPr>
          <a:xfrm>
            <a:off x="1809210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24"/>
          <p:cNvSpPr/>
          <p:nvPr/>
        </p:nvSpPr>
        <p:spPr>
          <a:xfrm>
            <a:off x="2485431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hevron 25"/>
          <p:cNvSpPr/>
          <p:nvPr/>
        </p:nvSpPr>
        <p:spPr>
          <a:xfrm>
            <a:off x="3162186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Chevron 26"/>
          <p:cNvSpPr/>
          <p:nvPr/>
        </p:nvSpPr>
        <p:spPr>
          <a:xfrm>
            <a:off x="3838406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hevron 27"/>
          <p:cNvSpPr/>
          <p:nvPr/>
        </p:nvSpPr>
        <p:spPr>
          <a:xfrm>
            <a:off x="4515162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hevron 28"/>
          <p:cNvSpPr/>
          <p:nvPr/>
        </p:nvSpPr>
        <p:spPr>
          <a:xfrm>
            <a:off x="5191382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hevron 29"/>
          <p:cNvSpPr/>
          <p:nvPr/>
        </p:nvSpPr>
        <p:spPr>
          <a:xfrm>
            <a:off x="5868137" y="5200466"/>
            <a:ext cx="1695142" cy="890936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861501" y="5289560"/>
            <a:ext cx="7338373" cy="712749"/>
          </a:xfrm>
          <a:custGeom>
            <a:avLst/>
            <a:gdLst>
              <a:gd name="connsiteX0" fmla="*/ 0 w 7338373"/>
              <a:gd name="connsiteY0" fmla="*/ 0 h 712749"/>
              <a:gd name="connsiteX1" fmla="*/ 7338373 w 7338373"/>
              <a:gd name="connsiteY1" fmla="*/ 0 h 712749"/>
              <a:gd name="connsiteX2" fmla="*/ 7338373 w 7338373"/>
              <a:gd name="connsiteY2" fmla="*/ 712749 h 712749"/>
              <a:gd name="connsiteX3" fmla="*/ 0 w 7338373"/>
              <a:gd name="connsiteY3" fmla="*/ 712749 h 712749"/>
              <a:gd name="connsiteX4" fmla="*/ 0 w 7338373"/>
              <a:gd name="connsiteY4" fmla="*/ 0 h 7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373" h="712749">
                <a:moveTo>
                  <a:pt x="0" y="0"/>
                </a:moveTo>
                <a:lnTo>
                  <a:pt x="7338373" y="0"/>
                </a:lnTo>
                <a:lnTo>
                  <a:pt x="7338373" y="712749"/>
                </a:lnTo>
                <a:lnTo>
                  <a:pt x="0" y="7127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/>
              <a:t>6- </a:t>
            </a:r>
            <a:r>
              <a:rPr lang="en-US" sz="1600" b="1" dirty="0" smtClean="0"/>
              <a:t>List </a:t>
            </a:r>
            <a:r>
              <a:rPr lang="en-US" sz="1600" b="1" dirty="0"/>
              <a:t>of tables </a:t>
            </a:r>
            <a:r>
              <a:rPr lang="en-US" sz="1600" dirty="0"/>
              <a:t>(Times New Roman 14 &amp;16, Roman </a:t>
            </a:r>
            <a:r>
              <a:rPr lang="en-US" sz="1600" dirty="0" smtClean="0"/>
              <a:t>pagination</a:t>
            </a:r>
            <a:r>
              <a:rPr lang="en-US" sz="1700" kern="1200" dirty="0" smtClean="0"/>
              <a:t>)</a:t>
            </a:r>
            <a:endParaRPr lang="en-GB" sz="1700" b="1" kern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60840" cy="1440160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/>
              <a:t>1-Complementary </a:t>
            </a:r>
            <a:r>
              <a:rPr lang="en-US" i="1" dirty="0" smtClean="0"/>
              <a:t>information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4760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22" grpId="0" animBg="1"/>
      <p:bldP spid="23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15610" y="2278048"/>
            <a:ext cx="6748844" cy="407461"/>
          </a:xfrm>
          <a:custGeom>
            <a:avLst/>
            <a:gdLst>
              <a:gd name="connsiteX0" fmla="*/ 0 w 6748844"/>
              <a:gd name="connsiteY0" fmla="*/ 0 h 407461"/>
              <a:gd name="connsiteX1" fmla="*/ 6748844 w 6748844"/>
              <a:gd name="connsiteY1" fmla="*/ 0 h 407461"/>
              <a:gd name="connsiteX2" fmla="*/ 6748844 w 6748844"/>
              <a:gd name="connsiteY2" fmla="*/ 407461 h 407461"/>
              <a:gd name="connsiteX3" fmla="*/ 0 w 6748844"/>
              <a:gd name="connsiteY3" fmla="*/ 407461 h 407461"/>
              <a:gd name="connsiteX4" fmla="*/ 0 w 6748844"/>
              <a:gd name="connsiteY4" fmla="*/ 0 h 4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844" h="407461">
                <a:moveTo>
                  <a:pt x="0" y="0"/>
                </a:moveTo>
                <a:lnTo>
                  <a:pt x="6748844" y="0"/>
                </a:lnTo>
                <a:lnTo>
                  <a:pt x="6748844" y="407461"/>
                </a:lnTo>
                <a:lnTo>
                  <a:pt x="0" y="407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900" kern="1200" dirty="0"/>
          </a:p>
        </p:txBody>
      </p:sp>
      <p:sp>
        <p:nvSpPr>
          <p:cNvPr id="6" name="Chevron 5"/>
          <p:cNvSpPr/>
          <p:nvPr/>
        </p:nvSpPr>
        <p:spPr>
          <a:xfrm>
            <a:off x="1998515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hevron 6"/>
          <p:cNvSpPr/>
          <p:nvPr/>
        </p:nvSpPr>
        <p:spPr>
          <a:xfrm>
            <a:off x="2628496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11681"/>
              <a:satOff val="4204"/>
              <a:lumOff val="-412"/>
              <a:alphaOff val="0"/>
            </a:schemeClr>
          </a:lnRef>
          <a:fillRef idx="1">
            <a:schemeClr val="accent5">
              <a:hueOff val="-611681"/>
              <a:satOff val="4204"/>
              <a:lumOff val="-412"/>
              <a:alphaOff val="0"/>
            </a:schemeClr>
          </a:fillRef>
          <a:effectRef idx="0">
            <a:schemeClr val="accent5">
              <a:hueOff val="-611681"/>
              <a:satOff val="4204"/>
              <a:lumOff val="-41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3258975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223361"/>
              <a:satOff val="8408"/>
              <a:lumOff val="-824"/>
              <a:alphaOff val="0"/>
            </a:schemeClr>
          </a:lnRef>
          <a:fillRef idx="1">
            <a:schemeClr val="accent5">
              <a:hueOff val="-1223361"/>
              <a:satOff val="8408"/>
              <a:lumOff val="-824"/>
              <a:alphaOff val="0"/>
            </a:schemeClr>
          </a:fillRef>
          <a:effectRef idx="0">
            <a:schemeClr val="accent5">
              <a:hueOff val="-1223361"/>
              <a:satOff val="8408"/>
              <a:lumOff val="-824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3888956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835042"/>
              <a:satOff val="12611"/>
              <a:lumOff val="-1235"/>
              <a:alphaOff val="0"/>
            </a:schemeClr>
          </a:lnRef>
          <a:fillRef idx="1">
            <a:schemeClr val="accent5">
              <a:hueOff val="-1835042"/>
              <a:satOff val="12611"/>
              <a:lumOff val="-1235"/>
              <a:alphaOff val="0"/>
            </a:schemeClr>
          </a:fillRef>
          <a:effectRef idx="0">
            <a:schemeClr val="accent5">
              <a:hueOff val="-1835042"/>
              <a:satOff val="12611"/>
              <a:lumOff val="-1235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4519435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2446723"/>
              <a:satOff val="16815"/>
              <a:lumOff val="-1647"/>
              <a:alphaOff val="0"/>
            </a:schemeClr>
          </a:lnRef>
          <a:fillRef idx="1">
            <a:schemeClr val="accent5">
              <a:hueOff val="-2446723"/>
              <a:satOff val="16815"/>
              <a:lumOff val="-1647"/>
              <a:alphaOff val="0"/>
            </a:schemeClr>
          </a:fillRef>
          <a:effectRef idx="0">
            <a:schemeClr val="accent5">
              <a:hueOff val="-2446723"/>
              <a:satOff val="16815"/>
              <a:lumOff val="-1647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5149416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058403"/>
              <a:satOff val="21019"/>
              <a:lumOff val="-2059"/>
              <a:alphaOff val="0"/>
            </a:schemeClr>
          </a:lnRef>
          <a:fillRef idx="1">
            <a:schemeClr val="accent5">
              <a:hueOff val="-3058403"/>
              <a:satOff val="21019"/>
              <a:lumOff val="-2059"/>
              <a:alphaOff val="0"/>
            </a:schemeClr>
          </a:fillRef>
          <a:effectRef idx="0">
            <a:schemeClr val="accent5">
              <a:hueOff val="-3058403"/>
              <a:satOff val="21019"/>
              <a:lumOff val="-2059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79895" y="2685509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3670084"/>
              <a:satOff val="25223"/>
              <a:lumOff val="-2471"/>
              <a:alphaOff val="0"/>
            </a:schemeClr>
          </a:lnRef>
          <a:fillRef idx="1">
            <a:schemeClr val="accent5">
              <a:hueOff val="-3670084"/>
              <a:satOff val="25223"/>
              <a:lumOff val="-2471"/>
              <a:alphaOff val="0"/>
            </a:schemeClr>
          </a:fillRef>
          <a:effectRef idx="0">
            <a:schemeClr val="accent5">
              <a:hueOff val="-3670084"/>
              <a:satOff val="25223"/>
              <a:lumOff val="-2471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1115610" y="2768511"/>
            <a:ext cx="6836579" cy="664011"/>
          </a:xfrm>
          <a:custGeom>
            <a:avLst/>
            <a:gdLst>
              <a:gd name="connsiteX0" fmla="*/ 0 w 6836579"/>
              <a:gd name="connsiteY0" fmla="*/ 0 h 664011"/>
              <a:gd name="connsiteX1" fmla="*/ 6836579 w 6836579"/>
              <a:gd name="connsiteY1" fmla="*/ 0 h 664011"/>
              <a:gd name="connsiteX2" fmla="*/ 6836579 w 6836579"/>
              <a:gd name="connsiteY2" fmla="*/ 664011 h 664011"/>
              <a:gd name="connsiteX3" fmla="*/ 0 w 6836579"/>
              <a:gd name="connsiteY3" fmla="*/ 664011 h 664011"/>
              <a:gd name="connsiteX4" fmla="*/ 0 w 6836579"/>
              <a:gd name="connsiteY4" fmla="*/ 0 h 66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579" h="664011">
                <a:moveTo>
                  <a:pt x="0" y="0"/>
                </a:moveTo>
                <a:lnTo>
                  <a:pt x="6836579" y="0"/>
                </a:lnTo>
                <a:lnTo>
                  <a:pt x="6836579" y="664011"/>
                </a:lnTo>
                <a:lnTo>
                  <a:pt x="0" y="664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/>
              <a:t>7- </a:t>
            </a:r>
            <a:r>
              <a:rPr lang="en-US" sz="2100" b="1" dirty="0"/>
              <a:t>List of figures </a:t>
            </a:r>
            <a:r>
              <a:rPr lang="en-US" sz="2100" dirty="0"/>
              <a:t>(Times New Roman 14 &amp;16, Roman pagination)</a:t>
            </a:r>
            <a:endParaRPr lang="en-GB" sz="21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115610" y="3565911"/>
            <a:ext cx="6748844" cy="407461"/>
          </a:xfrm>
          <a:custGeom>
            <a:avLst/>
            <a:gdLst>
              <a:gd name="connsiteX0" fmla="*/ 0 w 6748844"/>
              <a:gd name="connsiteY0" fmla="*/ 0 h 407461"/>
              <a:gd name="connsiteX1" fmla="*/ 6748844 w 6748844"/>
              <a:gd name="connsiteY1" fmla="*/ 0 h 407461"/>
              <a:gd name="connsiteX2" fmla="*/ 6748844 w 6748844"/>
              <a:gd name="connsiteY2" fmla="*/ 407461 h 407461"/>
              <a:gd name="connsiteX3" fmla="*/ 0 w 6748844"/>
              <a:gd name="connsiteY3" fmla="*/ 407461 h 407461"/>
              <a:gd name="connsiteX4" fmla="*/ 0 w 6748844"/>
              <a:gd name="connsiteY4" fmla="*/ 0 h 4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844" h="407461">
                <a:moveTo>
                  <a:pt x="0" y="0"/>
                </a:moveTo>
                <a:lnTo>
                  <a:pt x="6748844" y="0"/>
                </a:lnTo>
                <a:lnTo>
                  <a:pt x="6748844" y="407461"/>
                </a:lnTo>
                <a:lnTo>
                  <a:pt x="0" y="407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900" kern="1200" dirty="0"/>
          </a:p>
        </p:txBody>
      </p:sp>
      <p:sp>
        <p:nvSpPr>
          <p:cNvPr id="15" name="Chevron 14"/>
          <p:cNvSpPr/>
          <p:nvPr/>
        </p:nvSpPr>
        <p:spPr>
          <a:xfrm>
            <a:off x="1998515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281764"/>
              <a:satOff val="29427"/>
              <a:lumOff val="-2883"/>
              <a:alphaOff val="0"/>
            </a:schemeClr>
          </a:lnRef>
          <a:fillRef idx="1">
            <a:schemeClr val="accent5">
              <a:hueOff val="-4281764"/>
              <a:satOff val="29427"/>
              <a:lumOff val="-2883"/>
              <a:alphaOff val="0"/>
            </a:schemeClr>
          </a:fillRef>
          <a:effectRef idx="0">
            <a:schemeClr val="accent5">
              <a:hueOff val="-4281764"/>
              <a:satOff val="29427"/>
              <a:lumOff val="-2883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hevron 15"/>
          <p:cNvSpPr/>
          <p:nvPr/>
        </p:nvSpPr>
        <p:spPr>
          <a:xfrm>
            <a:off x="2628496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4893445"/>
              <a:satOff val="33630"/>
              <a:lumOff val="-3294"/>
              <a:alphaOff val="0"/>
            </a:schemeClr>
          </a:lnRef>
          <a:fillRef idx="1">
            <a:schemeClr val="accent5">
              <a:hueOff val="-4893445"/>
              <a:satOff val="33630"/>
              <a:lumOff val="-3294"/>
              <a:alphaOff val="0"/>
            </a:schemeClr>
          </a:fillRef>
          <a:effectRef idx="0">
            <a:schemeClr val="accent5">
              <a:hueOff val="-4893445"/>
              <a:satOff val="33630"/>
              <a:lumOff val="-3294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3258975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5505125"/>
              <a:satOff val="37834"/>
              <a:lumOff val="-3706"/>
              <a:alphaOff val="0"/>
            </a:schemeClr>
          </a:lnRef>
          <a:fillRef idx="1">
            <a:schemeClr val="accent5">
              <a:hueOff val="-5505125"/>
              <a:satOff val="37834"/>
              <a:lumOff val="-3706"/>
              <a:alphaOff val="0"/>
            </a:schemeClr>
          </a:fillRef>
          <a:effectRef idx="0">
            <a:schemeClr val="accent5">
              <a:hueOff val="-5505125"/>
              <a:satOff val="37834"/>
              <a:lumOff val="-3706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3888956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accent5">
              <a:hueOff val="-6116806"/>
              <a:satOff val="42038"/>
              <a:lumOff val="-4118"/>
              <a:alphaOff val="0"/>
            </a:schemeClr>
          </a:fillRef>
          <a:effectRef idx="0">
            <a:schemeClr val="accent5">
              <a:hueOff val="-6116806"/>
              <a:satOff val="42038"/>
              <a:lumOff val="-4118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4519435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6728487"/>
              <a:satOff val="46242"/>
              <a:lumOff val="-4530"/>
              <a:alphaOff val="0"/>
            </a:schemeClr>
          </a:lnRef>
          <a:fillRef idx="1">
            <a:schemeClr val="accent5">
              <a:hueOff val="-6728487"/>
              <a:satOff val="46242"/>
              <a:lumOff val="-4530"/>
              <a:alphaOff val="0"/>
            </a:schemeClr>
          </a:fillRef>
          <a:effectRef idx="0">
            <a:schemeClr val="accent5">
              <a:hueOff val="-6728487"/>
              <a:satOff val="46242"/>
              <a:lumOff val="-453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5149416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340168"/>
              <a:satOff val="50446"/>
              <a:lumOff val="-4942"/>
              <a:alphaOff val="0"/>
            </a:schemeClr>
          </a:lnRef>
          <a:fillRef idx="1">
            <a:schemeClr val="accent5">
              <a:hueOff val="-7340168"/>
              <a:satOff val="50446"/>
              <a:lumOff val="-4942"/>
              <a:alphaOff val="0"/>
            </a:schemeClr>
          </a:fillRef>
          <a:effectRef idx="0">
            <a:schemeClr val="accent5">
              <a:hueOff val="-7340168"/>
              <a:satOff val="50446"/>
              <a:lumOff val="-4942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79895" y="3973373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7951848"/>
              <a:satOff val="54649"/>
              <a:lumOff val="-5353"/>
              <a:alphaOff val="0"/>
            </a:schemeClr>
          </a:lnRef>
          <a:fillRef idx="1">
            <a:schemeClr val="accent5">
              <a:hueOff val="-7951848"/>
              <a:satOff val="54649"/>
              <a:lumOff val="-5353"/>
              <a:alphaOff val="0"/>
            </a:schemeClr>
          </a:fillRef>
          <a:effectRef idx="0">
            <a:schemeClr val="accent5">
              <a:hueOff val="-7951848"/>
              <a:satOff val="54649"/>
              <a:lumOff val="-535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1115610" y="4056375"/>
            <a:ext cx="6836579" cy="664011"/>
          </a:xfrm>
          <a:custGeom>
            <a:avLst/>
            <a:gdLst>
              <a:gd name="connsiteX0" fmla="*/ 0 w 6836579"/>
              <a:gd name="connsiteY0" fmla="*/ 0 h 664011"/>
              <a:gd name="connsiteX1" fmla="*/ 6836579 w 6836579"/>
              <a:gd name="connsiteY1" fmla="*/ 0 h 664011"/>
              <a:gd name="connsiteX2" fmla="*/ 6836579 w 6836579"/>
              <a:gd name="connsiteY2" fmla="*/ 664011 h 664011"/>
              <a:gd name="connsiteX3" fmla="*/ 0 w 6836579"/>
              <a:gd name="connsiteY3" fmla="*/ 664011 h 664011"/>
              <a:gd name="connsiteX4" fmla="*/ 0 w 6836579"/>
              <a:gd name="connsiteY4" fmla="*/ 0 h 66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579" h="664011">
                <a:moveTo>
                  <a:pt x="0" y="0"/>
                </a:moveTo>
                <a:lnTo>
                  <a:pt x="6836579" y="0"/>
                </a:lnTo>
                <a:lnTo>
                  <a:pt x="6836579" y="664011"/>
                </a:lnTo>
                <a:lnTo>
                  <a:pt x="0" y="664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6116806"/>
              <a:satOff val="42038"/>
              <a:lumOff val="-411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 </a:t>
            </a:r>
            <a:r>
              <a:rPr lang="en-US" sz="2100" b="1" kern="1200" dirty="0" smtClean="0"/>
              <a:t>8</a:t>
            </a:r>
            <a:r>
              <a:rPr lang="en-US" sz="2100" kern="1200" dirty="0" smtClean="0"/>
              <a:t>- </a:t>
            </a:r>
            <a:r>
              <a:rPr lang="en-US" sz="2100" b="1" dirty="0"/>
              <a:t>Abbreviations </a:t>
            </a:r>
            <a:r>
              <a:rPr lang="en-US" sz="2100" dirty="0"/>
              <a:t>(Times New Roman 14 &amp;16, Roman pagination</a:t>
            </a:r>
            <a:r>
              <a:rPr lang="en-US" sz="2100" kern="1200" dirty="0" smtClean="0"/>
              <a:t>)</a:t>
            </a:r>
            <a:endParaRPr lang="en-GB" sz="21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1115610" y="4853775"/>
            <a:ext cx="6748844" cy="407461"/>
          </a:xfrm>
          <a:custGeom>
            <a:avLst/>
            <a:gdLst>
              <a:gd name="connsiteX0" fmla="*/ 0 w 6748844"/>
              <a:gd name="connsiteY0" fmla="*/ 0 h 407461"/>
              <a:gd name="connsiteX1" fmla="*/ 6748844 w 6748844"/>
              <a:gd name="connsiteY1" fmla="*/ 0 h 407461"/>
              <a:gd name="connsiteX2" fmla="*/ 6748844 w 6748844"/>
              <a:gd name="connsiteY2" fmla="*/ 407461 h 407461"/>
              <a:gd name="connsiteX3" fmla="*/ 0 w 6748844"/>
              <a:gd name="connsiteY3" fmla="*/ 407461 h 407461"/>
              <a:gd name="connsiteX4" fmla="*/ 0 w 6748844"/>
              <a:gd name="connsiteY4" fmla="*/ 0 h 4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844" h="407461">
                <a:moveTo>
                  <a:pt x="0" y="0"/>
                </a:moveTo>
                <a:lnTo>
                  <a:pt x="6748844" y="0"/>
                </a:lnTo>
                <a:lnTo>
                  <a:pt x="6748844" y="407461"/>
                </a:lnTo>
                <a:lnTo>
                  <a:pt x="0" y="407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900" kern="1200" dirty="0"/>
          </a:p>
        </p:txBody>
      </p:sp>
      <p:sp>
        <p:nvSpPr>
          <p:cNvPr id="24" name="Chevron 23"/>
          <p:cNvSpPr/>
          <p:nvPr/>
        </p:nvSpPr>
        <p:spPr>
          <a:xfrm>
            <a:off x="1998515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8563529"/>
              <a:satOff val="58853"/>
              <a:lumOff val="-5765"/>
              <a:alphaOff val="0"/>
            </a:schemeClr>
          </a:lnRef>
          <a:fillRef idx="1">
            <a:schemeClr val="accent5">
              <a:hueOff val="-8563529"/>
              <a:satOff val="58853"/>
              <a:lumOff val="-5765"/>
              <a:alphaOff val="0"/>
            </a:schemeClr>
          </a:fillRef>
          <a:effectRef idx="0">
            <a:schemeClr val="accent5">
              <a:hueOff val="-8563529"/>
              <a:satOff val="58853"/>
              <a:lumOff val="-5765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24"/>
          <p:cNvSpPr/>
          <p:nvPr/>
        </p:nvSpPr>
        <p:spPr>
          <a:xfrm>
            <a:off x="2628496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175209"/>
              <a:satOff val="63057"/>
              <a:lumOff val="-6177"/>
              <a:alphaOff val="0"/>
            </a:schemeClr>
          </a:lnRef>
          <a:fillRef idx="1">
            <a:schemeClr val="accent5">
              <a:hueOff val="-9175209"/>
              <a:satOff val="63057"/>
              <a:lumOff val="-6177"/>
              <a:alphaOff val="0"/>
            </a:schemeClr>
          </a:fillRef>
          <a:effectRef idx="0">
            <a:schemeClr val="accent5">
              <a:hueOff val="-9175209"/>
              <a:satOff val="63057"/>
              <a:lumOff val="-6177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hevron 25"/>
          <p:cNvSpPr/>
          <p:nvPr/>
        </p:nvSpPr>
        <p:spPr>
          <a:xfrm>
            <a:off x="3258975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9786890"/>
              <a:satOff val="67261"/>
              <a:lumOff val="-6589"/>
              <a:alphaOff val="0"/>
            </a:schemeClr>
          </a:lnRef>
          <a:fillRef idx="1">
            <a:schemeClr val="accent5">
              <a:hueOff val="-9786890"/>
              <a:satOff val="67261"/>
              <a:lumOff val="-6589"/>
              <a:alphaOff val="0"/>
            </a:schemeClr>
          </a:fillRef>
          <a:effectRef idx="0">
            <a:schemeClr val="accent5">
              <a:hueOff val="-9786890"/>
              <a:satOff val="67261"/>
              <a:lumOff val="-6589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Chevron 26"/>
          <p:cNvSpPr/>
          <p:nvPr/>
        </p:nvSpPr>
        <p:spPr>
          <a:xfrm>
            <a:off x="3888956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0398571"/>
              <a:satOff val="71465"/>
              <a:lumOff val="-7001"/>
              <a:alphaOff val="0"/>
            </a:schemeClr>
          </a:lnRef>
          <a:fillRef idx="1">
            <a:schemeClr val="accent5">
              <a:hueOff val="-10398571"/>
              <a:satOff val="71465"/>
              <a:lumOff val="-7001"/>
              <a:alphaOff val="0"/>
            </a:schemeClr>
          </a:fillRef>
          <a:effectRef idx="0">
            <a:schemeClr val="accent5">
              <a:hueOff val="-10398571"/>
              <a:satOff val="71465"/>
              <a:lumOff val="-7001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hevron 27"/>
          <p:cNvSpPr/>
          <p:nvPr/>
        </p:nvSpPr>
        <p:spPr>
          <a:xfrm>
            <a:off x="4519435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1010251"/>
              <a:satOff val="75668"/>
              <a:lumOff val="-7412"/>
              <a:alphaOff val="0"/>
            </a:schemeClr>
          </a:lnRef>
          <a:fillRef idx="1">
            <a:schemeClr val="accent5">
              <a:hueOff val="-11010251"/>
              <a:satOff val="75668"/>
              <a:lumOff val="-7412"/>
              <a:alphaOff val="0"/>
            </a:schemeClr>
          </a:fillRef>
          <a:effectRef idx="0">
            <a:schemeClr val="accent5">
              <a:hueOff val="-11010251"/>
              <a:satOff val="75668"/>
              <a:lumOff val="-741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hevron 28"/>
          <p:cNvSpPr/>
          <p:nvPr/>
        </p:nvSpPr>
        <p:spPr>
          <a:xfrm>
            <a:off x="5149416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1621931"/>
              <a:satOff val="79872"/>
              <a:lumOff val="-7824"/>
              <a:alphaOff val="0"/>
            </a:schemeClr>
          </a:lnRef>
          <a:fillRef idx="1">
            <a:schemeClr val="accent5">
              <a:hueOff val="-11621931"/>
              <a:satOff val="79872"/>
              <a:lumOff val="-7824"/>
              <a:alphaOff val="0"/>
            </a:schemeClr>
          </a:fillRef>
          <a:effectRef idx="0">
            <a:schemeClr val="accent5">
              <a:hueOff val="-11621931"/>
              <a:satOff val="79872"/>
              <a:lumOff val="-782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hevron 29"/>
          <p:cNvSpPr/>
          <p:nvPr/>
        </p:nvSpPr>
        <p:spPr>
          <a:xfrm>
            <a:off x="5779895" y="5261237"/>
            <a:ext cx="1579229" cy="830014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accent5">
              <a:hueOff val="-12233612"/>
              <a:satOff val="84076"/>
              <a:lumOff val="-8236"/>
              <a:alphaOff val="0"/>
            </a:schemeClr>
          </a:fillRef>
          <a:effectRef idx="0">
            <a:schemeClr val="accent5">
              <a:hueOff val="-12233612"/>
              <a:satOff val="84076"/>
              <a:lumOff val="-8236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1115610" y="5344238"/>
            <a:ext cx="6836579" cy="664011"/>
          </a:xfrm>
          <a:custGeom>
            <a:avLst/>
            <a:gdLst>
              <a:gd name="connsiteX0" fmla="*/ 0 w 6836579"/>
              <a:gd name="connsiteY0" fmla="*/ 0 h 664011"/>
              <a:gd name="connsiteX1" fmla="*/ 6836579 w 6836579"/>
              <a:gd name="connsiteY1" fmla="*/ 0 h 664011"/>
              <a:gd name="connsiteX2" fmla="*/ 6836579 w 6836579"/>
              <a:gd name="connsiteY2" fmla="*/ 664011 h 664011"/>
              <a:gd name="connsiteX3" fmla="*/ 0 w 6836579"/>
              <a:gd name="connsiteY3" fmla="*/ 664011 h 664011"/>
              <a:gd name="connsiteX4" fmla="*/ 0 w 6836579"/>
              <a:gd name="connsiteY4" fmla="*/ 0 h 66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579" h="664011">
                <a:moveTo>
                  <a:pt x="0" y="0"/>
                </a:moveTo>
                <a:lnTo>
                  <a:pt x="6836579" y="0"/>
                </a:lnTo>
                <a:lnTo>
                  <a:pt x="6836579" y="664011"/>
                </a:lnTo>
                <a:lnTo>
                  <a:pt x="0" y="6640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12233612"/>
              <a:satOff val="84076"/>
              <a:lumOff val="-823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/>
              <a:t>9-</a:t>
            </a:r>
            <a:r>
              <a:rPr lang="en-US" sz="2400" b="1" dirty="0" smtClean="0"/>
              <a:t> </a:t>
            </a:r>
            <a:r>
              <a:rPr lang="en-US" sz="2400" b="1" dirty="0"/>
              <a:t>Abstract </a:t>
            </a:r>
            <a:r>
              <a:rPr lang="en-US" sz="2400" dirty="0"/>
              <a:t>(Times New Roman 14 &amp;16, Roman </a:t>
            </a:r>
            <a:r>
              <a:rPr lang="en-US" sz="2400" dirty="0" smtClean="0"/>
              <a:t>pagination</a:t>
            </a:r>
            <a:r>
              <a:rPr lang="en-US" sz="2100" kern="1200" dirty="0" smtClean="0"/>
              <a:t>)</a:t>
            </a:r>
            <a:r>
              <a:rPr lang="en-US" sz="2100" b="1" kern="1200" dirty="0" smtClean="0"/>
              <a:t> </a:t>
            </a:r>
            <a:endParaRPr lang="en-GB" sz="2100" b="1" kern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60840" cy="1440160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/>
              <a:t>1-Complementary </a:t>
            </a:r>
            <a:r>
              <a:rPr lang="en-US" i="1" dirty="0" smtClean="0"/>
              <a:t>information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33767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ular Arrow 4"/>
          <p:cNvSpPr/>
          <p:nvPr/>
        </p:nvSpPr>
        <p:spPr>
          <a:xfrm>
            <a:off x="2282350" y="1312433"/>
            <a:ext cx="4723762" cy="4723762"/>
          </a:xfrm>
          <a:prstGeom prst="circularArrow">
            <a:avLst>
              <a:gd name="adj1" fmla="val 5544"/>
              <a:gd name="adj2" fmla="val 330680"/>
              <a:gd name="adj3" fmla="val 13775844"/>
              <a:gd name="adj4" fmla="val 17386013"/>
              <a:gd name="adj5" fmla="val 5757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538210" y="1342081"/>
            <a:ext cx="2212041" cy="1106020"/>
          </a:xfrm>
          <a:custGeom>
            <a:avLst/>
            <a:gdLst>
              <a:gd name="connsiteX0" fmla="*/ 0 w 2212041"/>
              <a:gd name="connsiteY0" fmla="*/ 184340 h 1106020"/>
              <a:gd name="connsiteX1" fmla="*/ 184340 w 2212041"/>
              <a:gd name="connsiteY1" fmla="*/ 0 h 1106020"/>
              <a:gd name="connsiteX2" fmla="*/ 2027701 w 2212041"/>
              <a:gd name="connsiteY2" fmla="*/ 0 h 1106020"/>
              <a:gd name="connsiteX3" fmla="*/ 2212041 w 2212041"/>
              <a:gd name="connsiteY3" fmla="*/ 184340 h 1106020"/>
              <a:gd name="connsiteX4" fmla="*/ 2212041 w 2212041"/>
              <a:gd name="connsiteY4" fmla="*/ 921680 h 1106020"/>
              <a:gd name="connsiteX5" fmla="*/ 2027701 w 2212041"/>
              <a:gd name="connsiteY5" fmla="*/ 1106020 h 1106020"/>
              <a:gd name="connsiteX6" fmla="*/ 184340 w 2212041"/>
              <a:gd name="connsiteY6" fmla="*/ 1106020 h 1106020"/>
              <a:gd name="connsiteX7" fmla="*/ 0 w 2212041"/>
              <a:gd name="connsiteY7" fmla="*/ 921680 h 1106020"/>
              <a:gd name="connsiteX8" fmla="*/ 0 w 2212041"/>
              <a:gd name="connsiteY8" fmla="*/ 184340 h 11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041" h="1106020">
                <a:moveTo>
                  <a:pt x="0" y="184340"/>
                </a:moveTo>
                <a:cubicBezTo>
                  <a:pt x="0" y="82532"/>
                  <a:pt x="82532" y="0"/>
                  <a:pt x="184340" y="0"/>
                </a:cubicBezTo>
                <a:lnTo>
                  <a:pt x="2027701" y="0"/>
                </a:lnTo>
                <a:cubicBezTo>
                  <a:pt x="2129509" y="0"/>
                  <a:pt x="2212041" y="82532"/>
                  <a:pt x="2212041" y="184340"/>
                </a:cubicBezTo>
                <a:lnTo>
                  <a:pt x="2212041" y="921680"/>
                </a:lnTo>
                <a:cubicBezTo>
                  <a:pt x="2212041" y="1023488"/>
                  <a:pt x="2129509" y="1106020"/>
                  <a:pt x="2027701" y="1106020"/>
                </a:cubicBezTo>
                <a:lnTo>
                  <a:pt x="184340" y="1106020"/>
                </a:lnTo>
                <a:cubicBezTo>
                  <a:pt x="82532" y="1106020"/>
                  <a:pt x="0" y="1023488"/>
                  <a:pt x="0" y="921680"/>
                </a:cubicBezTo>
                <a:lnTo>
                  <a:pt x="0" y="184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191" tIns="130191" rIns="130191" bIns="1301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/>
              <a:t>A-Chapter one Introduction &amp; Aim of the work</a:t>
            </a:r>
            <a:endParaRPr lang="en-GB" sz="2000" b="1" i="1" kern="1200" dirty="0"/>
          </a:p>
        </p:txBody>
      </p:sp>
      <p:sp>
        <p:nvSpPr>
          <p:cNvPr id="7" name="Freeform 6"/>
          <p:cNvSpPr/>
          <p:nvPr/>
        </p:nvSpPr>
        <p:spPr>
          <a:xfrm>
            <a:off x="5454016" y="2733995"/>
            <a:ext cx="2212041" cy="1106020"/>
          </a:xfrm>
          <a:custGeom>
            <a:avLst/>
            <a:gdLst>
              <a:gd name="connsiteX0" fmla="*/ 0 w 2212041"/>
              <a:gd name="connsiteY0" fmla="*/ 184340 h 1106020"/>
              <a:gd name="connsiteX1" fmla="*/ 184340 w 2212041"/>
              <a:gd name="connsiteY1" fmla="*/ 0 h 1106020"/>
              <a:gd name="connsiteX2" fmla="*/ 2027701 w 2212041"/>
              <a:gd name="connsiteY2" fmla="*/ 0 h 1106020"/>
              <a:gd name="connsiteX3" fmla="*/ 2212041 w 2212041"/>
              <a:gd name="connsiteY3" fmla="*/ 184340 h 1106020"/>
              <a:gd name="connsiteX4" fmla="*/ 2212041 w 2212041"/>
              <a:gd name="connsiteY4" fmla="*/ 921680 h 1106020"/>
              <a:gd name="connsiteX5" fmla="*/ 2027701 w 2212041"/>
              <a:gd name="connsiteY5" fmla="*/ 1106020 h 1106020"/>
              <a:gd name="connsiteX6" fmla="*/ 184340 w 2212041"/>
              <a:gd name="connsiteY6" fmla="*/ 1106020 h 1106020"/>
              <a:gd name="connsiteX7" fmla="*/ 0 w 2212041"/>
              <a:gd name="connsiteY7" fmla="*/ 921680 h 1106020"/>
              <a:gd name="connsiteX8" fmla="*/ 0 w 2212041"/>
              <a:gd name="connsiteY8" fmla="*/ 184340 h 11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041" h="1106020">
                <a:moveTo>
                  <a:pt x="0" y="184340"/>
                </a:moveTo>
                <a:cubicBezTo>
                  <a:pt x="0" y="82532"/>
                  <a:pt x="82532" y="0"/>
                  <a:pt x="184340" y="0"/>
                </a:cubicBezTo>
                <a:lnTo>
                  <a:pt x="2027701" y="0"/>
                </a:lnTo>
                <a:cubicBezTo>
                  <a:pt x="2129509" y="0"/>
                  <a:pt x="2212041" y="82532"/>
                  <a:pt x="2212041" y="184340"/>
                </a:cubicBezTo>
                <a:lnTo>
                  <a:pt x="2212041" y="921680"/>
                </a:lnTo>
                <a:cubicBezTo>
                  <a:pt x="2212041" y="1023488"/>
                  <a:pt x="2129509" y="1106020"/>
                  <a:pt x="2027701" y="1106020"/>
                </a:cubicBezTo>
                <a:lnTo>
                  <a:pt x="184340" y="1106020"/>
                </a:lnTo>
                <a:cubicBezTo>
                  <a:pt x="82532" y="1106020"/>
                  <a:pt x="0" y="1023488"/>
                  <a:pt x="0" y="921680"/>
                </a:cubicBezTo>
                <a:lnTo>
                  <a:pt x="0" y="184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191" tIns="130191" rIns="130191" bIns="1301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/>
              <a:t>B-Chapter two Experimental work</a:t>
            </a:r>
            <a:endParaRPr lang="en-GB" sz="2000" b="1" i="1" kern="1200" dirty="0"/>
          </a:p>
        </p:txBody>
      </p:sp>
      <p:sp>
        <p:nvSpPr>
          <p:cNvPr id="8" name="Freeform 7"/>
          <p:cNvSpPr/>
          <p:nvPr/>
        </p:nvSpPr>
        <p:spPr>
          <a:xfrm>
            <a:off x="4722243" y="4986160"/>
            <a:ext cx="2212041" cy="1106020"/>
          </a:xfrm>
          <a:custGeom>
            <a:avLst/>
            <a:gdLst>
              <a:gd name="connsiteX0" fmla="*/ 0 w 2212041"/>
              <a:gd name="connsiteY0" fmla="*/ 184340 h 1106020"/>
              <a:gd name="connsiteX1" fmla="*/ 184340 w 2212041"/>
              <a:gd name="connsiteY1" fmla="*/ 0 h 1106020"/>
              <a:gd name="connsiteX2" fmla="*/ 2027701 w 2212041"/>
              <a:gd name="connsiteY2" fmla="*/ 0 h 1106020"/>
              <a:gd name="connsiteX3" fmla="*/ 2212041 w 2212041"/>
              <a:gd name="connsiteY3" fmla="*/ 184340 h 1106020"/>
              <a:gd name="connsiteX4" fmla="*/ 2212041 w 2212041"/>
              <a:gd name="connsiteY4" fmla="*/ 921680 h 1106020"/>
              <a:gd name="connsiteX5" fmla="*/ 2027701 w 2212041"/>
              <a:gd name="connsiteY5" fmla="*/ 1106020 h 1106020"/>
              <a:gd name="connsiteX6" fmla="*/ 184340 w 2212041"/>
              <a:gd name="connsiteY6" fmla="*/ 1106020 h 1106020"/>
              <a:gd name="connsiteX7" fmla="*/ 0 w 2212041"/>
              <a:gd name="connsiteY7" fmla="*/ 921680 h 1106020"/>
              <a:gd name="connsiteX8" fmla="*/ 0 w 2212041"/>
              <a:gd name="connsiteY8" fmla="*/ 184340 h 11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041" h="1106020">
                <a:moveTo>
                  <a:pt x="0" y="184340"/>
                </a:moveTo>
                <a:cubicBezTo>
                  <a:pt x="0" y="82532"/>
                  <a:pt x="82532" y="0"/>
                  <a:pt x="184340" y="0"/>
                </a:cubicBezTo>
                <a:lnTo>
                  <a:pt x="2027701" y="0"/>
                </a:lnTo>
                <a:cubicBezTo>
                  <a:pt x="2129509" y="0"/>
                  <a:pt x="2212041" y="82532"/>
                  <a:pt x="2212041" y="184340"/>
                </a:cubicBezTo>
                <a:lnTo>
                  <a:pt x="2212041" y="921680"/>
                </a:lnTo>
                <a:cubicBezTo>
                  <a:pt x="2212041" y="1023488"/>
                  <a:pt x="2129509" y="1106020"/>
                  <a:pt x="2027701" y="1106020"/>
                </a:cubicBezTo>
                <a:lnTo>
                  <a:pt x="184340" y="1106020"/>
                </a:lnTo>
                <a:cubicBezTo>
                  <a:pt x="82532" y="1106020"/>
                  <a:pt x="0" y="1023488"/>
                  <a:pt x="0" y="921680"/>
                </a:cubicBezTo>
                <a:lnTo>
                  <a:pt x="0" y="184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191" tIns="130191" rIns="130191" bIns="1301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/>
              <a:t>C-Chapter three Results and discussions</a:t>
            </a:r>
            <a:endParaRPr lang="en-GB" sz="2000" b="1" i="1" kern="1200" dirty="0"/>
          </a:p>
        </p:txBody>
      </p:sp>
      <p:sp>
        <p:nvSpPr>
          <p:cNvPr id="9" name="Freeform 8"/>
          <p:cNvSpPr/>
          <p:nvPr/>
        </p:nvSpPr>
        <p:spPr>
          <a:xfrm>
            <a:off x="2354177" y="4986160"/>
            <a:ext cx="2212041" cy="1106020"/>
          </a:xfrm>
          <a:custGeom>
            <a:avLst/>
            <a:gdLst>
              <a:gd name="connsiteX0" fmla="*/ 0 w 2212041"/>
              <a:gd name="connsiteY0" fmla="*/ 184340 h 1106020"/>
              <a:gd name="connsiteX1" fmla="*/ 184340 w 2212041"/>
              <a:gd name="connsiteY1" fmla="*/ 0 h 1106020"/>
              <a:gd name="connsiteX2" fmla="*/ 2027701 w 2212041"/>
              <a:gd name="connsiteY2" fmla="*/ 0 h 1106020"/>
              <a:gd name="connsiteX3" fmla="*/ 2212041 w 2212041"/>
              <a:gd name="connsiteY3" fmla="*/ 184340 h 1106020"/>
              <a:gd name="connsiteX4" fmla="*/ 2212041 w 2212041"/>
              <a:gd name="connsiteY4" fmla="*/ 921680 h 1106020"/>
              <a:gd name="connsiteX5" fmla="*/ 2027701 w 2212041"/>
              <a:gd name="connsiteY5" fmla="*/ 1106020 h 1106020"/>
              <a:gd name="connsiteX6" fmla="*/ 184340 w 2212041"/>
              <a:gd name="connsiteY6" fmla="*/ 1106020 h 1106020"/>
              <a:gd name="connsiteX7" fmla="*/ 0 w 2212041"/>
              <a:gd name="connsiteY7" fmla="*/ 921680 h 1106020"/>
              <a:gd name="connsiteX8" fmla="*/ 0 w 2212041"/>
              <a:gd name="connsiteY8" fmla="*/ 184340 h 11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041" h="1106020">
                <a:moveTo>
                  <a:pt x="0" y="184340"/>
                </a:moveTo>
                <a:cubicBezTo>
                  <a:pt x="0" y="82532"/>
                  <a:pt x="82532" y="0"/>
                  <a:pt x="184340" y="0"/>
                </a:cubicBezTo>
                <a:lnTo>
                  <a:pt x="2027701" y="0"/>
                </a:lnTo>
                <a:cubicBezTo>
                  <a:pt x="2129509" y="0"/>
                  <a:pt x="2212041" y="82532"/>
                  <a:pt x="2212041" y="184340"/>
                </a:cubicBezTo>
                <a:lnTo>
                  <a:pt x="2212041" y="921680"/>
                </a:lnTo>
                <a:cubicBezTo>
                  <a:pt x="2212041" y="1023488"/>
                  <a:pt x="2129509" y="1106020"/>
                  <a:pt x="2027701" y="1106020"/>
                </a:cubicBezTo>
                <a:lnTo>
                  <a:pt x="184340" y="1106020"/>
                </a:lnTo>
                <a:cubicBezTo>
                  <a:pt x="82532" y="1106020"/>
                  <a:pt x="0" y="1023488"/>
                  <a:pt x="0" y="921680"/>
                </a:cubicBezTo>
                <a:lnTo>
                  <a:pt x="0" y="184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191" tIns="130191" rIns="130191" bIns="1301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/>
              <a:t>D- Chapter four Conclusions and recommendations</a:t>
            </a:r>
            <a:endParaRPr lang="en-GB" sz="2000" b="1" i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1622404" y="2733995"/>
            <a:ext cx="2212041" cy="1106020"/>
          </a:xfrm>
          <a:custGeom>
            <a:avLst/>
            <a:gdLst>
              <a:gd name="connsiteX0" fmla="*/ 0 w 2212041"/>
              <a:gd name="connsiteY0" fmla="*/ 184340 h 1106020"/>
              <a:gd name="connsiteX1" fmla="*/ 184340 w 2212041"/>
              <a:gd name="connsiteY1" fmla="*/ 0 h 1106020"/>
              <a:gd name="connsiteX2" fmla="*/ 2027701 w 2212041"/>
              <a:gd name="connsiteY2" fmla="*/ 0 h 1106020"/>
              <a:gd name="connsiteX3" fmla="*/ 2212041 w 2212041"/>
              <a:gd name="connsiteY3" fmla="*/ 184340 h 1106020"/>
              <a:gd name="connsiteX4" fmla="*/ 2212041 w 2212041"/>
              <a:gd name="connsiteY4" fmla="*/ 921680 h 1106020"/>
              <a:gd name="connsiteX5" fmla="*/ 2027701 w 2212041"/>
              <a:gd name="connsiteY5" fmla="*/ 1106020 h 1106020"/>
              <a:gd name="connsiteX6" fmla="*/ 184340 w 2212041"/>
              <a:gd name="connsiteY6" fmla="*/ 1106020 h 1106020"/>
              <a:gd name="connsiteX7" fmla="*/ 0 w 2212041"/>
              <a:gd name="connsiteY7" fmla="*/ 921680 h 1106020"/>
              <a:gd name="connsiteX8" fmla="*/ 0 w 2212041"/>
              <a:gd name="connsiteY8" fmla="*/ 184340 h 110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041" h="1106020">
                <a:moveTo>
                  <a:pt x="0" y="184340"/>
                </a:moveTo>
                <a:cubicBezTo>
                  <a:pt x="0" y="82532"/>
                  <a:pt x="82532" y="0"/>
                  <a:pt x="184340" y="0"/>
                </a:cubicBezTo>
                <a:lnTo>
                  <a:pt x="2027701" y="0"/>
                </a:lnTo>
                <a:cubicBezTo>
                  <a:pt x="2129509" y="0"/>
                  <a:pt x="2212041" y="82532"/>
                  <a:pt x="2212041" y="184340"/>
                </a:cubicBezTo>
                <a:lnTo>
                  <a:pt x="2212041" y="921680"/>
                </a:lnTo>
                <a:cubicBezTo>
                  <a:pt x="2212041" y="1023488"/>
                  <a:pt x="2129509" y="1106020"/>
                  <a:pt x="2027701" y="1106020"/>
                </a:cubicBezTo>
                <a:lnTo>
                  <a:pt x="184340" y="1106020"/>
                </a:lnTo>
                <a:cubicBezTo>
                  <a:pt x="82532" y="1106020"/>
                  <a:pt x="0" y="1023488"/>
                  <a:pt x="0" y="921680"/>
                </a:cubicBezTo>
                <a:lnTo>
                  <a:pt x="0" y="184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191" tIns="130191" rIns="130191" bIns="1301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kern="1200" dirty="0" smtClean="0"/>
              <a:t>E- References</a:t>
            </a:r>
            <a:endParaRPr lang="en-GB" sz="2000" b="1" i="1" kern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864096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2-Major chapters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488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6002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A-Chapter one </a:t>
            </a:r>
            <a:br>
              <a:rPr lang="en-US" b="1" i="1" dirty="0"/>
            </a:br>
            <a:r>
              <a:rPr lang="en-US" b="1" i="1" dirty="0"/>
              <a:t>Introduction &amp; Aim of the </a:t>
            </a:r>
            <a:r>
              <a:rPr lang="en-US" b="1" i="1" dirty="0" smtClean="0"/>
              <a:t>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129356" cy="39368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576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62922" y="2276474"/>
            <a:ext cx="2394272" cy="38163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0" tIns="763270" rIns="147813" bIns="763270" numCol="1" spcCol="1270" anchor="t" anchorCtr="0">
            <a:noAutofit/>
          </a:bodyPr>
          <a:lstStyle/>
          <a:p>
            <a:pPr lvl="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Times New Roman 14 &amp;16. </a:t>
            </a:r>
            <a:endParaRPr lang="en-GB" sz="1800" kern="1200" dirty="0"/>
          </a:p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Arabic numerals.</a:t>
            </a:r>
            <a:endParaRPr lang="en-GB" sz="1800" kern="1200" dirty="0"/>
          </a:p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 smtClean="0"/>
              <a:t>About </a:t>
            </a:r>
            <a:r>
              <a:rPr lang="en-US" sz="1800" kern="1200" dirty="0" smtClean="0"/>
              <a:t>5 pages.</a:t>
            </a:r>
            <a:endParaRPr lang="en-GB" sz="1800" kern="1200" dirty="0"/>
          </a:p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800" kern="1200" dirty="0"/>
          </a:p>
        </p:txBody>
      </p:sp>
      <p:sp>
        <p:nvSpPr>
          <p:cNvPr id="6" name="Freeform 5"/>
          <p:cNvSpPr/>
          <p:nvPr/>
        </p:nvSpPr>
        <p:spPr>
          <a:xfrm>
            <a:off x="3336764" y="2276474"/>
            <a:ext cx="2394272" cy="38163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-45381"/>
              <a:lumOff val="34947"/>
              <a:alphaOff val="0"/>
            </a:schemeClr>
          </a:fillRef>
          <a:effectRef idx="2">
            <a:schemeClr val="accent1">
              <a:shade val="50000"/>
              <a:hueOff val="0"/>
              <a:satOff val="-45381"/>
              <a:lumOff val="349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0" tIns="763270" rIns="147813" bIns="763270" numCol="1" spcCol="1270" anchor="t" anchorCtr="0">
            <a:noAutofit/>
          </a:bodyPr>
          <a:lstStyle/>
          <a:p>
            <a:pPr lvl="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Start with a background, types, advantage and disadvantage in addition to the composition.  </a:t>
            </a:r>
            <a:endParaRPr lang="en-GB" sz="1800" kern="1200" dirty="0"/>
          </a:p>
        </p:txBody>
      </p:sp>
      <p:sp>
        <p:nvSpPr>
          <p:cNvPr id="7" name="Freeform 6"/>
          <p:cNvSpPr/>
          <p:nvPr/>
        </p:nvSpPr>
        <p:spPr>
          <a:xfrm>
            <a:off x="5910606" y="2276474"/>
            <a:ext cx="2394272" cy="38163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-45381"/>
              <a:lumOff val="34947"/>
              <a:alphaOff val="0"/>
            </a:schemeClr>
          </a:fillRef>
          <a:effectRef idx="2">
            <a:schemeClr val="accent1">
              <a:shade val="50000"/>
              <a:hueOff val="0"/>
              <a:satOff val="-45381"/>
              <a:lumOff val="349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0" tIns="763270" rIns="147813" bIns="763270" numCol="1" spcCol="1270" anchor="t" anchorCtr="0">
            <a:noAutofit/>
          </a:bodyPr>
          <a:lstStyle/>
          <a:p>
            <a:pPr lvl="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  <a:p>
            <a:pPr marL="171450" lvl="1" indent="-171450" algn="just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Ends generally with focusing on active ingredient properties including structures, pharmacokinetics, indications , doses and adverse effects.</a:t>
            </a:r>
            <a:endParaRPr lang="en-GB" sz="1800" kern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600200"/>
          </a:xfrm>
        </p:spPr>
        <p:txBody>
          <a:bodyPr>
            <a:noAutofit/>
          </a:bodyPr>
          <a:lstStyle/>
          <a:p>
            <a:pPr lvl="0"/>
            <a:r>
              <a:rPr lang="en-US" sz="4400" b="1" i="1" dirty="0"/>
              <a:t>A-Chapter one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b="1" i="1" dirty="0" smtClean="0"/>
              <a:t>Introduction </a:t>
            </a:r>
            <a:r>
              <a:rPr lang="en-US" sz="4400" b="1" i="1" dirty="0"/>
              <a:t>&amp; Aim of the </a:t>
            </a:r>
            <a:r>
              <a:rPr lang="en-US" sz="4400" b="1" i="1" dirty="0" smtClean="0"/>
              <a:t>work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48870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622232" cy="44644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864096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Aim of the work</a:t>
            </a:r>
            <a:endParaRPr lang="en-GB" i="1" dirty="0"/>
          </a:p>
        </p:txBody>
      </p:sp>
      <p:sp>
        <p:nvSpPr>
          <p:cNvPr id="2" name="Horizontal Scroll 1"/>
          <p:cNvSpPr/>
          <p:nvPr/>
        </p:nvSpPr>
        <p:spPr>
          <a:xfrm>
            <a:off x="899592" y="1844824"/>
            <a:ext cx="6984776" cy="417646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Algerian" pitchFamily="82" charset="0"/>
              </a:rPr>
              <a:t>Usually involve the purpose of the study in addition to a brief explanation of the methodology and  conclusions.</a:t>
            </a:r>
            <a:endParaRPr lang="en-GB" sz="3200" b="1" i="1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364</TotalTime>
  <Words>677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NewsPrint</vt:lpstr>
      <vt:lpstr>HOW TO WRITE A GRADUATION PROJECT</vt:lpstr>
      <vt:lpstr>Contents</vt:lpstr>
      <vt:lpstr>Main Structure</vt:lpstr>
      <vt:lpstr>1-Complementary information</vt:lpstr>
      <vt:lpstr>1-Complementary information</vt:lpstr>
      <vt:lpstr>2-Major chapters</vt:lpstr>
      <vt:lpstr>A-Chapter one  Introduction &amp; Aim of the work</vt:lpstr>
      <vt:lpstr>A-Chapter one  Introduction &amp; Aim of the work</vt:lpstr>
      <vt:lpstr>Aim of the work</vt:lpstr>
      <vt:lpstr>B-Chapter two Experimental work</vt:lpstr>
      <vt:lpstr>PowerPoint Presentation</vt:lpstr>
      <vt:lpstr>C-Chapter three Results and discussions</vt:lpstr>
      <vt:lpstr>C-Chapter three Results and discussions</vt:lpstr>
      <vt:lpstr>D- Chapter four Conclusions and recommendations</vt:lpstr>
      <vt:lpstr>D- Chapter four Conclusions and recommendations</vt:lpstr>
      <vt:lpstr>E- References</vt:lpstr>
      <vt:lpstr>E- References</vt:lpstr>
      <vt:lpstr>E- References</vt:lpstr>
      <vt:lpstr>E- References</vt:lpstr>
      <vt:lpstr>Some important short- cut keys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GRADUATION PROJECT</dc:title>
  <dc:creator>User</dc:creator>
  <cp:lastModifiedBy>User</cp:lastModifiedBy>
  <cp:revision>34</cp:revision>
  <dcterms:created xsi:type="dcterms:W3CDTF">2018-11-27T08:46:45Z</dcterms:created>
  <dcterms:modified xsi:type="dcterms:W3CDTF">2018-12-01T18:22:10Z</dcterms:modified>
</cp:coreProperties>
</file>