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A8CDCE9-D3C1-4DF4-8901-8381409A654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33123B-E513-4DEB-B914-B9DD05EB3B6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7544" y="836712"/>
                <a:ext cx="8280920" cy="6469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/>
                  <a:t> </a:t>
                </a:r>
              </a:p>
              <a:p>
                <a:r>
                  <a:rPr lang="en-US" sz="3200" b="1" dirty="0"/>
                  <a:t>Experiment 2 </a:t>
                </a:r>
                <a:endParaRPr lang="en-US" sz="3200" dirty="0"/>
              </a:p>
              <a:p>
                <a:endParaRPr lang="en-US" sz="3200" dirty="0"/>
              </a:p>
              <a:p>
                <a:r>
                  <a:rPr lang="en-US" sz="3200" b="1" u="sng" dirty="0"/>
                  <a:t>Method for the Expression of concentration</a:t>
                </a:r>
                <a:endParaRPr lang="en-US" sz="3200" dirty="0"/>
              </a:p>
              <a:p>
                <a:r>
                  <a:rPr lang="en-US" sz="3200" b="1" dirty="0"/>
                  <a:t> 1- Formality</a:t>
                </a:r>
                <a:endParaRPr lang="en-US" sz="3200" dirty="0"/>
              </a:p>
              <a:p>
                <a:r>
                  <a:rPr lang="en-US" sz="3200" b="1" dirty="0" smtClean="0"/>
                  <a:t> </a:t>
                </a:r>
                <a:r>
                  <a:rPr lang="en-US" sz="3200" dirty="0" smtClean="0"/>
                  <a:t>the </a:t>
                </a:r>
                <a:r>
                  <a:rPr lang="en-US" sz="3200" dirty="0"/>
                  <a:t>number of gram- formula weights of solute </a:t>
                </a:r>
                <a:r>
                  <a:rPr lang="en-US" sz="3200" dirty="0" smtClean="0"/>
                  <a:t>  </a:t>
                </a:r>
                <a:r>
                  <a:rPr lang="en-US" sz="3200" dirty="0"/>
                  <a:t>in one liter of </a:t>
                </a:r>
                <a:r>
                  <a:rPr lang="en-US" sz="3200" dirty="0" smtClean="0"/>
                  <a:t>solution    </a:t>
                </a:r>
                <a:endParaRPr lang="en-US" sz="3200" dirty="0"/>
              </a:p>
              <a:p>
                <a:r>
                  <a:rPr lang="en-US" sz="3200" b="1" dirty="0"/>
                  <a:t> </a:t>
                </a:r>
                <a:endParaRPr lang="en-US" sz="3200" dirty="0"/>
              </a:p>
              <a:p>
                <a:r>
                  <a:rPr lang="en-US" sz="3200" b="1" u="sng" dirty="0" smtClean="0"/>
                  <a:t>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latin typeface="Cambria Math"/>
                      </a:rPr>
                      <m:t>                    </m:t>
                    </m:r>
                    <m:r>
                      <a:rPr lang="en-US" sz="4400" i="1">
                        <a:latin typeface="Cambria Math"/>
                      </a:rPr>
                      <m:t>𝑓</m:t>
                    </m:r>
                    <m:r>
                      <a:rPr lang="en-US" sz="4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/>
                          </a:rPr>
                          <m:t>𝑤𝑡</m:t>
                        </m:r>
                      </m:num>
                      <m:den>
                        <m:r>
                          <a:rPr lang="en-US" sz="4400" i="1">
                            <a:latin typeface="Cambria Math"/>
                          </a:rPr>
                          <m:t>𝐹𝑤𝑡</m:t>
                        </m:r>
                      </m:den>
                    </m:f>
                    <m:r>
                      <a:rPr lang="en-US" sz="4400" i="1">
                        <a:latin typeface="Cambria Math"/>
                      </a:rPr>
                      <m:t>×</m:t>
                    </m:r>
                    <m:f>
                      <m:fPr>
                        <m:ctrlPr>
                          <a:rPr lang="en-US" sz="4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/>
                          </a:rPr>
                          <m:t>1000</m:t>
                        </m:r>
                      </m:num>
                      <m:den>
                        <m:r>
                          <a:rPr lang="en-US" sz="4400" i="1">
                            <a:latin typeface="Cambria Math"/>
                          </a:rPr>
                          <m:t>𝑉𝑚𝑙</m:t>
                        </m:r>
                      </m:den>
                    </m:f>
                  </m:oMath>
                </a14:m>
                <a:r>
                  <a:rPr lang="en-US" sz="4400" dirty="0" smtClean="0"/>
                  <a:t> </a:t>
                </a:r>
                <a:endParaRPr lang="en-US" sz="4400" dirty="0"/>
              </a:p>
              <a:p>
                <a:r>
                  <a:rPr lang="en-US" sz="3200" dirty="0"/>
                  <a:t> </a:t>
                </a:r>
              </a:p>
              <a:p>
                <a:r>
                  <a:rPr lang="en-US" sz="3200" dirty="0"/>
                  <a:t> </a:t>
                </a:r>
              </a:p>
              <a:p>
                <a:pPr rtl="1"/>
                <a:r>
                  <a:rPr lang="en-US" sz="3200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36712"/>
                <a:ext cx="8280920" cy="6469976"/>
              </a:xfrm>
              <a:prstGeom prst="rect">
                <a:avLst/>
              </a:prstGeom>
              <a:blipFill rotWithShape="1">
                <a:blip r:embed="rId2"/>
                <a:stretch>
                  <a:fillRect l="-3019" t="-1224" r="-2135" b="-2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83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0" y="116632"/>
                <a:ext cx="9145016" cy="33341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u="sng" dirty="0" smtClean="0"/>
                  <a:t>  2-  Morality  </a:t>
                </a:r>
                <a:r>
                  <a:rPr lang="en-US" sz="3200" dirty="0" smtClean="0"/>
                  <a:t> the </a:t>
                </a:r>
                <a:r>
                  <a:rPr lang="en-US" sz="3200" dirty="0"/>
                  <a:t>number of gram- molecular weights (or moles) </a:t>
                </a:r>
                <a:r>
                  <a:rPr lang="en-US" sz="3200" dirty="0" smtClean="0"/>
                  <a:t> in </a:t>
                </a:r>
                <a:r>
                  <a:rPr lang="en-US" sz="3200" dirty="0"/>
                  <a:t>one liter of </a:t>
                </a:r>
                <a:r>
                  <a:rPr lang="en-US" sz="3200" dirty="0" smtClean="0"/>
                  <a:t>solution </a:t>
                </a:r>
                <a:endParaRPr lang="en-US" sz="3200" dirty="0"/>
              </a:p>
              <a:p>
                <a:r>
                  <a:rPr lang="en-US" sz="3200" dirty="0"/>
                  <a:t> </a:t>
                </a:r>
              </a:p>
              <a:p>
                <a:r>
                  <a:rPr lang="en-US" sz="3200" dirty="0"/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/>
                        </a:rPr>
                        <m:t>𝑀</m:t>
                      </m:r>
                      <m:r>
                        <a:rPr lang="en-US" sz="4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/>
                            </a:rPr>
                            <m:t>𝑤𝑡</m:t>
                          </m:r>
                        </m:num>
                        <m:den>
                          <m:r>
                            <a:rPr lang="en-US" sz="4400" i="1">
                              <a:latin typeface="Cambria Math"/>
                            </a:rPr>
                            <m:t>𝑀</m:t>
                          </m:r>
                          <m:r>
                            <a:rPr lang="en-US" sz="4400" i="1">
                              <a:latin typeface="Cambria Math"/>
                            </a:rPr>
                            <m:t>.</m:t>
                          </m:r>
                          <m:r>
                            <a:rPr lang="en-US" sz="4400" i="1">
                              <a:latin typeface="Cambria Math"/>
                            </a:rPr>
                            <m:t>𝑤𝑡</m:t>
                          </m:r>
                        </m:den>
                      </m:f>
                      <m:r>
                        <a:rPr lang="en-US" sz="4400" i="1">
                          <a:latin typeface="Cambria Math"/>
                        </a:rPr>
                        <m:t>×</m:t>
                      </m:r>
                      <m:f>
                        <m:fPr>
                          <m:ctrlPr>
                            <a:rPr lang="en-US" sz="4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/>
                            </a:rPr>
                            <m:t>1000</m:t>
                          </m:r>
                        </m:num>
                        <m:den>
                          <m:r>
                            <a:rPr lang="en-US" sz="4400" i="1">
                              <a:latin typeface="Cambria Math"/>
                            </a:rPr>
                            <m:t>𝑉𝑚𝑙</m:t>
                          </m:r>
                        </m:den>
                      </m:f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6632"/>
                <a:ext cx="9145016" cy="3334182"/>
              </a:xfrm>
              <a:prstGeom prst="rect">
                <a:avLst/>
              </a:prstGeom>
              <a:blipFill rotWithShape="1">
                <a:blip r:embed="rId2"/>
                <a:stretch>
                  <a:fillRect l="-1667" t="-2377" b="-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0" y="3456742"/>
                <a:ext cx="8892480" cy="27085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u="sng" dirty="0" smtClean="0"/>
                  <a:t>3-</a:t>
                </a:r>
                <a:r>
                  <a:rPr lang="en-US" sz="3200" b="1" u="sng" dirty="0"/>
                  <a:t>Normality:</a:t>
                </a:r>
                <a:endParaRPr lang="en-US" sz="3200" dirty="0"/>
              </a:p>
              <a:p>
                <a:r>
                  <a:rPr lang="en-US" sz="3200" dirty="0"/>
                  <a:t>	</a:t>
                </a:r>
                <a:r>
                  <a:rPr lang="en-US" sz="3200" dirty="0" smtClean="0"/>
                  <a:t> the </a:t>
                </a:r>
                <a:r>
                  <a:rPr lang="en-US" sz="3200" dirty="0"/>
                  <a:t>number of gram- </a:t>
                </a:r>
                <a:r>
                  <a:rPr lang="en-US" sz="3200" dirty="0" smtClean="0"/>
                  <a:t>equivalent </a:t>
                </a:r>
                <a:r>
                  <a:rPr lang="en-US" sz="3200" dirty="0"/>
                  <a:t>weight</a:t>
                </a:r>
                <a:r>
                  <a:rPr lang="en-US" sz="3200" dirty="0" smtClean="0"/>
                  <a:t>    </a:t>
                </a:r>
                <a:r>
                  <a:rPr lang="en-US" sz="3200" dirty="0"/>
                  <a:t>in </a:t>
                </a:r>
                <a:r>
                  <a:rPr lang="en-US" sz="3200" dirty="0" smtClean="0"/>
                  <a:t>one </a:t>
                </a:r>
                <a:r>
                  <a:rPr lang="en-US" sz="3200" dirty="0"/>
                  <a:t> liter </a:t>
                </a:r>
                <a:r>
                  <a:rPr lang="en-US" sz="3200" dirty="0" smtClean="0"/>
                  <a:t> </a:t>
                </a:r>
                <a:r>
                  <a:rPr lang="en-US" sz="3200" dirty="0"/>
                  <a:t>of the </a:t>
                </a:r>
                <a:r>
                  <a:rPr lang="en-US" sz="3200" dirty="0" smtClean="0"/>
                  <a:t>solution </a:t>
                </a:r>
                <a:endParaRPr lang="en-US" sz="3200" dirty="0"/>
              </a:p>
              <a:p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/>
                      </a:rPr>
                      <m:t>                               </m:t>
                    </m:r>
                    <m:r>
                      <a:rPr lang="en-US" sz="4800" i="1">
                        <a:latin typeface="Cambria Math"/>
                      </a:rPr>
                      <m:t>𝑁</m:t>
                    </m:r>
                    <m:r>
                      <a:rPr lang="en-US" sz="4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𝑤𝑡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𝑒𝑞</m:t>
                        </m:r>
                        <m:r>
                          <a:rPr lang="en-US" sz="4800" i="1">
                            <a:latin typeface="Cambria Math"/>
                          </a:rPr>
                          <m:t>.</m:t>
                        </m:r>
                        <m:r>
                          <a:rPr lang="en-US" sz="4800" i="1">
                            <a:latin typeface="Cambria Math"/>
                          </a:rPr>
                          <m:t>𝑤𝑡</m:t>
                        </m:r>
                      </m:den>
                    </m:f>
                    <m:r>
                      <a:rPr lang="en-US" sz="4800" i="1">
                        <a:latin typeface="Cambria Math"/>
                      </a:rPr>
                      <m:t>×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1000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𝑉𝑚𝑙</m:t>
                        </m:r>
                      </m:den>
                    </m:f>
                  </m:oMath>
                </a14:m>
                <a:r>
                  <a:rPr lang="en-US" sz="4400" dirty="0" smtClean="0"/>
                  <a:t>  </a:t>
                </a:r>
                <a:endParaRPr lang="en-US" sz="44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56742"/>
                <a:ext cx="8892480" cy="2708562"/>
              </a:xfrm>
              <a:prstGeom prst="rect">
                <a:avLst/>
              </a:prstGeom>
              <a:blipFill rotWithShape="1">
                <a:blip r:embed="rId3"/>
                <a:stretch>
                  <a:fillRect l="-1714" t="-2928" r="-2879" b="-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37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1720" y="540336"/>
            <a:ext cx="54100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u="sng" dirty="0"/>
              <a:t>Percent Concentration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0" y="1412776"/>
                <a:ext cx="9144000" cy="58044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 </a:t>
                </a:r>
                <a:endParaRPr lang="en-US" dirty="0"/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sz="3600" dirty="0"/>
                  <a:t>Weight percent</a:t>
                </a:r>
                <a:r>
                  <a:rPr lang="en-US" sz="3600" dirty="0" smtClean="0"/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𝑤𝑒𝑖𝑔</m:t>
                        </m:r>
                        <m:r>
                          <a:rPr lang="en-US" sz="3600" i="1">
                            <a:latin typeface="Cambria Math"/>
                          </a:rPr>
                          <m:t>h</m:t>
                        </m:r>
                        <m:r>
                          <a:rPr lang="en-US" sz="3600" i="1">
                            <a:latin typeface="Cambria Math"/>
                          </a:rPr>
                          <m:t>𝑡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𝑜𝑓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𝑆𝑜𝑙𝑢𝑡𝑒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𝑤𝑒𝑖𝑔</m:t>
                        </m:r>
                        <m:r>
                          <a:rPr lang="en-US" sz="3600" i="1">
                            <a:latin typeface="Cambria Math"/>
                          </a:rPr>
                          <m:t>h</m:t>
                        </m:r>
                        <m:r>
                          <a:rPr lang="en-US" sz="3600" i="1">
                            <a:latin typeface="Cambria Math"/>
                          </a:rPr>
                          <m:t>𝑡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𝑜𝑓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𝑆𝑜𝑙𝑢𝑡𝑖𝑜𝑛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×</m:t>
                    </m:r>
                    <m:r>
                      <a:rPr lang="en-US" sz="3600" i="1">
                        <a:latin typeface="Cambria Math"/>
                      </a:rPr>
                      <m:t>100</m:t>
                    </m:r>
                  </m:oMath>
                </a14:m>
                <a:endParaRPr lang="en-US" sz="3600" dirty="0"/>
              </a:p>
              <a:p>
                <a:r>
                  <a:rPr lang="en-US" dirty="0"/>
                  <a:t> </a:t>
                </a:r>
              </a:p>
              <a:p>
                <a:r>
                  <a:rPr lang="en-US" sz="3600" dirty="0"/>
                  <a:t>Volume percent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𝑉𝑜𝑙𝑢𝑚𝑒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𝑜𝑓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𝑆𝑜𝑙𝑢𝑡𝑒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𝑉𝑜𝑙𝑢𝑚𝑒</m:t>
                        </m:r>
                        <m:r>
                          <a:rPr lang="en-US" sz="3600" i="1">
                            <a:latin typeface="Cambria Math"/>
                          </a:rPr>
                          <m:t>  </m:t>
                        </m:r>
                        <m:r>
                          <a:rPr lang="en-US" sz="3600" i="1">
                            <a:latin typeface="Cambria Math"/>
                          </a:rPr>
                          <m:t>𝑜𝑓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𝑆𝑜𝑙𝑢𝑡𝑖𝑜𝑛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×</m:t>
                    </m:r>
                    <m:r>
                      <a:rPr lang="en-US" sz="3600" i="1">
                        <a:latin typeface="Cambria Math"/>
                      </a:rPr>
                      <m:t>100</m:t>
                    </m:r>
                  </m:oMath>
                </a14:m>
                <a:endParaRPr lang="en-US" sz="3600" dirty="0"/>
              </a:p>
              <a:p>
                <a:r>
                  <a:rPr lang="en-US" sz="3600" dirty="0"/>
                  <a:t> </a:t>
                </a:r>
              </a:p>
              <a:p>
                <a:r>
                  <a:rPr lang="en-US" sz="2800" dirty="0"/>
                  <a:t>Weigh- Volume percent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𝑤𝑒𝑖𝑔</m:t>
                        </m:r>
                        <m:r>
                          <a:rPr lang="en-US" sz="3600" i="1">
                            <a:latin typeface="Cambria Math"/>
                          </a:rPr>
                          <m:t>h</m:t>
                        </m:r>
                        <m:r>
                          <a:rPr lang="en-US" sz="3600" i="1">
                            <a:latin typeface="Cambria Math"/>
                          </a:rPr>
                          <m:t>𝑡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𝑜𝑓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𝑆𝑜𝑙𝑢𝑡𝑒</m:t>
                        </m:r>
                        <m:r>
                          <a:rPr lang="en-US" sz="3600" i="1">
                            <a:latin typeface="Cambria Math"/>
                          </a:rPr>
                          <m:t>.</m:t>
                        </m:r>
                        <m:r>
                          <a:rPr lang="en-US" sz="3600" i="1">
                            <a:latin typeface="Cambria Math"/>
                          </a:rPr>
                          <m:t>𝑔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𝑉𝑜𝑙𝑢𝑚𝑒</m:t>
                        </m:r>
                        <m:r>
                          <a:rPr lang="en-US" sz="3600" i="1">
                            <a:latin typeface="Cambria Math"/>
                          </a:rPr>
                          <m:t>  </m:t>
                        </m:r>
                        <m:r>
                          <a:rPr lang="en-US" sz="3600" i="1">
                            <a:latin typeface="Cambria Math"/>
                          </a:rPr>
                          <m:t>𝑜𝑓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𝑆𝑜𝑙𝑢𝑡𝑖𝑜𝑛</m:t>
                        </m:r>
                        <m:r>
                          <a:rPr lang="en-US" sz="3600" i="1">
                            <a:latin typeface="Cambria Math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𝑚𝑙</m:t>
                        </m:r>
                      </m:den>
                    </m:f>
                    <m:r>
                      <a:rPr lang="en-US" sz="3600" b="0" i="1" smtClean="0">
                        <a:latin typeface="Cambria Math"/>
                      </a:rPr>
                      <m:t> </m:t>
                    </m:r>
                  </m:oMath>
                </a14:m>
                <a:endParaRPr lang="en-US" sz="3600" dirty="0"/>
              </a:p>
              <a:p>
                <a:r>
                  <a:rPr lang="en-US" sz="3600" i="1" dirty="0"/>
                  <a:t> </a:t>
                </a:r>
                <a:r>
                  <a:rPr lang="en-US" sz="3600" i="1" dirty="0" smtClean="0"/>
                  <a:t>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4000" dirty="0" smtClean="0"/>
                  <a:t>100</a:t>
                </a:r>
                <a:endParaRPr lang="en-US" sz="4000" dirty="0"/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b="1" u="sng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12776"/>
                <a:ext cx="9144000" cy="5804474"/>
              </a:xfrm>
              <a:prstGeom prst="rect">
                <a:avLst/>
              </a:prstGeom>
              <a:blipFill rotWithShape="1">
                <a:blip r:embed="rId2"/>
                <a:stretch>
                  <a:fillRect l="-2000" t="-525" b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4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51520" y="93920"/>
                <a:ext cx="8424936" cy="25530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u="sng" dirty="0"/>
                  <a:t>Parts per million</a:t>
                </a:r>
                <a:endParaRPr lang="en-US" sz="3600" dirty="0"/>
              </a:p>
              <a:p>
                <a:r>
                  <a:rPr lang="en-US" sz="3600" dirty="0"/>
                  <a:t> </a:t>
                </a:r>
                <a:r>
                  <a:rPr lang="en-US" dirty="0"/>
                  <a:t> </a:t>
                </a:r>
              </a:p>
              <a:p>
                <a:r>
                  <a:rPr lang="en-US" sz="4400" dirty="0" err="1"/>
                  <a:t>PPm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/>
                          </a:rPr>
                          <m:t>𝑤𝑒𝑖𝑔</m:t>
                        </m:r>
                        <m:r>
                          <a:rPr lang="en-US" sz="4400" i="1">
                            <a:latin typeface="Cambria Math"/>
                          </a:rPr>
                          <m:t>h</m:t>
                        </m:r>
                        <m:r>
                          <a:rPr lang="en-US" sz="4400" i="1">
                            <a:latin typeface="Cambria Math"/>
                          </a:rPr>
                          <m:t>𝑡</m:t>
                        </m:r>
                        <m:r>
                          <a:rPr lang="en-US" sz="4400" i="1">
                            <a:latin typeface="Cambria Math"/>
                          </a:rPr>
                          <m:t> </m:t>
                        </m:r>
                        <m:r>
                          <a:rPr lang="en-US" sz="4400" i="1">
                            <a:latin typeface="Cambria Math"/>
                          </a:rPr>
                          <m:t>𝑜𝑓</m:t>
                        </m:r>
                        <m:r>
                          <a:rPr lang="en-US" sz="4400" i="1">
                            <a:latin typeface="Cambria Math"/>
                          </a:rPr>
                          <m:t> </m:t>
                        </m:r>
                        <m:r>
                          <a:rPr lang="en-US" sz="4400" i="1">
                            <a:latin typeface="Cambria Math"/>
                          </a:rPr>
                          <m:t>𝑆𝑜𝑙𝑢𝑡𝑒</m:t>
                        </m:r>
                      </m:num>
                      <m:den>
                        <m:r>
                          <a:rPr lang="en-US" sz="4400" i="1">
                            <a:latin typeface="Cambria Math"/>
                          </a:rPr>
                          <m:t>𝑤𝑒𝑖𝑔</m:t>
                        </m:r>
                        <m:r>
                          <a:rPr lang="en-US" sz="4400" i="1">
                            <a:latin typeface="Cambria Math"/>
                          </a:rPr>
                          <m:t>h</m:t>
                        </m:r>
                        <m:r>
                          <a:rPr lang="en-US" sz="4400" i="1">
                            <a:latin typeface="Cambria Math"/>
                          </a:rPr>
                          <m:t>𝑡</m:t>
                        </m:r>
                        <m:r>
                          <a:rPr lang="en-US" sz="4400" i="1">
                            <a:latin typeface="Cambria Math"/>
                          </a:rPr>
                          <m:t> </m:t>
                        </m:r>
                        <m:r>
                          <a:rPr lang="en-US" sz="4400" i="1">
                            <a:latin typeface="Cambria Math"/>
                          </a:rPr>
                          <m:t>𝑜𝑓</m:t>
                        </m:r>
                        <m:r>
                          <a:rPr lang="en-US" sz="4400" i="1">
                            <a:latin typeface="Cambria Math"/>
                          </a:rPr>
                          <m:t> </m:t>
                        </m:r>
                        <m:r>
                          <a:rPr lang="en-US" sz="4400" i="1">
                            <a:latin typeface="Cambria Math"/>
                          </a:rPr>
                          <m:t>𝑆𝑜𝑙𝑢𝑡𝑖𝑜𝑛</m:t>
                        </m:r>
                      </m:den>
                    </m:f>
                    <m:r>
                      <a:rPr lang="en-US" sz="4400" i="1">
                        <a:latin typeface="Cambria Math"/>
                      </a:rPr>
                      <m:t>×</m:t>
                    </m:r>
                    <m:r>
                      <a:rPr lang="en-US" sz="4400" i="1">
                        <a:latin typeface="Cambria Math"/>
                      </a:rPr>
                      <m:t>1</m:t>
                    </m:r>
                    <m:r>
                      <a:rPr lang="en-US" sz="4400" i="1">
                        <a:latin typeface="Cambria Math"/>
                      </a:rPr>
                      <m:t>.</m:t>
                    </m:r>
                    <m:r>
                      <a:rPr lang="en-US" sz="4400" i="1">
                        <a:latin typeface="Cambria Math"/>
                      </a:rPr>
                      <m:t>000</m:t>
                    </m:r>
                    <m:r>
                      <a:rPr lang="en-US" sz="4400" i="1">
                        <a:latin typeface="Cambria Math"/>
                      </a:rPr>
                      <m:t>.</m:t>
                    </m:r>
                    <m:r>
                      <a:rPr lang="en-US" sz="4400" i="1">
                        <a:latin typeface="Cambria Math"/>
                      </a:rPr>
                      <m:t>000</m:t>
                    </m:r>
                  </m:oMath>
                </a14:m>
                <a:endParaRPr lang="en-US" sz="4400" dirty="0"/>
              </a:p>
              <a:p>
                <a:r>
                  <a:rPr lang="en-US" dirty="0"/>
                  <a:t> 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3920"/>
                <a:ext cx="8424936" cy="2553071"/>
              </a:xfrm>
              <a:prstGeom prst="rect">
                <a:avLst/>
              </a:prstGeom>
              <a:blipFill rotWithShape="1">
                <a:blip r:embed="rId2"/>
                <a:stretch>
                  <a:fillRect l="-2894" t="-3580" b="-2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193518" y="2875002"/>
            <a:ext cx="25378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/>
              <a:t>The Dilution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2555776" y="5416024"/>
            <a:ext cx="50420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C</a:t>
            </a:r>
            <a:r>
              <a:rPr lang="en-US" sz="4800" baseline="-25000" dirty="0" smtClean="0"/>
              <a:t>1</a:t>
            </a:r>
            <a:r>
              <a:rPr lang="en-US" sz="4800" dirty="0" smtClean="0"/>
              <a:t>V</a:t>
            </a:r>
            <a:r>
              <a:rPr lang="en-US" sz="4800" baseline="-25000" dirty="0" smtClean="0"/>
              <a:t>1</a:t>
            </a:r>
            <a:r>
              <a:rPr lang="en-US" sz="4800" dirty="0" smtClean="0"/>
              <a:t> = C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V</a:t>
            </a:r>
            <a:r>
              <a:rPr lang="en-US" sz="4800" dirty="0"/>
              <a:t> </a:t>
            </a:r>
            <a:r>
              <a:rPr lang="en-US" sz="4800" baseline="-25000" dirty="0" smtClean="0"/>
              <a:t>2 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1043608" y="443711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 before </a:t>
            </a:r>
            <a:r>
              <a:rPr lang="en-US" sz="3600" dirty="0"/>
              <a:t>dilution = </a:t>
            </a:r>
            <a:r>
              <a:rPr lang="en-US" sz="3600" dirty="0" smtClean="0"/>
              <a:t> after </a:t>
            </a:r>
            <a:r>
              <a:rPr lang="en-US" sz="3600" dirty="0"/>
              <a:t>dilution</a:t>
            </a:r>
          </a:p>
        </p:txBody>
      </p:sp>
    </p:spTree>
    <p:extLst>
      <p:ext uri="{BB962C8B-B14F-4D97-AF65-F5344CB8AC3E}">
        <p14:creationId xmlns:p14="http://schemas.microsoft.com/office/powerpoint/2010/main" val="9911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560" y="476672"/>
            <a:ext cx="34563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b="1" dirty="0" smtClean="0"/>
              <a:t>1-Solids </a:t>
            </a:r>
            <a:endParaRPr lang="en-US" sz="4800" dirty="0"/>
          </a:p>
        </p:txBody>
      </p:sp>
      <p:sp>
        <p:nvSpPr>
          <p:cNvPr id="6" name="Rectangle 5"/>
          <p:cNvSpPr/>
          <p:nvPr/>
        </p:nvSpPr>
        <p:spPr>
          <a:xfrm>
            <a:off x="1115616" y="1700808"/>
            <a:ext cx="79155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a- </a:t>
            </a:r>
            <a:r>
              <a:rPr lang="en-US" sz="3600" b="1" dirty="0"/>
              <a:t>Preparation   (0.1N)of </a:t>
            </a:r>
            <a:r>
              <a:rPr lang="en-US" sz="3600" b="1" dirty="0" err="1"/>
              <a:t>NaOH</a:t>
            </a:r>
            <a:r>
              <a:rPr lang="en-US" sz="3600" b="1" dirty="0"/>
              <a:t> in250 ml 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115616" y="2905042"/>
                <a:ext cx="5742384" cy="26121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/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𝑊𝑇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𝐸𝑄</m:t>
                        </m:r>
                        <m:r>
                          <a:rPr lang="en-US" sz="3600" i="1">
                            <a:latin typeface="Cambria Math"/>
                          </a:rPr>
                          <m:t> .</m:t>
                        </m:r>
                        <m:r>
                          <a:rPr lang="en-US" sz="3600" i="1">
                            <a:latin typeface="Cambria Math"/>
                          </a:rPr>
                          <m:t>𝑊𝑇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𝑋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1000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𝑉𝑚𝑙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:r>
                  <a:rPr lang="en-US" sz="3600" dirty="0" smtClean="0"/>
                  <a:t> </a:t>
                </a:r>
                <a:endParaRPr lang="en-US" sz="3600" dirty="0"/>
              </a:p>
              <a:p>
                <a:pPr lvl="6"/>
                <a:r>
                  <a:rPr lang="en-US" sz="3600" dirty="0"/>
                  <a:t>V ml  = 250 </a:t>
                </a:r>
              </a:p>
              <a:p>
                <a:pPr lvl="6"/>
                <a:r>
                  <a:rPr lang="en-US" sz="3600" dirty="0"/>
                  <a:t>Eq. </a:t>
                </a:r>
                <a:r>
                  <a:rPr lang="en-US" sz="3600" dirty="0" err="1"/>
                  <a:t>wt</a:t>
                </a:r>
                <a:r>
                  <a:rPr lang="en-US" sz="3600" dirty="0"/>
                  <a:t> = </a:t>
                </a:r>
                <a:r>
                  <a:rPr lang="en-US" sz="3600" dirty="0" smtClean="0"/>
                  <a:t> </a:t>
                </a:r>
                <a:endParaRPr lang="en-US" sz="3600" dirty="0"/>
              </a:p>
              <a:p>
                <a:pPr lvl="6"/>
                <a:r>
                  <a:rPr lang="en-US" sz="3600" dirty="0" err="1"/>
                  <a:t>Wt</a:t>
                </a:r>
                <a:r>
                  <a:rPr lang="en-US" sz="3600" dirty="0"/>
                  <a:t> = X  </a:t>
                </a:r>
                <a:r>
                  <a:rPr lang="en-US" sz="3600" dirty="0" smtClean="0"/>
                  <a:t> </a:t>
                </a:r>
                <a:endParaRPr lang="en-US" sz="36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905042"/>
                <a:ext cx="5742384" cy="2612190"/>
              </a:xfrm>
              <a:prstGeom prst="rect">
                <a:avLst/>
              </a:prstGeom>
              <a:blipFill rotWithShape="1">
                <a:blip r:embed="rId2"/>
                <a:stretch>
                  <a:fillRect l="-3185" b="-74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38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9512" y="188640"/>
                <a:ext cx="8784976" cy="5116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200" b="1" dirty="0" smtClean="0"/>
                  <a:t>  2– Liquids</a:t>
                </a:r>
              </a:p>
              <a:p>
                <a:pPr lvl="0"/>
                <a:r>
                  <a:rPr lang="en-US" sz="2800" b="1" dirty="0" smtClean="0"/>
                  <a:t> b-Preparation </a:t>
                </a:r>
                <a:r>
                  <a:rPr lang="en-US" sz="2800" b="1" dirty="0"/>
                  <a:t>of (0.1N) HCL  from concentrated </a:t>
                </a:r>
                <a:r>
                  <a:rPr lang="en-US" sz="2800" b="1" dirty="0" smtClean="0"/>
                  <a:t>HCL</a:t>
                </a:r>
              </a:p>
              <a:p>
                <a:pPr lvl="0"/>
                <a:r>
                  <a:rPr lang="en-US" sz="2800" b="1" dirty="0" smtClean="0"/>
                  <a:t>   </a:t>
                </a:r>
                <a:endParaRPr lang="en-US" sz="2800" dirty="0"/>
              </a:p>
              <a:p>
                <a:r>
                  <a:rPr lang="en-US" dirty="0"/>
                  <a:t> </a:t>
                </a:r>
              </a:p>
              <a:p>
                <a:r>
                  <a:rPr lang="en-US" sz="3200" dirty="0" smtClean="0"/>
                  <a:t>       </a:t>
                </a:r>
                <a:r>
                  <a:rPr lang="en-US" sz="4000" dirty="0" smtClean="0"/>
                  <a:t>N</a:t>
                </a:r>
                <a:r>
                  <a:rPr lang="en-US" sz="4000" baseline="-25000" dirty="0" smtClean="0"/>
                  <a:t>(HCL </a:t>
                </a:r>
                <a:r>
                  <a:rPr lang="en-US" sz="4000" baseline="-25000" dirty="0"/>
                  <a:t>)</a:t>
                </a:r>
                <a:r>
                  <a:rPr lang="en-US" sz="4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𝑆𝑒𝑐𝑖𝑓𝑖𝑐𝑔𝑟𝑎𝑣𝑖𝑡𝑦𝑋</m:t>
                        </m:r>
                        <m:r>
                          <a:rPr lang="en-US" sz="4000" i="1">
                            <a:latin typeface="Cambria Math"/>
                          </a:rPr>
                          <m:t>  %</m:t>
                        </m:r>
                        <m:r>
                          <a:rPr lang="en-US" sz="4000" i="1">
                            <a:latin typeface="Cambria Math"/>
                          </a:rPr>
                          <m:t> </m:t>
                        </m:r>
                        <m:f>
                          <m:fPr>
                            <m:type m:val="skw"/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𝑤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𝑤</m:t>
                            </m:r>
                          </m:den>
                        </m:f>
                        <m:r>
                          <a:rPr lang="en-US" sz="4000" i="1">
                            <a:latin typeface="Cambria Math"/>
                          </a:rPr>
                          <m:t>𝑋</m:t>
                        </m:r>
                        <m:r>
                          <a:rPr lang="en-US" sz="4000" i="1">
                            <a:latin typeface="Cambria Math"/>
                          </a:rPr>
                          <m:t> </m:t>
                        </m:r>
                        <m:r>
                          <a:rPr lang="en-US" sz="4000" i="1">
                            <a:latin typeface="Cambria Math"/>
                          </a:rPr>
                          <m:t>1000</m:t>
                        </m:r>
                        <m:r>
                          <a:rPr lang="en-US" sz="4000" i="1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𝐸𝑄</m:t>
                        </m:r>
                        <m:r>
                          <a:rPr lang="en-US" sz="4000" i="1">
                            <a:latin typeface="Cambria Math"/>
                          </a:rPr>
                          <m:t> .</m:t>
                        </m:r>
                        <m:r>
                          <a:rPr lang="en-US" sz="4000" i="1">
                            <a:latin typeface="Cambria Math"/>
                          </a:rPr>
                          <m:t>𝑊𝑇𝑜𝑓𝐻𝐶𝐿</m:t>
                        </m:r>
                      </m:den>
                    </m:f>
                  </m:oMath>
                </a14:m>
                <a:r>
                  <a:rPr lang="en-US" sz="3200" dirty="0" smtClean="0"/>
                  <a:t>               </a:t>
                </a:r>
                <a:endParaRPr lang="en-US" sz="3200" dirty="0"/>
              </a:p>
              <a:p>
                <a:r>
                  <a:rPr lang="en-US" dirty="0"/>
                  <a:t> </a:t>
                </a:r>
              </a:p>
              <a:p>
                <a:r>
                  <a:rPr lang="en-US" sz="3200" dirty="0"/>
                  <a:t>Specific gravity = 1.18 </a:t>
                </a:r>
              </a:p>
              <a:p>
                <a:r>
                  <a:rPr lang="en-US" sz="3200" dirty="0" err="1"/>
                  <a:t>Eq.wt</a:t>
                </a:r>
                <a:r>
                  <a:rPr lang="en-US" sz="3200" dirty="0"/>
                  <a:t>  of HCL = 36.5 </a:t>
                </a:r>
              </a:p>
              <a:p>
                <a:r>
                  <a:rPr lang="en-US" sz="3200" dirty="0" smtClean="0"/>
                  <a:t>38  %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𝑤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𝑤</m:t>
                        </m:r>
                      </m:den>
                    </m:f>
                  </m:oMath>
                </a14:m>
                <a:r>
                  <a:rPr lang="en-US" sz="3200" dirty="0"/>
                  <a:t> of HCL is obtained from the reagent bottle </a:t>
                </a:r>
              </a:p>
              <a:p>
                <a:r>
                  <a:rPr lang="en-US" sz="3200" b="1" dirty="0"/>
                  <a:t>.</a:t>
                </a:r>
                <a:r>
                  <a:rPr lang="en-US" sz="3200" b="1" baseline="30000" dirty="0"/>
                  <a:t>.</a:t>
                </a:r>
                <a:r>
                  <a:rPr lang="en-US" sz="3200" b="1" dirty="0"/>
                  <a:t>.  N </a:t>
                </a:r>
                <a:r>
                  <a:rPr lang="en-US" sz="3200" dirty="0"/>
                  <a:t> concentrated HCL = 12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88640"/>
                <a:ext cx="8784976" cy="5116978"/>
              </a:xfrm>
              <a:prstGeom prst="rect">
                <a:avLst/>
              </a:prstGeom>
              <a:blipFill rotWithShape="1">
                <a:blip r:embed="rId2"/>
                <a:stretch>
                  <a:fillRect l="-1734" t="-1549" r="-8807" b="-3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18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980728"/>
            <a:ext cx="9144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To calculate the volume of concentrated HCL that should be taken to prepare 250 ml of (0.1N) HCL 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/>
              <a:t> </a:t>
            </a:r>
            <a:r>
              <a:rPr lang="en-US" sz="4400" i="1" dirty="0" err="1"/>
              <a:t>Conc.HCL</a:t>
            </a:r>
            <a:r>
              <a:rPr lang="en-US" sz="4400" i="1" dirty="0"/>
              <a:t> </a:t>
            </a:r>
            <a:r>
              <a:rPr lang="en-US" sz="4400" i="1" dirty="0" smtClean="0"/>
              <a:t> </a:t>
            </a:r>
            <a:r>
              <a:rPr lang="en-US" sz="4400" i="1" dirty="0"/>
              <a:t>= </a:t>
            </a:r>
            <a:r>
              <a:rPr lang="en-US" sz="4400" i="1" dirty="0" smtClean="0"/>
              <a:t>        </a:t>
            </a:r>
            <a:r>
              <a:rPr lang="en-US" sz="4400" i="1" dirty="0"/>
              <a:t>diluted </a:t>
            </a:r>
            <a:r>
              <a:rPr lang="en-US" sz="4400" i="1" dirty="0" smtClean="0"/>
              <a:t>HCL </a:t>
            </a:r>
            <a:endParaRPr lang="en-US" sz="4400" i="1" dirty="0"/>
          </a:p>
          <a:p>
            <a:r>
              <a:rPr lang="en-US" sz="3600" dirty="0"/>
              <a:t>         N</a:t>
            </a:r>
            <a:r>
              <a:rPr lang="en-US" sz="3600" baseline="-25000" dirty="0"/>
              <a:t>1</a:t>
            </a:r>
            <a:r>
              <a:rPr lang="en-US" sz="3600" dirty="0"/>
              <a:t> V</a:t>
            </a:r>
            <a:r>
              <a:rPr lang="en-US" sz="3600" baseline="-25000" dirty="0"/>
              <a:t>1</a:t>
            </a:r>
            <a:r>
              <a:rPr lang="en-US" sz="3600" dirty="0"/>
              <a:t>   </a:t>
            </a:r>
            <a:r>
              <a:rPr lang="en-US" sz="3600" dirty="0" smtClean="0"/>
              <a:t>     =        </a:t>
            </a:r>
            <a:r>
              <a:rPr lang="en-US" sz="3600" dirty="0"/>
              <a:t>N</a:t>
            </a:r>
            <a:r>
              <a:rPr lang="en-US" sz="3600" baseline="-25000" dirty="0"/>
              <a:t>2</a:t>
            </a:r>
            <a:r>
              <a:rPr lang="en-US" sz="3600" dirty="0"/>
              <a:t> V</a:t>
            </a:r>
            <a:r>
              <a:rPr lang="en-US" sz="3600" baseline="-25000" dirty="0"/>
              <a:t>2</a:t>
            </a:r>
            <a:endParaRPr lang="en-US" sz="3600" dirty="0"/>
          </a:p>
          <a:p>
            <a:r>
              <a:rPr lang="en-US" sz="3600" dirty="0"/>
              <a:t>12   X  V</a:t>
            </a:r>
            <a:r>
              <a:rPr lang="en-US" sz="3600" baseline="-25000" dirty="0"/>
              <a:t>1</a:t>
            </a:r>
            <a:r>
              <a:rPr lang="en-US" sz="3600" dirty="0"/>
              <a:t> </a:t>
            </a:r>
            <a:r>
              <a:rPr lang="en-US" sz="3600" dirty="0" smtClean="0"/>
              <a:t>           =     </a:t>
            </a:r>
            <a:r>
              <a:rPr lang="en-US" sz="3600" dirty="0"/>
              <a:t>0.1  X  250 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                    V</a:t>
            </a:r>
            <a:r>
              <a:rPr lang="en-US" sz="3600" baseline="-25000" dirty="0" smtClean="0"/>
              <a:t>1 </a:t>
            </a:r>
            <a:r>
              <a:rPr lang="en-US" sz="3600"/>
              <a:t>= </a:t>
            </a:r>
            <a:r>
              <a:rPr lang="en-US" sz="360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6968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</TotalTime>
  <Words>117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CANARY</dc:creator>
  <cp:lastModifiedBy>CANARY</cp:lastModifiedBy>
  <cp:revision>25</cp:revision>
  <dcterms:created xsi:type="dcterms:W3CDTF">2013-11-07T09:50:07Z</dcterms:created>
  <dcterms:modified xsi:type="dcterms:W3CDTF">2014-11-13T19:27:08Z</dcterms:modified>
</cp:coreProperties>
</file>