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82" r:id="rId8"/>
    <p:sldId id="263" r:id="rId9"/>
    <p:sldId id="264" r:id="rId10"/>
    <p:sldId id="267" r:id="rId11"/>
    <p:sldId id="268" r:id="rId12"/>
    <p:sldId id="266" r:id="rId13"/>
    <p:sldId id="269" r:id="rId14"/>
    <p:sldId id="270" r:id="rId15"/>
    <p:sldId id="283" r:id="rId16"/>
    <p:sldId id="271" r:id="rId17"/>
    <p:sldId id="272" r:id="rId18"/>
    <p:sldId id="273" r:id="rId19"/>
    <p:sldId id="274" r:id="rId20"/>
    <p:sldId id="275" r:id="rId21"/>
    <p:sldId id="276" r:id="rId22"/>
    <p:sldId id="277" r:id="rId23"/>
    <p:sldId id="278" r:id="rId24"/>
    <p:sldId id="279" r:id="rId25"/>
    <p:sldId id="280" r:id="rId26"/>
    <p:sldId id="281" r:id="rId27"/>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49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A25DDA64-8934-4E25-89CD-63C1C579003D}" type="datetimeFigureOut">
              <a:rPr lang="ar-IQ" smtClean="0"/>
              <a:t>04/04/1440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D777DB92-4620-47E5-B403-3C4A327121EB}" type="slidenum">
              <a:rPr lang="ar-IQ" smtClean="0"/>
              <a:t>‹#›</a:t>
            </a:fld>
            <a:endParaRPr lang="ar-IQ"/>
          </a:p>
        </p:txBody>
      </p:sp>
    </p:spTree>
    <p:extLst>
      <p:ext uri="{BB962C8B-B14F-4D97-AF65-F5344CB8AC3E}">
        <p14:creationId xmlns:p14="http://schemas.microsoft.com/office/powerpoint/2010/main" val="6954732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25DDA64-8934-4E25-89CD-63C1C579003D}" type="datetimeFigureOut">
              <a:rPr lang="ar-IQ" smtClean="0"/>
              <a:t>04/04/1440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D777DB92-4620-47E5-B403-3C4A327121EB}" type="slidenum">
              <a:rPr lang="ar-IQ" smtClean="0"/>
              <a:t>‹#›</a:t>
            </a:fld>
            <a:endParaRPr lang="ar-IQ"/>
          </a:p>
        </p:txBody>
      </p:sp>
    </p:spTree>
    <p:extLst>
      <p:ext uri="{BB962C8B-B14F-4D97-AF65-F5344CB8AC3E}">
        <p14:creationId xmlns:p14="http://schemas.microsoft.com/office/powerpoint/2010/main" val="23673793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25DDA64-8934-4E25-89CD-63C1C579003D}" type="datetimeFigureOut">
              <a:rPr lang="ar-IQ" smtClean="0"/>
              <a:t>04/04/1440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D777DB92-4620-47E5-B403-3C4A327121EB}" type="slidenum">
              <a:rPr lang="ar-IQ" smtClean="0"/>
              <a:t>‹#›</a:t>
            </a:fld>
            <a:endParaRPr lang="ar-IQ"/>
          </a:p>
        </p:txBody>
      </p:sp>
    </p:spTree>
    <p:extLst>
      <p:ext uri="{BB962C8B-B14F-4D97-AF65-F5344CB8AC3E}">
        <p14:creationId xmlns:p14="http://schemas.microsoft.com/office/powerpoint/2010/main" val="947964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25DDA64-8934-4E25-89CD-63C1C579003D}" type="datetimeFigureOut">
              <a:rPr lang="ar-IQ" smtClean="0"/>
              <a:t>04/04/1440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D777DB92-4620-47E5-B403-3C4A327121EB}" type="slidenum">
              <a:rPr lang="ar-IQ" smtClean="0"/>
              <a:t>‹#›</a:t>
            </a:fld>
            <a:endParaRPr lang="ar-IQ"/>
          </a:p>
        </p:txBody>
      </p:sp>
    </p:spTree>
    <p:extLst>
      <p:ext uri="{BB962C8B-B14F-4D97-AF65-F5344CB8AC3E}">
        <p14:creationId xmlns:p14="http://schemas.microsoft.com/office/powerpoint/2010/main" val="225647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25DDA64-8934-4E25-89CD-63C1C579003D}" type="datetimeFigureOut">
              <a:rPr lang="ar-IQ" smtClean="0"/>
              <a:t>04/04/1440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D777DB92-4620-47E5-B403-3C4A327121EB}" type="slidenum">
              <a:rPr lang="ar-IQ" smtClean="0"/>
              <a:t>‹#›</a:t>
            </a:fld>
            <a:endParaRPr lang="ar-IQ"/>
          </a:p>
        </p:txBody>
      </p:sp>
    </p:spTree>
    <p:extLst>
      <p:ext uri="{BB962C8B-B14F-4D97-AF65-F5344CB8AC3E}">
        <p14:creationId xmlns:p14="http://schemas.microsoft.com/office/powerpoint/2010/main" val="33599885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A25DDA64-8934-4E25-89CD-63C1C579003D}" type="datetimeFigureOut">
              <a:rPr lang="ar-IQ" smtClean="0"/>
              <a:t>04/04/1440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D777DB92-4620-47E5-B403-3C4A327121EB}" type="slidenum">
              <a:rPr lang="ar-IQ" smtClean="0"/>
              <a:t>‹#›</a:t>
            </a:fld>
            <a:endParaRPr lang="ar-IQ"/>
          </a:p>
        </p:txBody>
      </p:sp>
    </p:spTree>
    <p:extLst>
      <p:ext uri="{BB962C8B-B14F-4D97-AF65-F5344CB8AC3E}">
        <p14:creationId xmlns:p14="http://schemas.microsoft.com/office/powerpoint/2010/main" val="9961115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A25DDA64-8934-4E25-89CD-63C1C579003D}" type="datetimeFigureOut">
              <a:rPr lang="ar-IQ" smtClean="0"/>
              <a:t>04/04/1440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D777DB92-4620-47E5-B403-3C4A327121EB}" type="slidenum">
              <a:rPr lang="ar-IQ" smtClean="0"/>
              <a:t>‹#›</a:t>
            </a:fld>
            <a:endParaRPr lang="ar-IQ"/>
          </a:p>
        </p:txBody>
      </p:sp>
    </p:spTree>
    <p:extLst>
      <p:ext uri="{BB962C8B-B14F-4D97-AF65-F5344CB8AC3E}">
        <p14:creationId xmlns:p14="http://schemas.microsoft.com/office/powerpoint/2010/main" val="24095050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A25DDA64-8934-4E25-89CD-63C1C579003D}" type="datetimeFigureOut">
              <a:rPr lang="ar-IQ" smtClean="0"/>
              <a:t>04/04/1440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D777DB92-4620-47E5-B403-3C4A327121EB}" type="slidenum">
              <a:rPr lang="ar-IQ" smtClean="0"/>
              <a:t>‹#›</a:t>
            </a:fld>
            <a:endParaRPr lang="ar-IQ"/>
          </a:p>
        </p:txBody>
      </p:sp>
    </p:spTree>
    <p:extLst>
      <p:ext uri="{BB962C8B-B14F-4D97-AF65-F5344CB8AC3E}">
        <p14:creationId xmlns:p14="http://schemas.microsoft.com/office/powerpoint/2010/main" val="25541234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5DDA64-8934-4E25-89CD-63C1C579003D}" type="datetimeFigureOut">
              <a:rPr lang="ar-IQ" smtClean="0"/>
              <a:t>04/04/1440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D777DB92-4620-47E5-B403-3C4A327121EB}" type="slidenum">
              <a:rPr lang="ar-IQ" smtClean="0"/>
              <a:t>‹#›</a:t>
            </a:fld>
            <a:endParaRPr lang="ar-IQ"/>
          </a:p>
        </p:txBody>
      </p:sp>
    </p:spTree>
    <p:extLst>
      <p:ext uri="{BB962C8B-B14F-4D97-AF65-F5344CB8AC3E}">
        <p14:creationId xmlns:p14="http://schemas.microsoft.com/office/powerpoint/2010/main" val="25795920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25DDA64-8934-4E25-89CD-63C1C579003D}" type="datetimeFigureOut">
              <a:rPr lang="ar-IQ" smtClean="0"/>
              <a:t>04/04/1440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D777DB92-4620-47E5-B403-3C4A327121EB}" type="slidenum">
              <a:rPr lang="ar-IQ" smtClean="0"/>
              <a:t>‹#›</a:t>
            </a:fld>
            <a:endParaRPr lang="ar-IQ"/>
          </a:p>
        </p:txBody>
      </p:sp>
    </p:spTree>
    <p:extLst>
      <p:ext uri="{BB962C8B-B14F-4D97-AF65-F5344CB8AC3E}">
        <p14:creationId xmlns:p14="http://schemas.microsoft.com/office/powerpoint/2010/main" val="14123180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25DDA64-8934-4E25-89CD-63C1C579003D}" type="datetimeFigureOut">
              <a:rPr lang="ar-IQ" smtClean="0"/>
              <a:t>04/04/1440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D777DB92-4620-47E5-B403-3C4A327121EB}" type="slidenum">
              <a:rPr lang="ar-IQ" smtClean="0"/>
              <a:t>‹#›</a:t>
            </a:fld>
            <a:endParaRPr lang="ar-IQ"/>
          </a:p>
        </p:txBody>
      </p:sp>
    </p:spTree>
    <p:extLst>
      <p:ext uri="{BB962C8B-B14F-4D97-AF65-F5344CB8AC3E}">
        <p14:creationId xmlns:p14="http://schemas.microsoft.com/office/powerpoint/2010/main" val="15038119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A25DDA64-8934-4E25-89CD-63C1C579003D}" type="datetimeFigureOut">
              <a:rPr lang="ar-IQ" smtClean="0"/>
              <a:t>04/04/1440</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D777DB92-4620-47E5-B403-3C4A327121EB}" type="slidenum">
              <a:rPr lang="ar-IQ" smtClean="0"/>
              <a:t>‹#›</a:t>
            </a:fld>
            <a:endParaRPr lang="ar-IQ"/>
          </a:p>
        </p:txBody>
      </p:sp>
    </p:spTree>
    <p:extLst>
      <p:ext uri="{BB962C8B-B14F-4D97-AF65-F5344CB8AC3E}">
        <p14:creationId xmlns:p14="http://schemas.microsoft.com/office/powerpoint/2010/main" val="4774862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1" y="260648"/>
            <a:ext cx="8568952" cy="423991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1051293" y="4869160"/>
            <a:ext cx="6969408" cy="954107"/>
          </a:xfrm>
          <a:prstGeom prst="rect">
            <a:avLst/>
          </a:prstGeom>
          <a:solidFill>
            <a:schemeClr val="accent2">
              <a:lumMod val="60000"/>
              <a:lumOff val="40000"/>
            </a:schemeClr>
          </a:solidFill>
        </p:spPr>
        <p:txBody>
          <a:bodyPr wrap="none" rtlCol="1">
            <a:spAutoFit/>
          </a:bodyPr>
          <a:lstStyle/>
          <a:p>
            <a:r>
              <a:rPr lang="en-US" sz="2800" b="1" dirty="0" smtClean="0"/>
              <a:t>HEPATOBILIARY AND PANCREATIC DISORDERS</a:t>
            </a:r>
          </a:p>
          <a:p>
            <a:pPr algn="ctr"/>
            <a:r>
              <a:rPr lang="en-US" sz="2800" b="1" dirty="0" smtClean="0"/>
              <a:t>Dr. NADIA HAMEED</a:t>
            </a:r>
            <a:endParaRPr lang="ar-IQ" sz="2800" b="1" dirty="0"/>
          </a:p>
        </p:txBody>
      </p:sp>
    </p:spTree>
    <p:extLst>
      <p:ext uri="{BB962C8B-B14F-4D97-AF65-F5344CB8AC3E}">
        <p14:creationId xmlns:p14="http://schemas.microsoft.com/office/powerpoint/2010/main" val="19362236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pic>
        <p:nvPicPr>
          <p:cNvPr id="717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7504" y="116632"/>
            <a:ext cx="8928992" cy="187220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Rectangle 3"/>
          <p:cNvSpPr/>
          <p:nvPr/>
        </p:nvSpPr>
        <p:spPr>
          <a:xfrm>
            <a:off x="32115" y="2245718"/>
            <a:ext cx="8964488" cy="4606133"/>
          </a:xfrm>
          <a:prstGeom prst="rect">
            <a:avLst/>
          </a:prstGeom>
        </p:spPr>
        <p:txBody>
          <a:bodyPr wrap="square">
            <a:spAutoFit/>
          </a:bodyPr>
          <a:lstStyle/>
          <a:p>
            <a:pPr algn="just" rtl="0">
              <a:lnSpc>
                <a:spcPct val="115000"/>
              </a:lnSpc>
              <a:spcAft>
                <a:spcPts val="0"/>
              </a:spcAft>
            </a:pPr>
            <a:r>
              <a:rPr lang="en-US" sz="1600" b="1" dirty="0">
                <a:ea typeface="Calibri"/>
                <a:cs typeface="Calibri"/>
              </a:rPr>
              <a:t>Stages in developments of alcoholic cirrhosis</a:t>
            </a:r>
            <a:endParaRPr lang="en-US" sz="1600" dirty="0">
              <a:ea typeface="Calibri"/>
              <a:cs typeface="Arial"/>
            </a:endParaRPr>
          </a:p>
          <a:p>
            <a:pPr algn="just" rtl="0">
              <a:lnSpc>
                <a:spcPct val="115000"/>
              </a:lnSpc>
              <a:spcAft>
                <a:spcPts val="0"/>
              </a:spcAft>
            </a:pPr>
            <a:r>
              <a:rPr lang="en-US" sz="1600" b="1" dirty="0">
                <a:ea typeface="Calibri"/>
                <a:cs typeface="Calibri"/>
              </a:rPr>
              <a:t>1. Stage of fatty change</a:t>
            </a:r>
            <a:endParaRPr lang="en-US" sz="1600" dirty="0">
              <a:ea typeface="Calibri"/>
              <a:cs typeface="Arial"/>
            </a:endParaRPr>
          </a:p>
          <a:p>
            <a:pPr algn="just" rtl="0">
              <a:lnSpc>
                <a:spcPct val="115000"/>
              </a:lnSpc>
              <a:spcAft>
                <a:spcPts val="0"/>
              </a:spcAft>
            </a:pPr>
            <a:r>
              <a:rPr lang="en-US" sz="1600" dirty="0">
                <a:ea typeface="Calibri"/>
                <a:cs typeface="Calibri"/>
              </a:rPr>
              <a:t>- Excessive accumulation of fat within liver cells causes liver enlargement</a:t>
            </a:r>
            <a:endParaRPr lang="en-US" sz="1600" dirty="0">
              <a:ea typeface="Calibri"/>
              <a:cs typeface="Arial"/>
            </a:endParaRPr>
          </a:p>
          <a:p>
            <a:pPr algn="just" rtl="0">
              <a:lnSpc>
                <a:spcPct val="115000"/>
              </a:lnSpc>
              <a:spcAft>
                <a:spcPts val="0"/>
              </a:spcAft>
            </a:pPr>
            <a:r>
              <a:rPr lang="en-US" sz="1600" dirty="0">
                <a:ea typeface="Calibri"/>
                <a:cs typeface="Calibri"/>
              </a:rPr>
              <a:t>- Alcohols replace fat as a fuel for liver metabolism and impair mitochondrial ability to oxidize fat.</a:t>
            </a:r>
            <a:endParaRPr lang="en-US" sz="1600" dirty="0">
              <a:ea typeface="Calibri"/>
              <a:cs typeface="Arial"/>
            </a:endParaRPr>
          </a:p>
          <a:p>
            <a:pPr algn="just" rtl="0">
              <a:lnSpc>
                <a:spcPct val="115000"/>
              </a:lnSpc>
              <a:spcAft>
                <a:spcPts val="0"/>
              </a:spcAft>
            </a:pPr>
            <a:r>
              <a:rPr lang="en-US" sz="1600" dirty="0">
                <a:ea typeface="Calibri"/>
                <a:cs typeface="Calibri"/>
              </a:rPr>
              <a:t>- Don’t usually produce symptoms</a:t>
            </a:r>
            <a:endParaRPr lang="en-US" sz="1600" dirty="0">
              <a:ea typeface="Calibri"/>
              <a:cs typeface="Arial"/>
            </a:endParaRPr>
          </a:p>
          <a:p>
            <a:pPr algn="just" rtl="0">
              <a:lnSpc>
                <a:spcPct val="115000"/>
              </a:lnSpc>
              <a:spcAft>
                <a:spcPts val="0"/>
              </a:spcAft>
            </a:pPr>
            <a:r>
              <a:rPr lang="en-US" sz="1600" dirty="0">
                <a:ea typeface="Calibri"/>
                <a:cs typeface="Calibri"/>
              </a:rPr>
              <a:t>- It is reversible once the alcohol intake has been discontinued.</a:t>
            </a:r>
            <a:endParaRPr lang="en-US" sz="1600" dirty="0">
              <a:ea typeface="Calibri"/>
              <a:cs typeface="Arial"/>
            </a:endParaRPr>
          </a:p>
          <a:p>
            <a:pPr algn="just" rtl="0">
              <a:lnSpc>
                <a:spcPct val="115000"/>
              </a:lnSpc>
              <a:spcAft>
                <a:spcPts val="0"/>
              </a:spcAft>
            </a:pPr>
            <a:r>
              <a:rPr lang="en-US" sz="1600" b="1" dirty="0">
                <a:ea typeface="Calibri"/>
                <a:cs typeface="Calibri"/>
              </a:rPr>
              <a:t>2. Stage of Alcoholic Hepatitis</a:t>
            </a:r>
            <a:endParaRPr lang="en-US" sz="1600" dirty="0">
              <a:ea typeface="Calibri"/>
              <a:cs typeface="Arial"/>
            </a:endParaRPr>
          </a:p>
          <a:p>
            <a:pPr algn="just" rtl="0">
              <a:lnSpc>
                <a:spcPct val="115000"/>
              </a:lnSpc>
              <a:spcAft>
                <a:spcPts val="0"/>
              </a:spcAft>
            </a:pPr>
            <a:r>
              <a:rPr lang="en-US" sz="1600" dirty="0">
                <a:ea typeface="Calibri"/>
                <a:cs typeface="Calibri"/>
              </a:rPr>
              <a:t>- It is an intermediate stage between fatty changes and cirrhosis</a:t>
            </a:r>
            <a:endParaRPr lang="en-US" sz="1600" dirty="0">
              <a:ea typeface="Calibri"/>
              <a:cs typeface="Arial"/>
            </a:endParaRPr>
          </a:p>
          <a:p>
            <a:pPr algn="just" rtl="0">
              <a:lnSpc>
                <a:spcPct val="115000"/>
              </a:lnSpc>
              <a:spcAft>
                <a:spcPts val="0"/>
              </a:spcAft>
            </a:pPr>
            <a:r>
              <a:rPr lang="en-US" sz="1600" dirty="0">
                <a:ea typeface="Calibri"/>
                <a:cs typeface="Calibri"/>
              </a:rPr>
              <a:t>- It is characterized by inflammation and necrosis of liver cells, thus is always serious and sometimes fatal.</a:t>
            </a:r>
            <a:endParaRPr lang="en-US" sz="1600" dirty="0">
              <a:ea typeface="Calibri"/>
              <a:cs typeface="Arial"/>
            </a:endParaRPr>
          </a:p>
          <a:p>
            <a:pPr algn="just" rtl="0">
              <a:lnSpc>
                <a:spcPct val="115000"/>
              </a:lnSpc>
              <a:spcAft>
                <a:spcPts val="0"/>
              </a:spcAft>
            </a:pPr>
            <a:r>
              <a:rPr lang="en-US" sz="1600" dirty="0">
                <a:ea typeface="Calibri"/>
                <a:cs typeface="Calibri"/>
              </a:rPr>
              <a:t>- The necrotic lesions are generally patchy but may involve entire lobe.</a:t>
            </a:r>
            <a:endParaRPr lang="en-US" sz="1600" dirty="0">
              <a:ea typeface="Calibri"/>
              <a:cs typeface="Arial"/>
            </a:endParaRPr>
          </a:p>
          <a:p>
            <a:pPr algn="just" rtl="0">
              <a:lnSpc>
                <a:spcPct val="115000"/>
              </a:lnSpc>
              <a:spcAft>
                <a:spcPts val="0"/>
              </a:spcAft>
            </a:pPr>
            <a:r>
              <a:rPr lang="en-US" sz="1600" dirty="0">
                <a:ea typeface="Calibri"/>
                <a:cs typeface="Calibri"/>
              </a:rPr>
              <a:t>- The stage is characterized by hepatic tenderness, paler, anorexia, nausea, jaundice, ascites and liver failure. Some patients may be asymptomatic.</a:t>
            </a:r>
            <a:endParaRPr lang="en-US" sz="1600" dirty="0">
              <a:ea typeface="Calibri"/>
              <a:cs typeface="Arial"/>
            </a:endParaRPr>
          </a:p>
          <a:p>
            <a:pPr algn="just" rtl="0">
              <a:lnSpc>
                <a:spcPct val="115000"/>
              </a:lnSpc>
              <a:spcAft>
                <a:spcPts val="0"/>
              </a:spcAft>
            </a:pPr>
            <a:r>
              <a:rPr lang="en-US" sz="1600" b="1" dirty="0">
                <a:ea typeface="Calibri"/>
                <a:cs typeface="Calibri"/>
              </a:rPr>
              <a:t>3. Stage of cirrhosis</a:t>
            </a:r>
            <a:endParaRPr lang="en-US" sz="1600" dirty="0">
              <a:ea typeface="Calibri"/>
              <a:cs typeface="Arial"/>
            </a:endParaRPr>
          </a:p>
          <a:p>
            <a:pPr algn="just" rtl="0">
              <a:lnSpc>
                <a:spcPct val="115000"/>
              </a:lnSpc>
              <a:spcAft>
                <a:spcPts val="0"/>
              </a:spcAft>
            </a:pPr>
            <a:r>
              <a:rPr lang="en-US" sz="1600" dirty="0">
                <a:ea typeface="Calibri"/>
                <a:cs typeface="Calibri"/>
              </a:rPr>
              <a:t>Cirrhosis is the end result of liver injury caused by fatty liver and alcoholic hepatitis. The normal liver structure is replaced by bans of fibrous tissue with areas of regenerating cells. As the disease progress liver shrinks.</a:t>
            </a:r>
            <a:endParaRPr lang="en-US" sz="1600" dirty="0">
              <a:ea typeface="Calibri"/>
              <a:cs typeface="Arial"/>
            </a:endParaRPr>
          </a:p>
        </p:txBody>
      </p:sp>
    </p:spTree>
    <p:extLst>
      <p:ext uri="{BB962C8B-B14F-4D97-AF65-F5344CB8AC3E}">
        <p14:creationId xmlns:p14="http://schemas.microsoft.com/office/powerpoint/2010/main" val="13332123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a:xfrm>
            <a:off x="457200" y="332656"/>
            <a:ext cx="8229600" cy="6264696"/>
          </a:xfrm>
          <a:ln>
            <a:solidFill>
              <a:srgbClr val="FFFF00"/>
            </a:solidFill>
          </a:ln>
        </p:spPr>
        <p:txBody>
          <a:bodyPr>
            <a:normAutofit fontScale="55000" lnSpcReduction="20000"/>
          </a:bodyPr>
          <a:lstStyle/>
          <a:p>
            <a:pPr marL="0" indent="0" algn="just" rtl="0">
              <a:lnSpc>
                <a:spcPct val="115000"/>
              </a:lnSpc>
              <a:spcAft>
                <a:spcPts val="0"/>
              </a:spcAft>
              <a:buNone/>
            </a:pPr>
            <a:r>
              <a:rPr lang="en-US" b="1" dirty="0">
                <a:ea typeface="Calibri"/>
                <a:cs typeface="Calibri"/>
              </a:rPr>
              <a:t>Clinical Manifestations of cirrhosis</a:t>
            </a:r>
            <a:endParaRPr lang="en-US" sz="2400" dirty="0">
              <a:ea typeface="Calibri"/>
              <a:cs typeface="Arial"/>
            </a:endParaRPr>
          </a:p>
          <a:p>
            <a:pPr marL="0" indent="0" algn="just" rtl="0">
              <a:lnSpc>
                <a:spcPct val="115000"/>
              </a:lnSpc>
              <a:spcAft>
                <a:spcPts val="0"/>
              </a:spcAft>
              <a:buNone/>
            </a:pPr>
            <a:r>
              <a:rPr lang="en-US" dirty="0">
                <a:ea typeface="Calibri"/>
                <a:cs typeface="Calibri"/>
              </a:rPr>
              <a:t>-The Manifestations of cirrhosis are variable, ranging from asymptomatic </a:t>
            </a:r>
            <a:r>
              <a:rPr lang="en-US" dirty="0" err="1">
                <a:ea typeface="Calibri"/>
                <a:cs typeface="Calibri"/>
              </a:rPr>
              <a:t>Hepatomegally</a:t>
            </a:r>
            <a:r>
              <a:rPr lang="en-US" dirty="0">
                <a:ea typeface="Calibri"/>
                <a:cs typeface="Calibri"/>
              </a:rPr>
              <a:t> to hepatic failure.</a:t>
            </a:r>
            <a:endParaRPr lang="en-US" sz="2400" dirty="0">
              <a:ea typeface="Calibri"/>
              <a:cs typeface="Arial"/>
            </a:endParaRPr>
          </a:p>
          <a:p>
            <a:pPr marL="0" indent="0" algn="just" rtl="0">
              <a:lnSpc>
                <a:spcPct val="115000"/>
              </a:lnSpc>
              <a:spcAft>
                <a:spcPts val="0"/>
              </a:spcAft>
              <a:buNone/>
            </a:pPr>
            <a:r>
              <a:rPr lang="en-US" dirty="0">
                <a:ea typeface="Wingdings-Regular"/>
                <a:cs typeface="Calibri"/>
              </a:rPr>
              <a:t> </a:t>
            </a:r>
            <a:r>
              <a:rPr lang="en-US" b="1" dirty="0">
                <a:ea typeface="Calibri"/>
                <a:cs typeface="Calibri"/>
              </a:rPr>
              <a:t>Early manifestations</a:t>
            </a:r>
            <a:r>
              <a:rPr lang="en-US" dirty="0">
                <a:ea typeface="Calibri"/>
                <a:cs typeface="Calibri"/>
              </a:rPr>
              <a:t>:</a:t>
            </a:r>
            <a:endParaRPr lang="en-US" sz="2400" dirty="0">
              <a:ea typeface="Calibri"/>
              <a:cs typeface="Arial"/>
            </a:endParaRPr>
          </a:p>
          <a:p>
            <a:pPr marL="0" indent="0" algn="just" rtl="0">
              <a:lnSpc>
                <a:spcPct val="115000"/>
              </a:lnSpc>
              <a:spcAft>
                <a:spcPts val="0"/>
              </a:spcAft>
              <a:buNone/>
            </a:pPr>
            <a:r>
              <a:rPr lang="en-US" dirty="0">
                <a:ea typeface="Calibri"/>
                <a:cs typeface="Calibri"/>
              </a:rPr>
              <a:t>- right upper quadrant pain</a:t>
            </a:r>
            <a:endParaRPr lang="en-US" sz="2400" dirty="0">
              <a:ea typeface="Calibri"/>
              <a:cs typeface="Arial"/>
            </a:endParaRPr>
          </a:p>
          <a:p>
            <a:pPr marL="0" indent="0" algn="just" rtl="0">
              <a:lnSpc>
                <a:spcPct val="115000"/>
              </a:lnSpc>
              <a:spcAft>
                <a:spcPts val="0"/>
              </a:spcAft>
              <a:buNone/>
            </a:pPr>
            <a:r>
              <a:rPr lang="en-US" dirty="0">
                <a:ea typeface="Calibri"/>
                <a:cs typeface="Calibri"/>
              </a:rPr>
              <a:t>- Sensation of fullness</a:t>
            </a:r>
            <a:endParaRPr lang="en-US" sz="2400" dirty="0">
              <a:ea typeface="Calibri"/>
              <a:cs typeface="Arial"/>
            </a:endParaRPr>
          </a:p>
          <a:p>
            <a:pPr marL="0" indent="0" algn="just" rtl="0">
              <a:lnSpc>
                <a:spcPct val="115000"/>
              </a:lnSpc>
              <a:spcAft>
                <a:spcPts val="0"/>
              </a:spcAft>
              <a:buNone/>
            </a:pPr>
            <a:r>
              <a:rPr lang="en-US" dirty="0">
                <a:ea typeface="Wingdings-Regular"/>
                <a:cs typeface="Calibri"/>
              </a:rPr>
              <a:t> </a:t>
            </a:r>
            <a:r>
              <a:rPr lang="en-US" b="1" dirty="0">
                <a:ea typeface="Calibri"/>
                <a:cs typeface="Calibri"/>
              </a:rPr>
              <a:t>Late manifestation:-</a:t>
            </a:r>
            <a:endParaRPr lang="en-US" sz="2400" dirty="0">
              <a:ea typeface="Calibri"/>
              <a:cs typeface="Arial"/>
            </a:endParaRPr>
          </a:p>
          <a:p>
            <a:pPr marL="0" indent="0" algn="just" rtl="0">
              <a:lnSpc>
                <a:spcPct val="115000"/>
              </a:lnSpc>
              <a:spcAft>
                <a:spcPts val="0"/>
              </a:spcAft>
              <a:buNone/>
            </a:pPr>
            <a:r>
              <a:rPr lang="en-US" dirty="0">
                <a:ea typeface="Calibri"/>
                <a:cs typeface="Calibri"/>
              </a:rPr>
              <a:t>- The late manifestations are related to </a:t>
            </a:r>
            <a:r>
              <a:rPr lang="en-US" b="1" dirty="0">
                <a:ea typeface="Calibri"/>
                <a:cs typeface="Calibri"/>
              </a:rPr>
              <a:t>portal hypertension </a:t>
            </a:r>
            <a:r>
              <a:rPr lang="en-US" dirty="0">
                <a:ea typeface="Calibri"/>
                <a:cs typeface="Calibri"/>
              </a:rPr>
              <a:t>and </a:t>
            </a:r>
            <a:r>
              <a:rPr lang="en-US" b="1" dirty="0">
                <a:ea typeface="Calibri"/>
                <a:cs typeface="Calibri"/>
              </a:rPr>
              <a:t>liver cell</a:t>
            </a:r>
            <a:r>
              <a:rPr lang="en-US" dirty="0">
                <a:ea typeface="Calibri"/>
                <a:cs typeface="Calibri"/>
              </a:rPr>
              <a:t> </a:t>
            </a:r>
            <a:r>
              <a:rPr lang="en-US" b="1" dirty="0">
                <a:ea typeface="Calibri"/>
                <a:cs typeface="Calibri"/>
              </a:rPr>
              <a:t>failure ( Hepatocellular failure )</a:t>
            </a:r>
            <a:endParaRPr lang="en-US" sz="2400" dirty="0">
              <a:ea typeface="Calibri"/>
              <a:cs typeface="Arial"/>
            </a:endParaRPr>
          </a:p>
          <a:p>
            <a:pPr marL="0" indent="0" algn="just" rtl="0">
              <a:lnSpc>
                <a:spcPct val="115000"/>
              </a:lnSpc>
              <a:spcAft>
                <a:spcPts val="0"/>
              </a:spcAft>
              <a:buNone/>
            </a:pPr>
            <a:r>
              <a:rPr lang="en-US" b="1" dirty="0">
                <a:ea typeface="Calibri"/>
                <a:cs typeface="Calibri"/>
              </a:rPr>
              <a:t>● Portal Hypertension</a:t>
            </a:r>
            <a:r>
              <a:rPr lang="en-US" dirty="0">
                <a:ea typeface="Calibri"/>
                <a:cs typeface="Calibri"/>
              </a:rPr>
              <a:t>:</a:t>
            </a:r>
            <a:r>
              <a:rPr lang="en-US" b="1" dirty="0">
                <a:ea typeface="Calibri"/>
                <a:cs typeface="Calibri"/>
              </a:rPr>
              <a:t>-</a:t>
            </a:r>
            <a:endParaRPr lang="en-US" sz="2400" dirty="0">
              <a:ea typeface="Calibri"/>
              <a:cs typeface="Arial"/>
            </a:endParaRPr>
          </a:p>
          <a:p>
            <a:pPr marL="0" indent="0" algn="just" rtl="0">
              <a:lnSpc>
                <a:spcPct val="115000"/>
              </a:lnSpc>
              <a:spcAft>
                <a:spcPts val="0"/>
              </a:spcAft>
              <a:buNone/>
            </a:pPr>
            <a:r>
              <a:rPr lang="en-US" dirty="0">
                <a:ea typeface="Calibri"/>
                <a:cs typeface="Calibri"/>
              </a:rPr>
              <a:t>The fibrotic bands cause narrowing of the portal vein to cause portal hypertension. It s followed by back ward congestion of all tributaries of portal veins.</a:t>
            </a:r>
            <a:endParaRPr lang="en-US" sz="2400" dirty="0">
              <a:ea typeface="Calibri"/>
              <a:cs typeface="Arial"/>
            </a:endParaRPr>
          </a:p>
          <a:p>
            <a:pPr marL="0" indent="0" algn="just" rtl="0">
              <a:lnSpc>
                <a:spcPct val="115000"/>
              </a:lnSpc>
              <a:spcAft>
                <a:spcPts val="0"/>
              </a:spcAft>
              <a:buNone/>
            </a:pPr>
            <a:r>
              <a:rPr lang="en-US" b="1" dirty="0" smtClean="0">
                <a:ea typeface="Calibri"/>
                <a:cs typeface="Calibri"/>
              </a:rPr>
              <a:t>●</a:t>
            </a:r>
            <a:r>
              <a:rPr lang="en-US" b="1" dirty="0">
                <a:ea typeface="Calibri"/>
                <a:cs typeface="Calibri"/>
              </a:rPr>
              <a:t>Hepatocellular failure </a:t>
            </a:r>
            <a:r>
              <a:rPr lang="en-US" dirty="0">
                <a:ea typeface="Calibri"/>
                <a:cs typeface="Calibri"/>
              </a:rPr>
              <a:t>results in:-</a:t>
            </a:r>
            <a:endParaRPr lang="en-US" sz="2400" dirty="0">
              <a:ea typeface="Calibri"/>
              <a:cs typeface="Arial"/>
            </a:endParaRPr>
          </a:p>
          <a:p>
            <a:pPr marL="0" indent="0" algn="just" rtl="0">
              <a:lnSpc>
                <a:spcPct val="115000"/>
              </a:lnSpc>
              <a:spcAft>
                <a:spcPts val="0"/>
              </a:spcAft>
              <a:buNone/>
            </a:pPr>
            <a:r>
              <a:rPr lang="en-US" dirty="0">
                <a:ea typeface="Calibri"/>
                <a:cs typeface="Calibri"/>
              </a:rPr>
              <a:t>Decreased production of bile.</a:t>
            </a:r>
            <a:endParaRPr lang="en-US" sz="2400" dirty="0">
              <a:ea typeface="Calibri"/>
              <a:cs typeface="Arial"/>
            </a:endParaRPr>
          </a:p>
          <a:p>
            <a:pPr marL="0" indent="0" algn="just" rtl="0">
              <a:lnSpc>
                <a:spcPct val="115000"/>
              </a:lnSpc>
              <a:spcAft>
                <a:spcPts val="0"/>
              </a:spcAft>
              <a:buNone/>
            </a:pPr>
            <a:r>
              <a:rPr lang="en-US" dirty="0">
                <a:ea typeface="Calibri"/>
                <a:cs typeface="Calibri"/>
              </a:rPr>
              <a:t>Decreased plasma protein (Hypoalbuminemia)</a:t>
            </a:r>
            <a:endParaRPr lang="en-US" sz="2400" dirty="0">
              <a:ea typeface="Calibri"/>
              <a:cs typeface="Arial"/>
            </a:endParaRPr>
          </a:p>
          <a:p>
            <a:pPr marL="0" indent="0" algn="just" rtl="0">
              <a:lnSpc>
                <a:spcPct val="115000"/>
              </a:lnSpc>
              <a:spcAft>
                <a:spcPts val="0"/>
              </a:spcAft>
              <a:buNone/>
            </a:pPr>
            <a:r>
              <a:rPr lang="en-US" dirty="0">
                <a:ea typeface="Calibri"/>
                <a:cs typeface="Calibri"/>
              </a:rPr>
              <a:t>Decreased blood clotting factors.</a:t>
            </a:r>
            <a:endParaRPr lang="en-US" sz="2400" dirty="0">
              <a:ea typeface="Calibri"/>
              <a:cs typeface="Arial"/>
            </a:endParaRPr>
          </a:p>
          <a:p>
            <a:pPr marL="0" indent="0" algn="just" rtl="0">
              <a:lnSpc>
                <a:spcPct val="115000"/>
              </a:lnSpc>
              <a:spcAft>
                <a:spcPts val="0"/>
              </a:spcAft>
              <a:buNone/>
            </a:pPr>
            <a:r>
              <a:rPr lang="en-US" dirty="0">
                <a:ea typeface="Calibri"/>
                <a:cs typeface="Calibri"/>
              </a:rPr>
              <a:t> Accumulation of metabolic bi-products and toxins like bilirubin, ammonia and other substances in the circulation since the liver loses its detoxification capacity. This is one of the reasons for hepatic coma to occur.</a:t>
            </a:r>
            <a:endParaRPr lang="en-US" sz="2400" dirty="0">
              <a:ea typeface="Calibri"/>
              <a:cs typeface="Arial"/>
            </a:endParaRPr>
          </a:p>
        </p:txBody>
      </p:sp>
    </p:spTree>
    <p:extLst>
      <p:ext uri="{BB962C8B-B14F-4D97-AF65-F5344CB8AC3E}">
        <p14:creationId xmlns:p14="http://schemas.microsoft.com/office/powerpoint/2010/main" val="18961476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pic>
        <p:nvPicPr>
          <p:cNvPr id="614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95536" y="1340769"/>
            <a:ext cx="8424935" cy="323202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692640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342900" lvl="0" indent="-342900" algn="l" rtl="0">
              <a:lnSpc>
                <a:spcPct val="115000"/>
              </a:lnSpc>
              <a:spcBef>
                <a:spcPct val="20000"/>
              </a:spcBef>
              <a:spcAft>
                <a:spcPts val="1000"/>
              </a:spcAft>
            </a:pPr>
            <a:r>
              <a:rPr lang="en-US" sz="3600" b="1" dirty="0">
                <a:solidFill>
                  <a:prstClr val="black"/>
                </a:solidFill>
                <a:ea typeface="Calibri"/>
                <a:cs typeface="Calibri"/>
              </a:rPr>
              <a:t>Liver </a:t>
            </a:r>
            <a:r>
              <a:rPr lang="en-US" sz="3600" b="1" dirty="0" smtClean="0">
                <a:solidFill>
                  <a:prstClr val="black"/>
                </a:solidFill>
                <a:ea typeface="Calibri"/>
                <a:cs typeface="Calibri"/>
              </a:rPr>
              <a:t>Failure</a:t>
            </a:r>
            <a:endParaRPr lang="ar-IQ" sz="3600" dirty="0"/>
          </a:p>
        </p:txBody>
      </p:sp>
      <p:sp>
        <p:nvSpPr>
          <p:cNvPr id="3" name="Content Placeholder 2"/>
          <p:cNvSpPr>
            <a:spLocks noGrp="1"/>
          </p:cNvSpPr>
          <p:nvPr>
            <p:ph idx="1"/>
          </p:nvPr>
        </p:nvSpPr>
        <p:spPr>
          <a:xfrm>
            <a:off x="457200" y="1600200"/>
            <a:ext cx="8435280" cy="4525963"/>
          </a:xfrm>
        </p:spPr>
        <p:txBody>
          <a:bodyPr>
            <a:normAutofit fontScale="70000" lnSpcReduction="20000"/>
          </a:bodyPr>
          <a:lstStyle/>
          <a:p>
            <a:pPr marL="0" indent="0" algn="l" rtl="0">
              <a:lnSpc>
                <a:spcPct val="115000"/>
              </a:lnSpc>
              <a:spcAft>
                <a:spcPts val="1000"/>
              </a:spcAft>
              <a:buNone/>
            </a:pPr>
            <a:r>
              <a:rPr lang="en-US" dirty="0" smtClean="0">
                <a:ea typeface="Calibri"/>
                <a:cs typeface="Calibri"/>
              </a:rPr>
              <a:t>The </a:t>
            </a:r>
            <a:r>
              <a:rPr lang="en-US" dirty="0">
                <a:ea typeface="Calibri"/>
                <a:cs typeface="Calibri"/>
              </a:rPr>
              <a:t>most severe clinical consequence of liver disease is hepatic failure. It may result from sudden and massive hepatic destruction as in </a:t>
            </a:r>
            <a:r>
              <a:rPr lang="en-US" b="1" dirty="0">
                <a:ea typeface="Calibri"/>
                <a:cs typeface="Calibri"/>
              </a:rPr>
              <a:t>fulminant hepatitis</a:t>
            </a:r>
            <a:r>
              <a:rPr lang="en-US" dirty="0">
                <a:ea typeface="Calibri"/>
                <a:cs typeface="Calibri"/>
              </a:rPr>
              <a:t>, or it may be the result of progressive damage to the liver, such as occurs in alcoholic cirrhosis.</a:t>
            </a:r>
            <a:endParaRPr lang="en-US" sz="2400" dirty="0">
              <a:ea typeface="Calibri"/>
              <a:cs typeface="Arial"/>
            </a:endParaRPr>
          </a:p>
          <a:p>
            <a:pPr marL="0" indent="0" algn="l" rtl="0">
              <a:lnSpc>
                <a:spcPct val="115000"/>
              </a:lnSpc>
              <a:spcAft>
                <a:spcPts val="1000"/>
              </a:spcAft>
              <a:buNone/>
            </a:pPr>
            <a:r>
              <a:rPr lang="en-US" dirty="0">
                <a:ea typeface="Calibri"/>
                <a:cs typeface="Calibri"/>
              </a:rPr>
              <a:t>Whatever the cause, 80% to 90% of hepatic functional capacity must be lost before hepatic failure occurs. </a:t>
            </a:r>
            <a:endParaRPr lang="en-US" sz="2400" dirty="0">
              <a:ea typeface="Calibri"/>
              <a:cs typeface="Arial"/>
            </a:endParaRPr>
          </a:p>
          <a:p>
            <a:pPr marL="0" indent="0" algn="l" rtl="0">
              <a:lnSpc>
                <a:spcPct val="115000"/>
              </a:lnSpc>
              <a:spcAft>
                <a:spcPts val="1000"/>
              </a:spcAft>
              <a:buNone/>
            </a:pPr>
            <a:r>
              <a:rPr lang="en-US" dirty="0">
                <a:ea typeface="Calibri"/>
                <a:cs typeface="Calibri"/>
              </a:rPr>
              <a:t>The manifestations of liver failure reflect the various synthesis, storage, metabolic, and excretory functions of the liver. </a:t>
            </a:r>
            <a:r>
              <a:rPr lang="en-US" b="1" dirty="0">
                <a:solidFill>
                  <a:srgbClr val="FF0000"/>
                </a:solidFill>
                <a:ea typeface="Calibri"/>
                <a:cs typeface="Calibri"/>
              </a:rPr>
              <a:t>Fetor </a:t>
            </a:r>
            <a:r>
              <a:rPr lang="en-US" b="1" dirty="0" err="1">
                <a:solidFill>
                  <a:srgbClr val="FF0000"/>
                </a:solidFill>
                <a:ea typeface="Calibri"/>
                <a:cs typeface="Calibri"/>
              </a:rPr>
              <a:t>hepaticus</a:t>
            </a:r>
            <a:r>
              <a:rPr lang="en-US" b="1" dirty="0">
                <a:solidFill>
                  <a:srgbClr val="FF0000"/>
                </a:solidFill>
                <a:ea typeface="Calibri"/>
                <a:cs typeface="Calibri"/>
              </a:rPr>
              <a:t> </a:t>
            </a:r>
            <a:r>
              <a:rPr lang="en-US" dirty="0">
                <a:ea typeface="Calibri"/>
                <a:cs typeface="Calibri"/>
              </a:rPr>
              <a:t>refers to a characteristic musty, sweetish odor of the breath in the patient with advanced liver failure.</a:t>
            </a:r>
            <a:endParaRPr lang="en-US" sz="2400" dirty="0">
              <a:ea typeface="Calibri"/>
              <a:cs typeface="Arial"/>
            </a:endParaRPr>
          </a:p>
          <a:p>
            <a:pPr marL="0" indent="0" algn="l" rtl="0">
              <a:buNone/>
            </a:pPr>
            <a:endParaRPr lang="ar-IQ" dirty="0"/>
          </a:p>
        </p:txBody>
      </p:sp>
    </p:spTree>
    <p:extLst>
      <p:ext uri="{BB962C8B-B14F-4D97-AF65-F5344CB8AC3E}">
        <p14:creationId xmlns:p14="http://schemas.microsoft.com/office/powerpoint/2010/main" val="20941005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pic>
        <p:nvPicPr>
          <p:cNvPr id="819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7504" y="0"/>
            <a:ext cx="8856984" cy="6021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154563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 y="188641"/>
            <a:ext cx="5004048" cy="407460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76056" y="2564904"/>
            <a:ext cx="4067944" cy="3684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969345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a:xfrm>
            <a:off x="457200" y="476672"/>
            <a:ext cx="8229600" cy="5976664"/>
          </a:xfrm>
        </p:spPr>
        <p:txBody>
          <a:bodyPr>
            <a:normAutofit fontScale="77500" lnSpcReduction="20000"/>
          </a:bodyPr>
          <a:lstStyle/>
          <a:p>
            <a:pPr marL="0" indent="0" algn="l" rtl="0">
              <a:lnSpc>
                <a:spcPct val="115000"/>
              </a:lnSpc>
              <a:spcAft>
                <a:spcPts val="1000"/>
              </a:spcAft>
              <a:buNone/>
            </a:pPr>
            <a:r>
              <a:rPr lang="en-US" b="1" dirty="0">
                <a:ea typeface="Calibri"/>
                <a:cs typeface="Arial"/>
              </a:rPr>
              <a:t> </a:t>
            </a:r>
            <a:endParaRPr lang="en-US" sz="2400" dirty="0">
              <a:ea typeface="Calibri"/>
              <a:cs typeface="Arial"/>
            </a:endParaRPr>
          </a:p>
          <a:p>
            <a:pPr marL="0" indent="0" algn="l" rtl="0">
              <a:lnSpc>
                <a:spcPct val="115000"/>
              </a:lnSpc>
              <a:spcAft>
                <a:spcPts val="1000"/>
              </a:spcAft>
              <a:buNone/>
            </a:pPr>
            <a:r>
              <a:rPr lang="en-US" b="1" dirty="0" err="1">
                <a:ea typeface="Calibri"/>
                <a:cs typeface="Arial"/>
              </a:rPr>
              <a:t>Cholelithiasis</a:t>
            </a:r>
            <a:r>
              <a:rPr lang="en-US" b="1" dirty="0">
                <a:ea typeface="Calibri"/>
                <a:cs typeface="Arial"/>
              </a:rPr>
              <a:t> and Cholecystitis</a:t>
            </a:r>
            <a:endParaRPr lang="en-US" sz="2400" dirty="0">
              <a:ea typeface="Calibri"/>
              <a:cs typeface="Arial"/>
            </a:endParaRPr>
          </a:p>
          <a:p>
            <a:pPr marL="0" indent="0" algn="l" rtl="0">
              <a:lnSpc>
                <a:spcPct val="115000"/>
              </a:lnSpc>
              <a:spcAft>
                <a:spcPts val="1000"/>
              </a:spcAft>
              <a:buNone/>
            </a:pPr>
            <a:r>
              <a:rPr lang="en-US" dirty="0">
                <a:ea typeface="Calibri"/>
                <a:cs typeface="Arial"/>
              </a:rPr>
              <a:t>Two common disorders of the gallbladder system are </a:t>
            </a:r>
            <a:r>
              <a:rPr lang="en-US" dirty="0" err="1">
                <a:ea typeface="Calibri"/>
                <a:cs typeface="Arial"/>
              </a:rPr>
              <a:t>cholelithiasis</a:t>
            </a:r>
            <a:r>
              <a:rPr lang="en-US" dirty="0">
                <a:ea typeface="Calibri"/>
                <a:cs typeface="Arial"/>
              </a:rPr>
              <a:t> (</a:t>
            </a:r>
            <a:r>
              <a:rPr lang="en-US" i="1" dirty="0">
                <a:ea typeface="Calibri"/>
                <a:cs typeface="Arial"/>
              </a:rPr>
              <a:t>i.e.</a:t>
            </a:r>
            <a:r>
              <a:rPr lang="en-US" dirty="0">
                <a:ea typeface="Calibri"/>
                <a:cs typeface="Arial"/>
              </a:rPr>
              <a:t>, gallstones) and inflammation of the gallbladder (cholecystitis) or common bile duct (cholangitis). </a:t>
            </a:r>
            <a:endParaRPr lang="en-US" sz="2400" dirty="0">
              <a:ea typeface="Calibri"/>
              <a:cs typeface="Arial"/>
            </a:endParaRPr>
          </a:p>
          <a:p>
            <a:pPr marL="0" indent="0" algn="l" rtl="0">
              <a:lnSpc>
                <a:spcPct val="115000"/>
              </a:lnSpc>
              <a:spcAft>
                <a:spcPts val="1000"/>
              </a:spcAft>
              <a:buNone/>
            </a:pPr>
            <a:r>
              <a:rPr lang="en-US" b="1" dirty="0" err="1" smtClean="0">
                <a:effectLst/>
                <a:latin typeface="Times New Roman"/>
                <a:ea typeface="Times New Roman"/>
                <a:cs typeface="Arial"/>
              </a:rPr>
              <a:t>Cholelithiasis</a:t>
            </a:r>
            <a:r>
              <a:rPr lang="en-US" b="1" dirty="0" smtClean="0">
                <a:effectLst/>
                <a:latin typeface="Times New Roman"/>
                <a:ea typeface="Times New Roman"/>
                <a:cs typeface="Arial"/>
              </a:rPr>
              <a:t> </a:t>
            </a:r>
            <a:r>
              <a:rPr lang="en-US" dirty="0" smtClean="0">
                <a:effectLst/>
                <a:latin typeface="Times New Roman"/>
                <a:ea typeface="Times New Roman"/>
                <a:cs typeface="Arial"/>
              </a:rPr>
              <a:t>Is the presence of one or more calculi (gallstones) in the gallbladder. In developed countries, about 10% of adults and 20% of people &gt; 65 </a:t>
            </a:r>
            <a:r>
              <a:rPr lang="en-US" dirty="0" err="1" smtClean="0">
                <a:effectLst/>
                <a:latin typeface="Times New Roman"/>
                <a:ea typeface="Times New Roman"/>
                <a:cs typeface="Arial"/>
              </a:rPr>
              <a:t>yr</a:t>
            </a:r>
            <a:r>
              <a:rPr lang="en-US" dirty="0" smtClean="0">
                <a:effectLst/>
                <a:latin typeface="Times New Roman"/>
                <a:ea typeface="Times New Roman"/>
                <a:cs typeface="Arial"/>
              </a:rPr>
              <a:t> have gallstones. Gallstones tend to be asymptomatic.</a:t>
            </a:r>
            <a:r>
              <a:rPr lang="en-US" sz="2400" dirty="0" smtClean="0">
                <a:effectLst/>
                <a:latin typeface="Times New Roman"/>
                <a:ea typeface="Times New Roman"/>
              </a:rPr>
              <a:t> </a:t>
            </a:r>
          </a:p>
          <a:p>
            <a:pPr marL="0" indent="0" algn="l" rtl="0">
              <a:lnSpc>
                <a:spcPct val="115000"/>
              </a:lnSpc>
              <a:spcAft>
                <a:spcPts val="1000"/>
              </a:spcAft>
              <a:buNone/>
            </a:pPr>
            <a:r>
              <a:rPr lang="en-US" sz="2600" dirty="0" smtClean="0">
                <a:effectLst/>
                <a:ea typeface="Times New Roman"/>
              </a:rPr>
              <a:t>The most common symptom is biliary colic; gallstones do not cause dyspepsia or fatty food intolerance. More serious complications include cholecystitis; biliary tract obstruction, sometimes with infection (cholangitis); and gallstone pancreatitis. Diagnosis is usually by</a:t>
            </a:r>
            <a:r>
              <a:rPr lang="en-US" sz="2400" dirty="0" smtClean="0">
                <a:effectLst/>
                <a:latin typeface="Times New Roman"/>
                <a:ea typeface="Times New Roman"/>
              </a:rPr>
              <a:t> ultrasonography. </a:t>
            </a:r>
            <a:endParaRPr lang="en-US" sz="2400" dirty="0">
              <a:ea typeface="Calibri"/>
              <a:cs typeface="Arial"/>
            </a:endParaRPr>
          </a:p>
          <a:p>
            <a:pPr marL="0" indent="0" algn="l" rtl="0">
              <a:lnSpc>
                <a:spcPts val="1680"/>
              </a:lnSpc>
              <a:spcAft>
                <a:spcPts val="1440"/>
              </a:spcAft>
              <a:buNone/>
            </a:pPr>
            <a:r>
              <a:rPr lang="en-US" dirty="0" smtClean="0">
                <a:effectLst/>
                <a:latin typeface="Times New Roman"/>
                <a:ea typeface="Times New Roman"/>
                <a:cs typeface="Arial"/>
              </a:rPr>
              <a:t> </a:t>
            </a:r>
            <a:endParaRPr lang="en-US" sz="2400" dirty="0">
              <a:ea typeface="Calibri"/>
              <a:cs typeface="Arial"/>
            </a:endParaRPr>
          </a:p>
          <a:p>
            <a:pPr marL="0" indent="0" algn="l" rtl="0">
              <a:buNone/>
            </a:pPr>
            <a:endParaRPr lang="ar-IQ" dirty="0"/>
          </a:p>
        </p:txBody>
      </p:sp>
    </p:spTree>
    <p:extLst>
      <p:ext uri="{BB962C8B-B14F-4D97-AF65-F5344CB8AC3E}">
        <p14:creationId xmlns:p14="http://schemas.microsoft.com/office/powerpoint/2010/main" val="11463310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a:xfrm>
            <a:off x="457200" y="1052736"/>
            <a:ext cx="8229600" cy="5073427"/>
          </a:xfrm>
        </p:spPr>
        <p:txBody>
          <a:bodyPr>
            <a:normAutofit lnSpcReduction="10000"/>
          </a:bodyPr>
          <a:lstStyle/>
          <a:p>
            <a:pPr marL="0" indent="0" algn="l" rtl="0">
              <a:buNone/>
            </a:pPr>
            <a:r>
              <a:rPr lang="en-US" b="1" dirty="0" smtClean="0">
                <a:solidFill>
                  <a:srgbClr val="FF0000"/>
                </a:solidFill>
              </a:rPr>
              <a:t>Three factors contribute to the formation of gallstones:</a:t>
            </a:r>
          </a:p>
          <a:p>
            <a:pPr marL="0" indent="0" algn="l" rtl="0">
              <a:buNone/>
            </a:pPr>
            <a:r>
              <a:rPr lang="en-US" dirty="0" smtClean="0"/>
              <a:t>(1) abnormalities in the composition of bile, (2) stasis of bile, as in pregnancy and </a:t>
            </a:r>
            <a:r>
              <a:rPr lang="en-US" dirty="0" err="1" smtClean="0"/>
              <a:t>parentral</a:t>
            </a:r>
            <a:r>
              <a:rPr lang="en-US" dirty="0" smtClean="0"/>
              <a:t> </a:t>
            </a:r>
            <a:r>
              <a:rPr lang="en-US" dirty="0" smtClean="0"/>
              <a:t>nutrition, dehydration(3</a:t>
            </a:r>
            <a:r>
              <a:rPr lang="en-US" dirty="0" smtClean="0"/>
              <a:t>) inflammation of the gallbladder.</a:t>
            </a:r>
          </a:p>
          <a:p>
            <a:pPr marL="0" indent="0" algn="l" rtl="0">
              <a:buNone/>
            </a:pPr>
            <a:r>
              <a:rPr lang="en-US" b="1" dirty="0" smtClean="0">
                <a:solidFill>
                  <a:srgbClr val="FF0000"/>
                </a:solidFill>
              </a:rPr>
              <a:t>Three risk factors for gallstones include </a:t>
            </a:r>
            <a:r>
              <a:rPr lang="en-US" dirty="0" smtClean="0"/>
              <a:t>(1)female sex, (2)obesity, (3)  family history. </a:t>
            </a:r>
          </a:p>
          <a:p>
            <a:pPr marL="0" indent="0" algn="l" rtl="0">
              <a:buNone/>
            </a:pPr>
            <a:r>
              <a:rPr lang="en-US" dirty="0" smtClean="0"/>
              <a:t>Most disorders of the biliary tract result from gallstones.</a:t>
            </a:r>
          </a:p>
          <a:p>
            <a:pPr marL="0" indent="0" algn="l" rtl="0">
              <a:buNone/>
            </a:pPr>
            <a:endParaRPr lang="ar-IQ" dirty="0"/>
          </a:p>
        </p:txBody>
      </p:sp>
    </p:spTree>
    <p:extLst>
      <p:ext uri="{BB962C8B-B14F-4D97-AF65-F5344CB8AC3E}">
        <p14:creationId xmlns:p14="http://schemas.microsoft.com/office/powerpoint/2010/main" val="26332162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rtl="0">
              <a:spcBef>
                <a:spcPct val="20000"/>
              </a:spcBef>
            </a:pPr>
            <a:r>
              <a:rPr lang="en-US" sz="4000" b="1" dirty="0" smtClean="0">
                <a:solidFill>
                  <a:prstClr val="black"/>
                </a:solidFill>
                <a:latin typeface="+mn-lt"/>
                <a:ea typeface="+mn-ea"/>
                <a:cs typeface="+mn-cs"/>
              </a:rPr>
              <a:t>Pathophysiology</a:t>
            </a:r>
            <a:r>
              <a:rPr lang="en-US" sz="4000" b="1" dirty="0" smtClean="0">
                <a:solidFill>
                  <a:prstClr val="black"/>
                </a:solidFill>
                <a:latin typeface="+mn-lt"/>
                <a:ea typeface="Times New Roman"/>
                <a:cs typeface="Arial"/>
              </a:rPr>
              <a:t>  of </a:t>
            </a:r>
            <a:r>
              <a:rPr lang="en-US" sz="4000" b="1" dirty="0" err="1" smtClean="0">
                <a:solidFill>
                  <a:prstClr val="black"/>
                </a:solidFill>
                <a:latin typeface="+mn-lt"/>
                <a:ea typeface="Times New Roman"/>
                <a:cs typeface="Arial"/>
              </a:rPr>
              <a:t>Cholelithiasis</a:t>
            </a:r>
            <a:endParaRPr lang="ar-IQ" sz="4000" dirty="0">
              <a:latin typeface="+mn-lt"/>
            </a:endParaRPr>
          </a:p>
        </p:txBody>
      </p:sp>
      <p:sp>
        <p:nvSpPr>
          <p:cNvPr id="3" name="Content Placeholder 2"/>
          <p:cNvSpPr>
            <a:spLocks noGrp="1"/>
          </p:cNvSpPr>
          <p:nvPr>
            <p:ph idx="1"/>
          </p:nvPr>
        </p:nvSpPr>
        <p:spPr>
          <a:xfrm>
            <a:off x="457200" y="1484784"/>
            <a:ext cx="8229600" cy="5112568"/>
          </a:xfrm>
        </p:spPr>
        <p:txBody>
          <a:bodyPr>
            <a:normAutofit fontScale="85000" lnSpcReduction="20000"/>
          </a:bodyPr>
          <a:lstStyle/>
          <a:p>
            <a:pPr marL="0" indent="0" algn="l" rtl="0">
              <a:buNone/>
            </a:pPr>
            <a:r>
              <a:rPr lang="en-US" dirty="0" smtClean="0"/>
              <a:t>	Biliary sludge is often a precursor of gallstones. It consists of Ca </a:t>
            </a:r>
            <a:r>
              <a:rPr lang="en-US" dirty="0" err="1" smtClean="0"/>
              <a:t>bilirubinate</a:t>
            </a:r>
            <a:r>
              <a:rPr lang="en-US" dirty="0" smtClean="0"/>
              <a:t> (a polymer of bilirubin), cholesterol microcrystals, and mucin. Sludge develops during gallbladder stasis, as occurs during pregnancy or use of TPN( total parenteral nutrition) . Most sludge is asymptomatic and disappears when the primary condition resolves. Alternatively, sludge can evolve into gallstones or migrate into the biliary tract, obstructing the ducts and leading to biliary colic, cholangitis, or pancreatitis.</a:t>
            </a:r>
          </a:p>
          <a:p>
            <a:pPr marL="0" indent="0" algn="l" rtl="0">
              <a:buNone/>
            </a:pPr>
            <a:r>
              <a:rPr lang="en-US" dirty="0" smtClean="0"/>
              <a:t>. 	Approximately 75% of gallstones are composed primarily of cholesterol; the other 25% are black or brown pigment stones consisting of calcium salts with bilirubin. many stones have a mixed composition.</a:t>
            </a:r>
          </a:p>
          <a:p>
            <a:pPr marL="0" indent="0" algn="l" rtl="0">
              <a:buNone/>
            </a:pPr>
            <a:endParaRPr lang="ar-IQ" dirty="0"/>
          </a:p>
        </p:txBody>
      </p:sp>
    </p:spTree>
    <p:extLst>
      <p:ext uri="{BB962C8B-B14F-4D97-AF65-F5344CB8AC3E}">
        <p14:creationId xmlns:p14="http://schemas.microsoft.com/office/powerpoint/2010/main" val="9341514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a:xfrm>
            <a:off x="457200" y="764704"/>
            <a:ext cx="8229600" cy="5361459"/>
          </a:xfrm>
        </p:spPr>
        <p:txBody>
          <a:bodyPr>
            <a:normAutofit fontScale="85000" lnSpcReduction="20000"/>
          </a:bodyPr>
          <a:lstStyle/>
          <a:p>
            <a:pPr marL="0" indent="0" algn="l" rtl="0">
              <a:lnSpc>
                <a:spcPct val="115000"/>
              </a:lnSpc>
              <a:spcAft>
                <a:spcPts val="1000"/>
              </a:spcAft>
              <a:buNone/>
            </a:pPr>
            <a:r>
              <a:rPr lang="en-US" sz="4700" b="1" dirty="0">
                <a:solidFill>
                  <a:schemeClr val="accent6">
                    <a:lumMod val="50000"/>
                  </a:schemeClr>
                </a:solidFill>
                <a:ea typeface="Calibri"/>
                <a:cs typeface="Arial"/>
              </a:rPr>
              <a:t>Acute and Chronic Cholecystitis</a:t>
            </a:r>
            <a:endParaRPr lang="en-US" sz="4700" dirty="0">
              <a:solidFill>
                <a:schemeClr val="accent6">
                  <a:lumMod val="50000"/>
                </a:schemeClr>
              </a:solidFill>
              <a:ea typeface="Calibri"/>
              <a:cs typeface="Arial"/>
            </a:endParaRPr>
          </a:p>
          <a:p>
            <a:pPr marL="0" indent="0" algn="l" rtl="0">
              <a:lnSpc>
                <a:spcPct val="115000"/>
              </a:lnSpc>
              <a:spcAft>
                <a:spcPts val="1000"/>
              </a:spcAft>
              <a:buNone/>
            </a:pPr>
            <a:r>
              <a:rPr lang="en-US" dirty="0">
                <a:ea typeface="Calibri"/>
                <a:cs typeface="Arial"/>
              </a:rPr>
              <a:t>The term </a:t>
            </a:r>
            <a:r>
              <a:rPr lang="en-US" i="1" dirty="0">
                <a:ea typeface="Calibri"/>
                <a:cs typeface="Arial"/>
              </a:rPr>
              <a:t>cholecystitis </a:t>
            </a:r>
            <a:r>
              <a:rPr lang="en-US" dirty="0">
                <a:ea typeface="Calibri"/>
                <a:cs typeface="Arial"/>
              </a:rPr>
              <a:t>refers to inflammation of the gallbladder. Both acute and chronic cholecystitis are associated with </a:t>
            </a:r>
            <a:r>
              <a:rPr lang="en-US" dirty="0" err="1">
                <a:ea typeface="Calibri"/>
                <a:cs typeface="Arial"/>
              </a:rPr>
              <a:t>cholelithiasis</a:t>
            </a:r>
            <a:r>
              <a:rPr lang="en-US" dirty="0">
                <a:ea typeface="Calibri"/>
                <a:cs typeface="Arial"/>
              </a:rPr>
              <a:t>. Acute cholecystitis may be superimposed on chronic cholecystitis.</a:t>
            </a:r>
            <a:endParaRPr lang="en-US" sz="2400" dirty="0">
              <a:ea typeface="Calibri"/>
              <a:cs typeface="Arial"/>
            </a:endParaRPr>
          </a:p>
          <a:p>
            <a:pPr marL="0" indent="0" algn="l" rtl="0">
              <a:lnSpc>
                <a:spcPct val="115000"/>
              </a:lnSpc>
              <a:spcAft>
                <a:spcPts val="1000"/>
              </a:spcAft>
              <a:buNone/>
            </a:pPr>
            <a:r>
              <a:rPr lang="en-US" dirty="0">
                <a:ea typeface="Calibri"/>
                <a:cs typeface="Arial"/>
              </a:rPr>
              <a:t> Acute cholecystitis: acute inflammation of the gall bladder wall along with mucosal swelling and ischemia resulting from venous congestion and lymphatic stasis. The gallbladder usually is markedly distended and Bacterial infections may arise secondary to the ischemia and chemical irritation.</a:t>
            </a:r>
            <a:endParaRPr lang="en-US" sz="2400" dirty="0">
              <a:ea typeface="Calibri"/>
              <a:cs typeface="Arial"/>
            </a:endParaRPr>
          </a:p>
          <a:p>
            <a:pPr marL="0" indent="0" algn="l" rtl="0">
              <a:buNone/>
            </a:pPr>
            <a:endParaRPr lang="ar-IQ" dirty="0"/>
          </a:p>
        </p:txBody>
      </p:sp>
    </p:spTree>
    <p:extLst>
      <p:ext uri="{BB962C8B-B14F-4D97-AF65-F5344CB8AC3E}">
        <p14:creationId xmlns:p14="http://schemas.microsoft.com/office/powerpoint/2010/main" val="21081003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Bilirubin </a:t>
            </a:r>
            <a:endParaRPr lang="ar-IQ" dirty="0"/>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95536" y="1484784"/>
            <a:ext cx="7992888" cy="5373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839179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a:xfrm>
            <a:off x="457200" y="332656"/>
            <a:ext cx="8229600" cy="5793507"/>
          </a:xfrm>
        </p:spPr>
        <p:txBody>
          <a:bodyPr>
            <a:normAutofit fontScale="85000" lnSpcReduction="20000"/>
          </a:bodyPr>
          <a:lstStyle/>
          <a:p>
            <a:pPr marL="0" indent="0" algn="l" rtl="0">
              <a:lnSpc>
                <a:spcPct val="115000"/>
              </a:lnSpc>
              <a:spcAft>
                <a:spcPts val="1000"/>
              </a:spcAft>
              <a:buNone/>
            </a:pPr>
            <a:r>
              <a:rPr lang="en-US" dirty="0">
                <a:ea typeface="Calibri"/>
                <a:cs typeface="Arial"/>
              </a:rPr>
              <a:t>We have two types</a:t>
            </a:r>
            <a:endParaRPr lang="en-US" sz="2400" dirty="0">
              <a:ea typeface="Calibri"/>
              <a:cs typeface="Arial"/>
            </a:endParaRPr>
          </a:p>
          <a:p>
            <a:pPr marL="0" indent="0" algn="l" rtl="0">
              <a:lnSpc>
                <a:spcPct val="115000"/>
              </a:lnSpc>
              <a:spcAft>
                <a:spcPts val="1000"/>
              </a:spcAft>
              <a:buNone/>
            </a:pPr>
            <a:r>
              <a:rPr lang="en-US" dirty="0">
                <a:ea typeface="Calibri"/>
                <a:cs typeface="Arial"/>
              </a:rPr>
              <a:t>I// acute calculous cholecystitis: </a:t>
            </a:r>
            <a:endParaRPr lang="en-US" sz="2400" dirty="0">
              <a:ea typeface="Calibri"/>
              <a:cs typeface="Arial"/>
            </a:endParaRPr>
          </a:p>
          <a:p>
            <a:pPr marL="0" indent="0" algn="l" rtl="0">
              <a:lnSpc>
                <a:spcPct val="115000"/>
              </a:lnSpc>
              <a:spcAft>
                <a:spcPts val="1000"/>
              </a:spcAft>
              <a:buNone/>
            </a:pPr>
            <a:r>
              <a:rPr lang="en-US" dirty="0">
                <a:ea typeface="Calibri"/>
                <a:cs typeface="Arial"/>
              </a:rPr>
              <a:t>Referred to acute inflammation of the gall bladder that contain stones and is precipitated by obstruction of gallbladder neck or cystic duct. It is the most common complication of gallstones and the most common reason for emergency cholecystectomy.</a:t>
            </a:r>
            <a:endParaRPr lang="en-US" sz="2400" dirty="0">
              <a:ea typeface="Calibri"/>
              <a:cs typeface="Arial"/>
            </a:endParaRPr>
          </a:p>
          <a:p>
            <a:pPr marL="0" indent="0" algn="l" rtl="0">
              <a:lnSpc>
                <a:spcPct val="115000"/>
              </a:lnSpc>
              <a:spcAft>
                <a:spcPts val="1000"/>
              </a:spcAft>
              <a:buNone/>
            </a:pPr>
            <a:r>
              <a:rPr lang="en-US" dirty="0">
                <a:ea typeface="Calibri"/>
                <a:cs typeface="Arial"/>
              </a:rPr>
              <a:t>II// acute a calculous cholecystitis:</a:t>
            </a:r>
            <a:endParaRPr lang="en-US" sz="2400" dirty="0">
              <a:ea typeface="Calibri"/>
              <a:cs typeface="Arial"/>
            </a:endParaRPr>
          </a:p>
          <a:p>
            <a:pPr marL="0" indent="0" algn="l" rtl="0">
              <a:buNone/>
            </a:pPr>
            <a:r>
              <a:rPr lang="en-US" dirty="0">
                <a:ea typeface="Calibri"/>
                <a:cs typeface="Arial"/>
              </a:rPr>
              <a:t>Referred to acute inflammation of the gallbladder without stones. Occurs in 10% only and the patients are usually seriously ill </a:t>
            </a:r>
            <a:r>
              <a:rPr lang="en-US" dirty="0" err="1">
                <a:ea typeface="Calibri"/>
                <a:cs typeface="Arial"/>
              </a:rPr>
              <a:t>eg</a:t>
            </a:r>
            <a:r>
              <a:rPr lang="en-US" dirty="0">
                <a:ea typeface="Calibri"/>
                <a:cs typeface="Arial"/>
              </a:rPr>
              <a:t> after sever trauma, major surgery, burn and septicemia. In these cases dehydration, bile stasis and </a:t>
            </a:r>
            <a:r>
              <a:rPr lang="en-US" dirty="0" err="1">
                <a:ea typeface="Calibri"/>
                <a:cs typeface="Arial"/>
              </a:rPr>
              <a:t>sludging</a:t>
            </a:r>
            <a:r>
              <a:rPr lang="en-US" dirty="0">
                <a:ea typeface="Calibri"/>
                <a:cs typeface="Arial"/>
              </a:rPr>
              <a:t> occur.</a:t>
            </a:r>
            <a:endParaRPr lang="ar-IQ" dirty="0"/>
          </a:p>
        </p:txBody>
      </p:sp>
    </p:spTree>
    <p:extLst>
      <p:ext uri="{BB962C8B-B14F-4D97-AF65-F5344CB8AC3E}">
        <p14:creationId xmlns:p14="http://schemas.microsoft.com/office/powerpoint/2010/main" val="26275013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a:xfrm>
            <a:off x="457200" y="548680"/>
            <a:ext cx="8229600" cy="5577483"/>
          </a:xfrm>
        </p:spPr>
        <p:txBody>
          <a:bodyPr>
            <a:normAutofit fontScale="92500"/>
          </a:bodyPr>
          <a:lstStyle/>
          <a:p>
            <a:pPr lvl="0" algn="l" rtl="0">
              <a:lnSpc>
                <a:spcPct val="115000"/>
              </a:lnSpc>
              <a:spcAft>
                <a:spcPts val="1000"/>
              </a:spcAft>
              <a:buFont typeface="Symbol"/>
              <a:buChar char=""/>
            </a:pPr>
            <a:r>
              <a:rPr lang="en-US" dirty="0">
                <a:ea typeface="Calibri"/>
                <a:cs typeface="Arial"/>
              </a:rPr>
              <a:t>pain becomes more pronounced in the right upper quadrant. The right subcostal region is tender (murphy sign) .</a:t>
            </a:r>
            <a:endParaRPr lang="en-US" sz="2400" dirty="0">
              <a:ea typeface="Calibri"/>
              <a:cs typeface="Arial"/>
            </a:endParaRPr>
          </a:p>
          <a:p>
            <a:pPr lvl="0" algn="l" rtl="0">
              <a:lnSpc>
                <a:spcPct val="115000"/>
              </a:lnSpc>
              <a:spcAft>
                <a:spcPts val="1000"/>
              </a:spcAft>
              <a:buFont typeface="Symbol"/>
              <a:buChar char=""/>
            </a:pPr>
            <a:r>
              <a:rPr lang="en-US" dirty="0">
                <a:ea typeface="Calibri"/>
                <a:cs typeface="Arial"/>
              </a:rPr>
              <a:t>Approximately 75% of patients have vomiting, and approximately 25% have jaundice. </a:t>
            </a:r>
            <a:endParaRPr lang="en-US" sz="2400" dirty="0">
              <a:ea typeface="Calibri"/>
              <a:cs typeface="Arial"/>
            </a:endParaRPr>
          </a:p>
          <a:p>
            <a:pPr lvl="0" algn="l" rtl="0">
              <a:lnSpc>
                <a:spcPct val="115000"/>
              </a:lnSpc>
              <a:spcAft>
                <a:spcPts val="1000"/>
              </a:spcAft>
              <a:buFont typeface="Symbol"/>
              <a:buChar char=""/>
            </a:pPr>
            <a:r>
              <a:rPr lang="en-US" dirty="0">
                <a:ea typeface="Calibri"/>
                <a:cs typeface="Arial"/>
              </a:rPr>
              <a:t>Fever </a:t>
            </a:r>
            <a:endParaRPr lang="en-US" sz="2400" dirty="0">
              <a:ea typeface="Calibri"/>
              <a:cs typeface="Arial"/>
            </a:endParaRPr>
          </a:p>
          <a:p>
            <a:pPr lvl="0" algn="l" rtl="0">
              <a:lnSpc>
                <a:spcPct val="115000"/>
              </a:lnSpc>
              <a:spcAft>
                <a:spcPts val="1000"/>
              </a:spcAft>
              <a:buFont typeface="Symbol"/>
              <a:buChar char=""/>
            </a:pPr>
            <a:r>
              <a:rPr lang="en-US" dirty="0">
                <a:ea typeface="Calibri"/>
                <a:cs typeface="Arial"/>
              </a:rPr>
              <a:t>high white blood cell by complete blood count. Total serum </a:t>
            </a:r>
            <a:r>
              <a:rPr lang="en-US" dirty="0" err="1">
                <a:ea typeface="Calibri"/>
                <a:cs typeface="Arial"/>
              </a:rPr>
              <a:t>bilirubinTSB</a:t>
            </a:r>
            <a:r>
              <a:rPr lang="en-US" dirty="0">
                <a:ea typeface="Calibri"/>
                <a:cs typeface="Arial"/>
              </a:rPr>
              <a:t>, aminotransferase, and alkaline phosphatase levels usually are elevated.</a:t>
            </a:r>
            <a:endParaRPr lang="en-US" sz="2400" dirty="0">
              <a:ea typeface="Calibri"/>
              <a:cs typeface="Arial"/>
            </a:endParaRPr>
          </a:p>
        </p:txBody>
      </p:sp>
    </p:spTree>
    <p:extLst>
      <p:ext uri="{BB962C8B-B14F-4D97-AF65-F5344CB8AC3E}">
        <p14:creationId xmlns:p14="http://schemas.microsoft.com/office/powerpoint/2010/main" val="32895409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92500" lnSpcReduction="10000"/>
          </a:bodyPr>
          <a:lstStyle/>
          <a:p>
            <a:pPr marL="0" indent="0" algn="l" rtl="0">
              <a:lnSpc>
                <a:spcPct val="115000"/>
              </a:lnSpc>
              <a:spcAft>
                <a:spcPts val="1000"/>
              </a:spcAft>
              <a:buNone/>
            </a:pPr>
            <a:r>
              <a:rPr lang="en-US" sz="4800" b="1" dirty="0">
                <a:solidFill>
                  <a:schemeClr val="accent6">
                    <a:lumMod val="50000"/>
                  </a:schemeClr>
                </a:solidFill>
                <a:ea typeface="Calibri"/>
                <a:cs typeface="Arial"/>
              </a:rPr>
              <a:t>Chronic cholecystitis:</a:t>
            </a:r>
          </a:p>
          <a:p>
            <a:pPr marL="0" indent="0" algn="l" rtl="0">
              <a:buNone/>
            </a:pPr>
            <a:r>
              <a:rPr lang="en-US" dirty="0">
                <a:ea typeface="Calibri"/>
                <a:cs typeface="Arial"/>
              </a:rPr>
              <a:t>Chronic cholecystitis results from repeated episodes of acute cholecystitis but in most instances </a:t>
            </a:r>
            <a:r>
              <a:rPr lang="en-US" b="1" dirty="0">
                <a:ea typeface="Calibri"/>
                <a:cs typeface="Arial"/>
              </a:rPr>
              <a:t>it develops de novo.</a:t>
            </a:r>
            <a:r>
              <a:rPr lang="en-US" dirty="0">
                <a:ea typeface="Calibri"/>
                <a:cs typeface="Arial"/>
              </a:rPr>
              <a:t> Chronic cholecystitis is almost always associated with gallstones but these do not seem to have direct role in the initiation of chronic inflammation. It is believed that supersaturation of bile predispose to both chronic inflammation and stones formation.</a:t>
            </a:r>
            <a:endParaRPr lang="ar-IQ" dirty="0"/>
          </a:p>
        </p:txBody>
      </p:sp>
    </p:spTree>
    <p:extLst>
      <p:ext uri="{BB962C8B-B14F-4D97-AF65-F5344CB8AC3E}">
        <p14:creationId xmlns:p14="http://schemas.microsoft.com/office/powerpoint/2010/main" val="41353691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a:xfrm>
            <a:off x="457200" y="260648"/>
            <a:ext cx="8229600" cy="5865515"/>
          </a:xfrm>
        </p:spPr>
        <p:txBody>
          <a:bodyPr>
            <a:noAutofit/>
          </a:bodyPr>
          <a:lstStyle/>
          <a:p>
            <a:pPr marL="0" indent="0" algn="l" rtl="0">
              <a:lnSpc>
                <a:spcPct val="115000"/>
              </a:lnSpc>
              <a:spcAft>
                <a:spcPts val="1000"/>
              </a:spcAft>
              <a:buNone/>
            </a:pPr>
            <a:r>
              <a:rPr lang="en-US" sz="1600" b="1" dirty="0" smtClean="0">
                <a:solidFill>
                  <a:srgbClr val="FF0000"/>
                </a:solidFill>
                <a:ea typeface="Calibri"/>
                <a:cs typeface="Arial"/>
              </a:rPr>
              <a:t>Acute </a:t>
            </a:r>
            <a:r>
              <a:rPr lang="en-US" sz="1600" b="1" dirty="0">
                <a:solidFill>
                  <a:srgbClr val="FF0000"/>
                </a:solidFill>
                <a:ea typeface="Calibri"/>
                <a:cs typeface="Arial"/>
              </a:rPr>
              <a:t>pancreatitis </a:t>
            </a:r>
            <a:endParaRPr lang="en-US" sz="1600" b="1" dirty="0" smtClean="0">
              <a:solidFill>
                <a:srgbClr val="FF0000"/>
              </a:solidFill>
              <a:ea typeface="Calibri"/>
              <a:cs typeface="Arial"/>
            </a:endParaRPr>
          </a:p>
          <a:p>
            <a:pPr marL="0" indent="0" algn="l" rtl="0">
              <a:lnSpc>
                <a:spcPct val="115000"/>
              </a:lnSpc>
              <a:spcAft>
                <a:spcPts val="1000"/>
              </a:spcAft>
              <a:buNone/>
            </a:pPr>
            <a:r>
              <a:rPr lang="en-US" sz="1600" dirty="0" smtClean="0">
                <a:ea typeface="Calibri"/>
                <a:cs typeface="Arial"/>
              </a:rPr>
              <a:t>represents </a:t>
            </a:r>
            <a:r>
              <a:rPr lang="en-US" sz="1600" dirty="0">
                <a:ea typeface="Calibri"/>
                <a:cs typeface="Arial"/>
              </a:rPr>
              <a:t>an inflammation of the </a:t>
            </a:r>
            <a:r>
              <a:rPr lang="en-US" sz="1600" dirty="0" err="1">
                <a:ea typeface="Calibri"/>
                <a:cs typeface="Arial"/>
              </a:rPr>
              <a:t>pancreasthat</a:t>
            </a:r>
            <a:r>
              <a:rPr lang="en-US" sz="1600" dirty="0">
                <a:ea typeface="Calibri"/>
                <a:cs typeface="Arial"/>
              </a:rPr>
              <a:t> ranges from a mild self-limited disease, consisting of inflammation and interstitial edema, to an acute hemorrhagic pancreatitis that is associated with massive necrosis of tissue</a:t>
            </a:r>
            <a:r>
              <a:rPr lang="en-US" sz="1600" b="1" dirty="0">
                <a:ea typeface="Calibri"/>
                <a:cs typeface="Arial"/>
              </a:rPr>
              <a:t>.  Acute hemorrhagic pancreatitis is a severe, life-threatening disorder associated with the escape of activated pancreatic enzymes into the pancreas and surrounding tissues. </a:t>
            </a:r>
          </a:p>
          <a:p>
            <a:pPr marL="0" indent="0" algn="l" rtl="0">
              <a:lnSpc>
                <a:spcPct val="115000"/>
              </a:lnSpc>
              <a:spcAft>
                <a:spcPts val="1000"/>
              </a:spcAft>
              <a:buNone/>
            </a:pPr>
            <a:r>
              <a:rPr lang="en-US" sz="1600" dirty="0">
                <a:ea typeface="Calibri"/>
                <a:cs typeface="Arial"/>
              </a:rPr>
              <a:t>Causes:</a:t>
            </a:r>
          </a:p>
          <a:p>
            <a:pPr marL="514350" indent="-514350" algn="l" rtl="0">
              <a:lnSpc>
                <a:spcPct val="115000"/>
              </a:lnSpc>
              <a:spcAft>
                <a:spcPts val="1000"/>
              </a:spcAft>
              <a:buFont typeface="+mj-lt"/>
              <a:buAutoNum type="arabicPeriod"/>
            </a:pPr>
            <a:r>
              <a:rPr lang="en-US" sz="1600" dirty="0">
                <a:ea typeface="Calibri"/>
                <a:cs typeface="Arial"/>
              </a:rPr>
              <a:t>20% idiopathic</a:t>
            </a:r>
          </a:p>
          <a:p>
            <a:pPr marL="514350" indent="-514350" algn="l" rtl="0">
              <a:lnSpc>
                <a:spcPct val="115000"/>
              </a:lnSpc>
              <a:spcAft>
                <a:spcPts val="1000"/>
              </a:spcAft>
              <a:buFont typeface="+mj-lt"/>
              <a:buAutoNum type="arabicPeriod"/>
            </a:pPr>
            <a:r>
              <a:rPr lang="en-US" sz="1600" dirty="0">
                <a:ea typeface="Calibri"/>
                <a:cs typeface="Arial"/>
              </a:rPr>
              <a:t>most cases result from gallstones (stones in the common duct) </a:t>
            </a:r>
          </a:p>
          <a:p>
            <a:pPr marL="514350" indent="-514350" algn="l" rtl="0">
              <a:lnSpc>
                <a:spcPct val="115000"/>
              </a:lnSpc>
              <a:spcAft>
                <a:spcPts val="1000"/>
              </a:spcAft>
              <a:buFont typeface="+mj-lt"/>
              <a:buAutoNum type="arabicPeriod"/>
            </a:pPr>
            <a:r>
              <a:rPr lang="en-US" sz="1600" dirty="0">
                <a:ea typeface="Calibri"/>
                <a:cs typeface="Arial"/>
              </a:rPr>
              <a:t>alcohol abuse</a:t>
            </a:r>
          </a:p>
          <a:p>
            <a:pPr marL="0" indent="0" algn="l" rtl="0">
              <a:lnSpc>
                <a:spcPct val="115000"/>
              </a:lnSpc>
              <a:spcAft>
                <a:spcPts val="1000"/>
              </a:spcAft>
              <a:buNone/>
            </a:pPr>
            <a:r>
              <a:rPr lang="en-US" sz="1600" dirty="0">
                <a:ea typeface="Calibri"/>
                <a:cs typeface="Arial"/>
              </a:rPr>
              <a:t>These are the three most common causes. </a:t>
            </a:r>
          </a:p>
          <a:p>
            <a:pPr marL="0" indent="0" algn="l" rtl="0">
              <a:lnSpc>
                <a:spcPct val="115000"/>
              </a:lnSpc>
              <a:spcAft>
                <a:spcPts val="1000"/>
              </a:spcAft>
              <a:buNone/>
            </a:pPr>
            <a:r>
              <a:rPr lang="en-US" sz="1600" dirty="0" smtClean="0">
                <a:ea typeface="Calibri"/>
                <a:cs typeface="Arial"/>
              </a:rPr>
              <a:t>4. Non </a:t>
            </a:r>
            <a:r>
              <a:rPr lang="en-US" sz="1600" dirty="0">
                <a:ea typeface="Calibri"/>
                <a:cs typeface="Arial"/>
              </a:rPr>
              <a:t>gallstone obstruction of pancreatic duct </a:t>
            </a:r>
            <a:r>
              <a:rPr lang="en-US" sz="1600" dirty="0" err="1">
                <a:ea typeface="Calibri"/>
                <a:cs typeface="Arial"/>
              </a:rPr>
              <a:t>eg</a:t>
            </a:r>
            <a:r>
              <a:rPr lang="en-US" sz="1600" dirty="0">
                <a:ea typeface="Calibri"/>
                <a:cs typeface="Arial"/>
              </a:rPr>
              <a:t> by tumor</a:t>
            </a:r>
          </a:p>
          <a:p>
            <a:pPr marL="0" indent="0" algn="l" rtl="0">
              <a:lnSpc>
                <a:spcPct val="115000"/>
              </a:lnSpc>
              <a:spcAft>
                <a:spcPts val="1000"/>
              </a:spcAft>
              <a:buNone/>
            </a:pPr>
            <a:r>
              <a:rPr lang="en-US" sz="1600" dirty="0" smtClean="0">
                <a:ea typeface="Calibri"/>
                <a:cs typeface="Arial"/>
              </a:rPr>
              <a:t>5. Drugs</a:t>
            </a:r>
            <a:r>
              <a:rPr lang="en-US" sz="1600" dirty="0">
                <a:ea typeface="Calibri"/>
                <a:cs typeface="Arial"/>
              </a:rPr>
              <a:t>: thiazides and frusemide diuretics</a:t>
            </a:r>
          </a:p>
          <a:p>
            <a:pPr marL="0" indent="0" algn="l" rtl="0">
              <a:lnSpc>
                <a:spcPct val="115000"/>
              </a:lnSpc>
              <a:spcAft>
                <a:spcPts val="1000"/>
              </a:spcAft>
              <a:buNone/>
            </a:pPr>
            <a:r>
              <a:rPr lang="en-US" sz="1600" dirty="0" smtClean="0">
                <a:ea typeface="Calibri"/>
                <a:cs typeface="Arial"/>
              </a:rPr>
              <a:t>6. Trauma</a:t>
            </a:r>
            <a:r>
              <a:rPr lang="en-US" sz="1600" dirty="0">
                <a:ea typeface="Calibri"/>
                <a:cs typeface="Arial"/>
              </a:rPr>
              <a:t>: by accident or during surgery (iatrogenic)</a:t>
            </a:r>
          </a:p>
          <a:p>
            <a:pPr marL="0" indent="0" algn="l" rtl="0">
              <a:buNone/>
            </a:pPr>
            <a:r>
              <a:rPr lang="en-US" sz="1600" dirty="0" smtClean="0">
                <a:ea typeface="Calibri"/>
                <a:cs typeface="Arial"/>
              </a:rPr>
              <a:t>7. Others </a:t>
            </a:r>
            <a:r>
              <a:rPr lang="en-US" sz="1600" dirty="0">
                <a:ea typeface="Calibri"/>
                <a:cs typeface="Arial"/>
              </a:rPr>
              <a:t>like metabolic disorders, ischemia and infections especially with mump</a:t>
            </a:r>
            <a:endParaRPr lang="ar-IQ" sz="1600" dirty="0"/>
          </a:p>
        </p:txBody>
      </p:sp>
    </p:spTree>
    <p:extLst>
      <p:ext uri="{BB962C8B-B14F-4D97-AF65-F5344CB8AC3E}">
        <p14:creationId xmlns:p14="http://schemas.microsoft.com/office/powerpoint/2010/main" val="1999155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70000" lnSpcReduction="20000"/>
          </a:bodyPr>
          <a:lstStyle/>
          <a:p>
            <a:pPr algn="l" rtl="0">
              <a:lnSpc>
                <a:spcPct val="115000"/>
              </a:lnSpc>
              <a:spcAft>
                <a:spcPts val="1000"/>
              </a:spcAft>
            </a:pPr>
            <a:r>
              <a:rPr lang="en-US" dirty="0">
                <a:ea typeface="Calibri"/>
                <a:cs typeface="Arial"/>
              </a:rPr>
              <a:t>Pathogenesis:</a:t>
            </a:r>
            <a:endParaRPr lang="en-US" sz="2400" dirty="0">
              <a:ea typeface="Calibri"/>
              <a:cs typeface="Arial"/>
            </a:endParaRPr>
          </a:p>
          <a:p>
            <a:pPr lvl="0" algn="l" rtl="0">
              <a:lnSpc>
                <a:spcPct val="115000"/>
              </a:lnSpc>
              <a:spcAft>
                <a:spcPts val="1000"/>
              </a:spcAft>
              <a:buFont typeface="+mj-lt"/>
              <a:buAutoNum type="alphaUcPeriod"/>
            </a:pPr>
            <a:r>
              <a:rPr lang="en-US" dirty="0" err="1">
                <a:ea typeface="Calibri"/>
                <a:cs typeface="Arial"/>
              </a:rPr>
              <a:t>Autodigestion</a:t>
            </a:r>
            <a:r>
              <a:rPr lang="en-US" dirty="0">
                <a:ea typeface="Calibri"/>
                <a:cs typeface="Arial"/>
              </a:rPr>
              <a:t> of pancreatic substances by pancreatic enzymes. Trypsin have central role because it activate other enzymes (lipases and elastases) and activate </a:t>
            </a:r>
            <a:r>
              <a:rPr lang="en-US" dirty="0" err="1">
                <a:ea typeface="Calibri"/>
                <a:cs typeface="Arial"/>
              </a:rPr>
              <a:t>kinin</a:t>
            </a:r>
            <a:r>
              <a:rPr lang="en-US" dirty="0">
                <a:ea typeface="Calibri"/>
                <a:cs typeface="Arial"/>
              </a:rPr>
              <a:t> and factor XII which intern activate complement and clotting systems.</a:t>
            </a:r>
            <a:endParaRPr lang="en-US" sz="2400" dirty="0">
              <a:ea typeface="Calibri"/>
              <a:cs typeface="Arial"/>
            </a:endParaRPr>
          </a:p>
          <a:p>
            <a:pPr lvl="0" algn="l" rtl="0">
              <a:lnSpc>
                <a:spcPct val="115000"/>
              </a:lnSpc>
              <a:spcAft>
                <a:spcPts val="1000"/>
              </a:spcAft>
              <a:buFont typeface="+mj-lt"/>
              <a:buAutoNum type="alphaUcPeriod"/>
            </a:pPr>
            <a:r>
              <a:rPr lang="en-US" dirty="0">
                <a:ea typeface="Calibri"/>
                <a:cs typeface="Arial"/>
              </a:rPr>
              <a:t>Pancreatic duct obstruction allowing accumulation of an enzyme rich interstitial fluid that causes tissue injury and compromising blood flow.</a:t>
            </a:r>
            <a:endParaRPr lang="en-US" sz="2400" dirty="0">
              <a:ea typeface="Calibri"/>
              <a:cs typeface="Arial"/>
            </a:endParaRPr>
          </a:p>
          <a:p>
            <a:pPr lvl="0" algn="l" rtl="0">
              <a:lnSpc>
                <a:spcPct val="115000"/>
              </a:lnSpc>
              <a:spcAft>
                <a:spcPts val="1000"/>
              </a:spcAft>
              <a:buFont typeface="+mj-lt"/>
              <a:buAutoNum type="alphaUcPeriod"/>
            </a:pPr>
            <a:r>
              <a:rPr lang="en-US" dirty="0">
                <a:ea typeface="Calibri"/>
                <a:cs typeface="Arial"/>
              </a:rPr>
              <a:t>The alcoholic pancreatitis occur due to direct toxic effect of alcohol on pancreatic cells and alcohol consumption lead to contraction of sphincter of  </a:t>
            </a:r>
            <a:r>
              <a:rPr lang="en-US" dirty="0" err="1">
                <a:ea typeface="Calibri"/>
                <a:cs typeface="Arial"/>
              </a:rPr>
              <a:t>Oddi</a:t>
            </a:r>
            <a:r>
              <a:rPr lang="en-US" dirty="0">
                <a:ea typeface="Calibri"/>
                <a:cs typeface="Arial"/>
              </a:rPr>
              <a:t>.</a:t>
            </a:r>
            <a:endParaRPr lang="en-US" sz="2400" dirty="0">
              <a:ea typeface="Calibri"/>
              <a:cs typeface="Arial"/>
            </a:endParaRPr>
          </a:p>
          <a:p>
            <a:pPr algn="l" rtl="0"/>
            <a:endParaRPr lang="ar-IQ" dirty="0"/>
          </a:p>
        </p:txBody>
      </p:sp>
    </p:spTree>
    <p:extLst>
      <p:ext uri="{BB962C8B-B14F-4D97-AF65-F5344CB8AC3E}">
        <p14:creationId xmlns:p14="http://schemas.microsoft.com/office/powerpoint/2010/main" val="14350550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a:xfrm>
            <a:off x="457200" y="332656"/>
            <a:ext cx="8229600" cy="6408712"/>
          </a:xfrm>
        </p:spPr>
        <p:txBody>
          <a:bodyPr>
            <a:noAutofit/>
          </a:bodyPr>
          <a:lstStyle/>
          <a:p>
            <a:pPr marL="0" indent="0" algn="l" rtl="0">
              <a:lnSpc>
                <a:spcPct val="115000"/>
              </a:lnSpc>
              <a:spcAft>
                <a:spcPts val="1000"/>
              </a:spcAft>
              <a:buNone/>
            </a:pPr>
            <a:r>
              <a:rPr lang="en-US" sz="2400" b="1" dirty="0">
                <a:ea typeface="Calibri"/>
                <a:cs typeface="Arial"/>
              </a:rPr>
              <a:t>Clinical features: </a:t>
            </a:r>
            <a:r>
              <a:rPr lang="en-US" sz="2400" dirty="0">
                <a:ea typeface="Calibri"/>
                <a:cs typeface="Arial"/>
              </a:rPr>
              <a:t>The most common initial symptom is severe epigastric and abdominal pain that radiates to the back. Tachycardia, hypotension, cool and clammy skin, and fever often are evident. Signs of hypocalcemia may develop, probably as a result of the precipitation of serum calcium in the areas of fat necrosis. Shock may develop due to electrolyte disturbance, increased vascular permeability and loss of blood.</a:t>
            </a:r>
          </a:p>
          <a:p>
            <a:pPr marL="0" indent="0" algn="l" rtl="0">
              <a:lnSpc>
                <a:spcPct val="115000"/>
              </a:lnSpc>
              <a:spcAft>
                <a:spcPts val="1000"/>
              </a:spcAft>
              <a:buNone/>
            </a:pPr>
            <a:r>
              <a:rPr lang="en-US" sz="2400" b="1" dirty="0">
                <a:ea typeface="Calibri"/>
                <a:cs typeface="Arial"/>
              </a:rPr>
              <a:t>Lab findings: </a:t>
            </a:r>
            <a:r>
              <a:rPr lang="en-US" sz="2400" dirty="0">
                <a:ea typeface="Calibri"/>
                <a:cs typeface="Arial"/>
              </a:rPr>
              <a:t>Hypocalcemia occurs in approximately 25% of patients. Total serum amylase is the test used most frequently in the diagnosis of acute pancreatitis. Serum amylase levels increase within the first 24 hours after onset of symptoms and remain elevated for 48 to 72 hours. The serum lipase level also increases during the first 24 to 48 hours and remains elevated for5 to 14 days.</a:t>
            </a:r>
          </a:p>
          <a:p>
            <a:pPr marL="0" indent="0" algn="l" rtl="0">
              <a:buNone/>
            </a:pPr>
            <a:endParaRPr lang="ar-IQ" sz="2400" dirty="0"/>
          </a:p>
        </p:txBody>
      </p:sp>
    </p:spTree>
    <p:extLst>
      <p:ext uri="{BB962C8B-B14F-4D97-AF65-F5344CB8AC3E}">
        <p14:creationId xmlns:p14="http://schemas.microsoft.com/office/powerpoint/2010/main" val="18325394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a:xfrm>
            <a:off x="457200" y="404664"/>
            <a:ext cx="8229600" cy="5721499"/>
          </a:xfrm>
        </p:spPr>
        <p:txBody>
          <a:bodyPr>
            <a:normAutofit fontScale="62500" lnSpcReduction="20000"/>
          </a:bodyPr>
          <a:lstStyle/>
          <a:p>
            <a:pPr marL="0" indent="0" algn="l" rtl="0">
              <a:lnSpc>
                <a:spcPct val="115000"/>
              </a:lnSpc>
              <a:spcAft>
                <a:spcPts val="1000"/>
              </a:spcAft>
              <a:buNone/>
            </a:pPr>
            <a:r>
              <a:rPr lang="en-US" sz="6400" b="1" dirty="0">
                <a:solidFill>
                  <a:schemeClr val="accent3">
                    <a:lumMod val="50000"/>
                  </a:schemeClr>
                </a:solidFill>
                <a:ea typeface="Calibri"/>
                <a:cs typeface="Arial"/>
              </a:rPr>
              <a:t>Chronic pancreatitis:</a:t>
            </a:r>
            <a:endParaRPr lang="en-US" sz="6400" dirty="0">
              <a:solidFill>
                <a:schemeClr val="accent3">
                  <a:lumMod val="50000"/>
                </a:schemeClr>
              </a:solidFill>
              <a:ea typeface="Calibri"/>
              <a:cs typeface="Arial"/>
            </a:endParaRPr>
          </a:p>
          <a:p>
            <a:pPr marL="0" indent="0" algn="l" rtl="0">
              <a:lnSpc>
                <a:spcPct val="115000"/>
              </a:lnSpc>
              <a:spcAft>
                <a:spcPts val="1000"/>
              </a:spcAft>
              <a:buNone/>
            </a:pPr>
            <a:r>
              <a:rPr lang="en-US" dirty="0">
                <a:ea typeface="Calibri"/>
                <a:cs typeface="Arial"/>
              </a:rPr>
              <a:t>Is characterized by long standing inflammation and fibrosis with destruction of the exocrine pancreas. In the late stage the islets also destructed and lost.</a:t>
            </a:r>
            <a:r>
              <a:rPr lang="en-US" sz="2400" dirty="0">
                <a:ea typeface="Calibri"/>
                <a:cs typeface="Arial"/>
              </a:rPr>
              <a:t> </a:t>
            </a:r>
            <a:r>
              <a:rPr lang="en-US" dirty="0">
                <a:ea typeface="Calibri"/>
                <a:cs typeface="Arial"/>
              </a:rPr>
              <a:t>At this point, signs of diabetes mellitus and the malabsorption syndrome (</a:t>
            </a:r>
            <a:r>
              <a:rPr lang="en-US" i="1" dirty="0">
                <a:ea typeface="Calibri"/>
                <a:cs typeface="Arial"/>
              </a:rPr>
              <a:t>e.g.</a:t>
            </a:r>
            <a:r>
              <a:rPr lang="en-US" dirty="0">
                <a:ea typeface="Calibri"/>
                <a:cs typeface="Arial"/>
              </a:rPr>
              <a:t>, weight loss, fatty stools [steatorrhea]) become apparent.</a:t>
            </a:r>
            <a:endParaRPr lang="en-US" sz="2400" dirty="0">
              <a:ea typeface="Calibri"/>
              <a:cs typeface="Arial"/>
            </a:endParaRPr>
          </a:p>
          <a:p>
            <a:pPr marL="0" indent="0" algn="l" rtl="0">
              <a:lnSpc>
                <a:spcPct val="115000"/>
              </a:lnSpc>
              <a:spcAft>
                <a:spcPts val="1000"/>
              </a:spcAft>
              <a:buNone/>
            </a:pPr>
            <a:r>
              <a:rPr lang="en-US" dirty="0">
                <a:ea typeface="Calibri"/>
                <a:cs typeface="Arial"/>
              </a:rPr>
              <a:t>Causes:</a:t>
            </a:r>
            <a:endParaRPr lang="en-US" sz="2400" dirty="0">
              <a:ea typeface="Calibri"/>
              <a:cs typeface="Arial"/>
            </a:endParaRPr>
          </a:p>
          <a:p>
            <a:pPr lvl="0" algn="l" rtl="0">
              <a:lnSpc>
                <a:spcPct val="115000"/>
              </a:lnSpc>
              <a:spcAft>
                <a:spcPts val="1000"/>
              </a:spcAft>
              <a:buFont typeface="+mj-lt"/>
              <a:buAutoNum type="alphaLcParenR"/>
            </a:pPr>
            <a:r>
              <a:rPr lang="en-US" dirty="0">
                <a:ea typeface="Calibri"/>
                <a:cs typeface="Arial"/>
              </a:rPr>
              <a:t>Chronic alcoholism (the most common cause)</a:t>
            </a:r>
            <a:endParaRPr lang="en-US" sz="2400" dirty="0">
              <a:ea typeface="Calibri"/>
              <a:cs typeface="Arial"/>
            </a:endParaRPr>
          </a:p>
          <a:p>
            <a:pPr lvl="0" algn="l" rtl="0">
              <a:lnSpc>
                <a:spcPct val="115000"/>
              </a:lnSpc>
              <a:spcAft>
                <a:spcPts val="1000"/>
              </a:spcAft>
              <a:buFont typeface="+mj-lt"/>
              <a:buAutoNum type="alphaLcParenR"/>
            </a:pPr>
            <a:r>
              <a:rPr lang="en-US" dirty="0">
                <a:ea typeface="Calibri"/>
                <a:cs typeface="Arial"/>
              </a:rPr>
              <a:t>Long standing pancreatic duct obstruction (by </a:t>
            </a:r>
            <a:r>
              <a:rPr lang="en-US" dirty="0" err="1">
                <a:ea typeface="Calibri"/>
                <a:cs typeface="Arial"/>
              </a:rPr>
              <a:t>pseudocyst,calculi</a:t>
            </a:r>
            <a:r>
              <a:rPr lang="en-US" dirty="0">
                <a:ea typeface="Calibri"/>
                <a:cs typeface="Arial"/>
              </a:rPr>
              <a:t>, neoplasm)</a:t>
            </a:r>
            <a:endParaRPr lang="en-US" sz="2400" dirty="0">
              <a:ea typeface="Calibri"/>
              <a:cs typeface="Arial"/>
            </a:endParaRPr>
          </a:p>
          <a:p>
            <a:pPr lvl="0" algn="l" rtl="0">
              <a:lnSpc>
                <a:spcPct val="115000"/>
              </a:lnSpc>
              <a:spcAft>
                <a:spcPts val="1000"/>
              </a:spcAft>
              <a:buFont typeface="+mj-lt"/>
              <a:buAutoNum type="alphaLcParenR"/>
            </a:pPr>
            <a:r>
              <a:rPr lang="en-US" dirty="0">
                <a:ea typeface="Calibri"/>
                <a:cs typeface="Arial"/>
              </a:rPr>
              <a:t>Tropical pancreatitis: seen in Africa and Asia and attributed to malnutrition</a:t>
            </a:r>
            <a:endParaRPr lang="en-US" sz="2400" dirty="0">
              <a:ea typeface="Calibri"/>
              <a:cs typeface="Arial"/>
            </a:endParaRPr>
          </a:p>
          <a:p>
            <a:pPr lvl="0" algn="l" rtl="0">
              <a:lnSpc>
                <a:spcPct val="115000"/>
              </a:lnSpc>
              <a:spcAft>
                <a:spcPts val="1000"/>
              </a:spcAft>
              <a:buFont typeface="+mj-lt"/>
              <a:buAutoNum type="alphaLcParenR"/>
            </a:pPr>
            <a:r>
              <a:rPr lang="en-US" dirty="0">
                <a:ea typeface="Calibri"/>
                <a:cs typeface="Arial"/>
              </a:rPr>
              <a:t>Hereditary pancreatitis due to mutation in genes encoding trypsin inhibitors.</a:t>
            </a:r>
            <a:endParaRPr lang="en-US" sz="2400" dirty="0">
              <a:ea typeface="Calibri"/>
              <a:cs typeface="Arial"/>
            </a:endParaRPr>
          </a:p>
          <a:p>
            <a:pPr algn="l" rtl="0"/>
            <a:endParaRPr lang="ar-IQ" dirty="0"/>
          </a:p>
        </p:txBody>
      </p:sp>
    </p:spTree>
    <p:extLst>
      <p:ext uri="{BB962C8B-B14F-4D97-AF65-F5344CB8AC3E}">
        <p14:creationId xmlns:p14="http://schemas.microsoft.com/office/powerpoint/2010/main" val="4341744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Jundice</a:t>
            </a:r>
            <a:r>
              <a:rPr lang="en-US" dirty="0" smtClean="0"/>
              <a:t> (Icterus)</a:t>
            </a:r>
            <a:endParaRPr lang="ar-IQ" dirty="0"/>
          </a:p>
        </p:txBody>
      </p:sp>
      <p:sp>
        <p:nvSpPr>
          <p:cNvPr id="3" name="Content Placeholder 2"/>
          <p:cNvSpPr>
            <a:spLocks noGrp="1"/>
          </p:cNvSpPr>
          <p:nvPr>
            <p:ph idx="1"/>
          </p:nvPr>
        </p:nvSpPr>
        <p:spPr>
          <a:xfrm>
            <a:off x="251520" y="1600200"/>
            <a:ext cx="8640960" cy="4525963"/>
          </a:xfrm>
        </p:spPr>
        <p:txBody>
          <a:bodyPr>
            <a:normAutofit fontScale="77500" lnSpcReduction="20000"/>
          </a:bodyPr>
          <a:lstStyle/>
          <a:p>
            <a:pPr algn="l" rtl="0">
              <a:lnSpc>
                <a:spcPct val="115000"/>
              </a:lnSpc>
              <a:spcAft>
                <a:spcPts val="1000"/>
              </a:spcAft>
            </a:pPr>
            <a:r>
              <a:rPr lang="en-US" b="1" i="1" dirty="0">
                <a:ea typeface="Calibri"/>
                <a:cs typeface="Calibri"/>
              </a:rPr>
              <a:t>Jaundice. </a:t>
            </a:r>
            <a:r>
              <a:rPr lang="en-US" dirty="0">
                <a:ea typeface="Calibri"/>
                <a:cs typeface="Calibri"/>
              </a:rPr>
              <a:t>Jaundice (</a:t>
            </a:r>
            <a:r>
              <a:rPr lang="en-US" i="1" dirty="0">
                <a:ea typeface="Calibri"/>
                <a:cs typeface="Calibri"/>
              </a:rPr>
              <a:t>i.e.</a:t>
            </a:r>
            <a:r>
              <a:rPr lang="en-US" dirty="0">
                <a:ea typeface="Calibri"/>
                <a:cs typeface="Calibri"/>
              </a:rPr>
              <a:t>, icterus), which results from an abnormally high accumulation of bilirubin in the blood leading to yellowish discoloration to the skin, sclera and deep tissues. </a:t>
            </a:r>
            <a:endParaRPr lang="en-US" sz="2400" dirty="0">
              <a:ea typeface="Calibri"/>
              <a:cs typeface="Arial"/>
            </a:endParaRPr>
          </a:p>
          <a:p>
            <a:pPr algn="l" rtl="0">
              <a:lnSpc>
                <a:spcPct val="115000"/>
              </a:lnSpc>
              <a:spcAft>
                <a:spcPts val="1000"/>
              </a:spcAft>
            </a:pPr>
            <a:r>
              <a:rPr lang="en-US" dirty="0">
                <a:ea typeface="Calibri"/>
                <a:cs typeface="Calibri"/>
              </a:rPr>
              <a:t>The hyperbilirubinemia may result from </a:t>
            </a:r>
            <a:r>
              <a:rPr lang="en-US" b="1" dirty="0">
                <a:solidFill>
                  <a:srgbClr val="FF0000"/>
                </a:solidFill>
                <a:ea typeface="Calibri"/>
                <a:cs typeface="Calibri"/>
              </a:rPr>
              <a:t>excessive destruction of red blood cells, impaired uptake of bilirubin by the liver cells, decreased conjugation of bilirubin, and obstruction of bile flow </a:t>
            </a:r>
            <a:r>
              <a:rPr lang="en-US" dirty="0">
                <a:ea typeface="Calibri"/>
                <a:cs typeface="Calibri"/>
              </a:rPr>
              <a:t>in the canaliculi of the hepatic lobules or in the intrahepatic or extrahepatic bile ducts. From an anatomic standpoint, jaundice can be categorized as </a:t>
            </a:r>
            <a:r>
              <a:rPr lang="en-US" dirty="0" err="1">
                <a:ea typeface="Calibri"/>
                <a:cs typeface="Calibri"/>
              </a:rPr>
              <a:t>prehepatic</a:t>
            </a:r>
            <a:r>
              <a:rPr lang="en-US" dirty="0">
                <a:ea typeface="Calibri"/>
                <a:cs typeface="Calibri"/>
              </a:rPr>
              <a:t>, intrahepatic, and </a:t>
            </a:r>
            <a:r>
              <a:rPr lang="en-US" dirty="0" err="1">
                <a:ea typeface="Calibri"/>
                <a:cs typeface="Calibri"/>
              </a:rPr>
              <a:t>posthepatic</a:t>
            </a:r>
            <a:r>
              <a:rPr lang="en-US" dirty="0">
                <a:ea typeface="Calibri"/>
                <a:cs typeface="Calibri"/>
              </a:rPr>
              <a:t>. </a:t>
            </a:r>
            <a:endParaRPr lang="en-US" sz="2400" dirty="0">
              <a:ea typeface="Calibri"/>
              <a:cs typeface="Arial"/>
            </a:endParaRPr>
          </a:p>
          <a:p>
            <a:endParaRPr lang="ar-IQ" dirty="0"/>
          </a:p>
        </p:txBody>
      </p:sp>
    </p:spTree>
    <p:extLst>
      <p:ext uri="{BB962C8B-B14F-4D97-AF65-F5344CB8AC3E}">
        <p14:creationId xmlns:p14="http://schemas.microsoft.com/office/powerpoint/2010/main" val="21555560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ar-IQ"/>
          </a:p>
        </p:txBody>
      </p:sp>
      <p:sp>
        <p:nvSpPr>
          <p:cNvPr id="5" name="Content Placeholder 4"/>
          <p:cNvSpPr>
            <a:spLocks noGrp="1"/>
          </p:cNvSpPr>
          <p:nvPr>
            <p:ph sz="half" idx="1"/>
          </p:nvPr>
        </p:nvSpPr>
        <p:spPr>
          <a:xfrm>
            <a:off x="457200" y="332656"/>
            <a:ext cx="4038600" cy="5793507"/>
          </a:xfrm>
        </p:spPr>
        <p:txBody>
          <a:bodyPr>
            <a:noAutofit/>
          </a:bodyPr>
          <a:lstStyle/>
          <a:p>
            <a:pPr marL="0" indent="0" algn="l" rtl="0">
              <a:lnSpc>
                <a:spcPct val="115000"/>
              </a:lnSpc>
              <a:spcAft>
                <a:spcPts val="1000"/>
              </a:spcAft>
              <a:buNone/>
            </a:pPr>
            <a:r>
              <a:rPr lang="en-US" sz="1800" b="1" dirty="0">
                <a:ea typeface="Calibri"/>
                <a:cs typeface="Calibri"/>
              </a:rPr>
              <a:t>Causes of Jaundice</a:t>
            </a:r>
            <a:endParaRPr lang="en-US" sz="1800" dirty="0">
              <a:ea typeface="Calibri"/>
              <a:cs typeface="Arial"/>
            </a:endParaRPr>
          </a:p>
          <a:p>
            <a:pPr marL="0" indent="0" algn="l" rtl="0">
              <a:lnSpc>
                <a:spcPct val="115000"/>
              </a:lnSpc>
              <a:spcAft>
                <a:spcPts val="1000"/>
              </a:spcAft>
              <a:buNone/>
            </a:pPr>
            <a:r>
              <a:rPr lang="en-US" sz="1800" b="1" dirty="0">
                <a:ea typeface="Calibri"/>
                <a:cs typeface="Calibri"/>
              </a:rPr>
              <a:t>I//</a:t>
            </a:r>
            <a:r>
              <a:rPr lang="en-US" sz="1800" b="1" dirty="0" err="1">
                <a:ea typeface="Calibri"/>
                <a:cs typeface="Calibri"/>
              </a:rPr>
              <a:t>Prehepatic</a:t>
            </a:r>
            <a:r>
              <a:rPr lang="en-US" sz="1800" b="1" dirty="0">
                <a:ea typeface="Calibri"/>
                <a:cs typeface="Calibri"/>
              </a:rPr>
              <a:t> (Excessive Red Blood Cell Destruction)</a:t>
            </a:r>
            <a:endParaRPr lang="en-US" sz="1800" dirty="0">
              <a:ea typeface="Calibri"/>
              <a:cs typeface="Arial"/>
            </a:endParaRPr>
          </a:p>
          <a:p>
            <a:pPr lvl="0" algn="l" rtl="0">
              <a:lnSpc>
                <a:spcPct val="115000"/>
              </a:lnSpc>
              <a:spcAft>
                <a:spcPts val="1000"/>
              </a:spcAft>
              <a:buFont typeface="+mj-lt"/>
              <a:buAutoNum type="arabicPeriod"/>
            </a:pPr>
            <a:r>
              <a:rPr lang="en-US" sz="1800" dirty="0">
                <a:ea typeface="Calibri"/>
                <a:cs typeface="Calibri"/>
              </a:rPr>
              <a:t>Hemolytic blood transfusion reaction</a:t>
            </a:r>
            <a:endParaRPr lang="en-US" sz="1800" dirty="0">
              <a:ea typeface="Calibri"/>
              <a:cs typeface="Arial"/>
            </a:endParaRPr>
          </a:p>
          <a:p>
            <a:pPr lvl="0" algn="l" rtl="0">
              <a:lnSpc>
                <a:spcPct val="115000"/>
              </a:lnSpc>
              <a:spcAft>
                <a:spcPts val="1000"/>
              </a:spcAft>
              <a:buFont typeface="+mj-lt"/>
              <a:buAutoNum type="arabicPeriod"/>
            </a:pPr>
            <a:r>
              <a:rPr lang="en-US" sz="1800" dirty="0">
                <a:ea typeface="Calibri"/>
                <a:cs typeface="Calibri"/>
              </a:rPr>
              <a:t>Hereditary disorders of the red blood cell</a:t>
            </a:r>
            <a:endParaRPr lang="en-US" sz="1800" dirty="0">
              <a:ea typeface="Calibri"/>
              <a:cs typeface="Arial"/>
            </a:endParaRPr>
          </a:p>
          <a:p>
            <a:pPr lvl="0" algn="l" rtl="0">
              <a:lnSpc>
                <a:spcPct val="115000"/>
              </a:lnSpc>
              <a:spcAft>
                <a:spcPts val="1000"/>
              </a:spcAft>
              <a:buFont typeface="+mj-lt"/>
              <a:buAutoNum type="arabicPeriod"/>
            </a:pPr>
            <a:r>
              <a:rPr lang="en-US" sz="1800" dirty="0">
                <a:ea typeface="Calibri"/>
                <a:cs typeface="Calibri"/>
              </a:rPr>
              <a:t>Sickle cell anemia</a:t>
            </a:r>
            <a:endParaRPr lang="en-US" sz="1800" dirty="0">
              <a:ea typeface="Calibri"/>
              <a:cs typeface="Arial"/>
            </a:endParaRPr>
          </a:p>
          <a:p>
            <a:pPr lvl="0" algn="l" rtl="0">
              <a:lnSpc>
                <a:spcPct val="115000"/>
              </a:lnSpc>
              <a:spcAft>
                <a:spcPts val="1000"/>
              </a:spcAft>
              <a:buFont typeface="+mj-lt"/>
              <a:buAutoNum type="arabicPeriod"/>
            </a:pPr>
            <a:r>
              <a:rPr lang="en-US" sz="1800" dirty="0">
                <a:ea typeface="Calibri"/>
                <a:cs typeface="Calibri"/>
              </a:rPr>
              <a:t>Thalassemia</a:t>
            </a:r>
            <a:endParaRPr lang="en-US" sz="1800" dirty="0">
              <a:ea typeface="Calibri"/>
              <a:cs typeface="Arial"/>
            </a:endParaRPr>
          </a:p>
          <a:p>
            <a:pPr lvl="0" algn="l" rtl="0">
              <a:lnSpc>
                <a:spcPct val="115000"/>
              </a:lnSpc>
              <a:spcAft>
                <a:spcPts val="1000"/>
              </a:spcAft>
              <a:buFont typeface="+mj-lt"/>
              <a:buAutoNum type="arabicPeriod"/>
            </a:pPr>
            <a:r>
              <a:rPr lang="en-US" sz="1800" dirty="0">
                <a:ea typeface="Calibri"/>
                <a:cs typeface="Calibri"/>
              </a:rPr>
              <a:t>Spherocytosis</a:t>
            </a:r>
            <a:endParaRPr lang="en-US" sz="1800" dirty="0">
              <a:ea typeface="Calibri"/>
              <a:cs typeface="Arial"/>
            </a:endParaRPr>
          </a:p>
          <a:p>
            <a:pPr lvl="0" algn="l" rtl="0">
              <a:lnSpc>
                <a:spcPct val="115000"/>
              </a:lnSpc>
              <a:spcAft>
                <a:spcPts val="1000"/>
              </a:spcAft>
              <a:buFont typeface="+mj-lt"/>
              <a:buAutoNum type="arabicPeriod"/>
            </a:pPr>
            <a:r>
              <a:rPr lang="en-US" sz="1800" dirty="0">
                <a:ea typeface="Calibri"/>
                <a:cs typeface="Calibri"/>
              </a:rPr>
              <a:t>Acquired hemolytic disorders</a:t>
            </a:r>
            <a:endParaRPr lang="en-US" sz="1800" dirty="0">
              <a:ea typeface="Calibri"/>
              <a:cs typeface="Arial"/>
            </a:endParaRPr>
          </a:p>
          <a:p>
            <a:pPr lvl="0" algn="l" rtl="0">
              <a:lnSpc>
                <a:spcPct val="115000"/>
              </a:lnSpc>
              <a:spcAft>
                <a:spcPts val="1000"/>
              </a:spcAft>
              <a:buFont typeface="+mj-lt"/>
              <a:buAutoNum type="arabicPeriod"/>
            </a:pPr>
            <a:r>
              <a:rPr lang="en-US" sz="1800" dirty="0">
                <a:ea typeface="Calibri"/>
                <a:cs typeface="Calibri"/>
              </a:rPr>
              <a:t>Hemolytic disease of the newborn</a:t>
            </a:r>
            <a:endParaRPr lang="en-US" sz="1800" dirty="0">
              <a:ea typeface="Calibri"/>
              <a:cs typeface="Arial"/>
            </a:endParaRPr>
          </a:p>
          <a:p>
            <a:pPr lvl="0" algn="l" rtl="0">
              <a:lnSpc>
                <a:spcPct val="115000"/>
              </a:lnSpc>
              <a:spcAft>
                <a:spcPts val="1000"/>
              </a:spcAft>
              <a:buFont typeface="+mj-lt"/>
              <a:buAutoNum type="arabicPeriod"/>
            </a:pPr>
            <a:r>
              <a:rPr lang="en-US" sz="1800" dirty="0">
                <a:ea typeface="Calibri"/>
                <a:cs typeface="Calibri"/>
              </a:rPr>
              <a:t>Autoimmune hemolytic anemias</a:t>
            </a:r>
            <a:endParaRPr lang="en-US" sz="1800" dirty="0">
              <a:ea typeface="Calibri"/>
              <a:cs typeface="Arial"/>
            </a:endParaRPr>
          </a:p>
          <a:p>
            <a:pPr marL="0" indent="0" algn="l" rtl="0">
              <a:lnSpc>
                <a:spcPct val="115000"/>
              </a:lnSpc>
              <a:spcAft>
                <a:spcPts val="1000"/>
              </a:spcAft>
              <a:buNone/>
            </a:pPr>
            <a:endParaRPr lang="en-US" sz="1800" dirty="0">
              <a:ea typeface="Calibri"/>
              <a:cs typeface="Arial"/>
            </a:endParaRPr>
          </a:p>
          <a:p>
            <a:endParaRPr lang="ar-IQ" sz="1800" dirty="0"/>
          </a:p>
        </p:txBody>
      </p:sp>
      <p:sp>
        <p:nvSpPr>
          <p:cNvPr id="6" name="Content Placeholder 5"/>
          <p:cNvSpPr>
            <a:spLocks noGrp="1"/>
          </p:cNvSpPr>
          <p:nvPr>
            <p:ph sz="half" idx="2"/>
          </p:nvPr>
        </p:nvSpPr>
        <p:spPr>
          <a:xfrm>
            <a:off x="4648200" y="260648"/>
            <a:ext cx="4316288" cy="6480720"/>
          </a:xfrm>
        </p:spPr>
        <p:txBody>
          <a:bodyPr>
            <a:noAutofit/>
          </a:bodyPr>
          <a:lstStyle/>
          <a:p>
            <a:pPr marL="0" lvl="0" indent="0" algn="l" rtl="0">
              <a:lnSpc>
                <a:spcPct val="115000"/>
              </a:lnSpc>
              <a:spcAft>
                <a:spcPts val="1000"/>
              </a:spcAft>
              <a:buNone/>
            </a:pPr>
            <a:r>
              <a:rPr lang="en-US" sz="1800" b="1" dirty="0">
                <a:solidFill>
                  <a:prstClr val="black"/>
                </a:solidFill>
                <a:ea typeface="Calibri"/>
                <a:cs typeface="Calibri"/>
              </a:rPr>
              <a:t>II// Intrahepatic</a:t>
            </a:r>
            <a:endParaRPr lang="en-US" sz="1800" dirty="0">
              <a:solidFill>
                <a:prstClr val="black"/>
              </a:solidFill>
              <a:ea typeface="Calibri"/>
              <a:cs typeface="Arial"/>
            </a:endParaRPr>
          </a:p>
          <a:p>
            <a:pPr lvl="0" algn="l" rtl="0">
              <a:lnSpc>
                <a:spcPct val="115000"/>
              </a:lnSpc>
              <a:spcAft>
                <a:spcPts val="1000"/>
              </a:spcAft>
              <a:buFont typeface="+mj-lt"/>
              <a:buAutoNum type="arabicPeriod"/>
            </a:pPr>
            <a:r>
              <a:rPr lang="en-US" sz="1800" dirty="0">
                <a:solidFill>
                  <a:prstClr val="black"/>
                </a:solidFill>
                <a:ea typeface="Calibri"/>
                <a:cs typeface="Calibri"/>
              </a:rPr>
              <a:t>Decreased bilirubin uptake by the liver</a:t>
            </a:r>
            <a:endParaRPr lang="en-US" sz="1800" dirty="0">
              <a:solidFill>
                <a:prstClr val="black"/>
              </a:solidFill>
              <a:ea typeface="Calibri"/>
              <a:cs typeface="Arial"/>
            </a:endParaRPr>
          </a:p>
          <a:p>
            <a:pPr lvl="0" algn="l" rtl="0">
              <a:lnSpc>
                <a:spcPct val="115000"/>
              </a:lnSpc>
              <a:spcAft>
                <a:spcPts val="1000"/>
              </a:spcAft>
              <a:buFont typeface="+mj-lt"/>
              <a:buAutoNum type="arabicPeriod"/>
            </a:pPr>
            <a:r>
              <a:rPr lang="en-US" sz="1800" dirty="0">
                <a:solidFill>
                  <a:prstClr val="black"/>
                </a:solidFill>
                <a:ea typeface="Calibri"/>
                <a:cs typeface="Calibri"/>
              </a:rPr>
              <a:t>Decreased conjugation of bilirubin</a:t>
            </a:r>
            <a:endParaRPr lang="en-US" sz="1800" dirty="0">
              <a:solidFill>
                <a:prstClr val="black"/>
              </a:solidFill>
              <a:ea typeface="Calibri"/>
              <a:cs typeface="Arial"/>
            </a:endParaRPr>
          </a:p>
          <a:p>
            <a:pPr lvl="0" algn="l" rtl="0">
              <a:lnSpc>
                <a:spcPct val="115000"/>
              </a:lnSpc>
              <a:spcAft>
                <a:spcPts val="1000"/>
              </a:spcAft>
              <a:buFont typeface="+mj-lt"/>
              <a:buAutoNum type="arabicPeriod"/>
            </a:pPr>
            <a:r>
              <a:rPr lang="en-US" sz="1800" dirty="0">
                <a:solidFill>
                  <a:prstClr val="black"/>
                </a:solidFill>
                <a:ea typeface="Calibri"/>
                <a:cs typeface="Calibri"/>
              </a:rPr>
              <a:t>Hepatocellular liver damage</a:t>
            </a:r>
            <a:endParaRPr lang="en-US" sz="1800" dirty="0">
              <a:solidFill>
                <a:prstClr val="black"/>
              </a:solidFill>
              <a:ea typeface="Calibri"/>
              <a:cs typeface="Arial"/>
            </a:endParaRPr>
          </a:p>
          <a:p>
            <a:pPr lvl="0" algn="l" rtl="0">
              <a:lnSpc>
                <a:spcPct val="115000"/>
              </a:lnSpc>
              <a:spcAft>
                <a:spcPts val="1000"/>
              </a:spcAft>
              <a:buFont typeface="+mj-lt"/>
              <a:buAutoNum type="arabicPeriod"/>
            </a:pPr>
            <a:r>
              <a:rPr lang="en-US" sz="1800" dirty="0">
                <a:solidFill>
                  <a:prstClr val="black"/>
                </a:solidFill>
                <a:ea typeface="Calibri"/>
                <a:cs typeface="Calibri"/>
              </a:rPr>
              <a:t>Hepatitis</a:t>
            </a:r>
            <a:endParaRPr lang="en-US" sz="1800" dirty="0">
              <a:solidFill>
                <a:prstClr val="black"/>
              </a:solidFill>
              <a:ea typeface="Calibri"/>
              <a:cs typeface="Arial"/>
            </a:endParaRPr>
          </a:p>
          <a:p>
            <a:pPr lvl="0" algn="l" rtl="0">
              <a:lnSpc>
                <a:spcPct val="115000"/>
              </a:lnSpc>
              <a:spcAft>
                <a:spcPts val="1000"/>
              </a:spcAft>
              <a:buFont typeface="+mj-lt"/>
              <a:buAutoNum type="arabicPeriod"/>
            </a:pPr>
            <a:r>
              <a:rPr lang="en-US" sz="1800" dirty="0">
                <a:solidFill>
                  <a:prstClr val="black"/>
                </a:solidFill>
                <a:ea typeface="Calibri"/>
                <a:cs typeface="Calibri"/>
              </a:rPr>
              <a:t>Cirrhosis</a:t>
            </a:r>
            <a:endParaRPr lang="en-US" sz="1800" dirty="0">
              <a:solidFill>
                <a:prstClr val="black"/>
              </a:solidFill>
              <a:ea typeface="Calibri"/>
              <a:cs typeface="Arial"/>
            </a:endParaRPr>
          </a:p>
          <a:p>
            <a:pPr lvl="0" algn="l" rtl="0">
              <a:lnSpc>
                <a:spcPct val="115000"/>
              </a:lnSpc>
              <a:spcAft>
                <a:spcPts val="1000"/>
              </a:spcAft>
              <a:buFont typeface="+mj-lt"/>
              <a:buAutoNum type="arabicPeriod"/>
            </a:pPr>
            <a:r>
              <a:rPr lang="en-US" sz="1800" dirty="0">
                <a:solidFill>
                  <a:prstClr val="black"/>
                </a:solidFill>
                <a:ea typeface="Calibri"/>
                <a:cs typeface="Calibri"/>
              </a:rPr>
              <a:t>Cancer of the liver</a:t>
            </a:r>
            <a:endParaRPr lang="en-US" sz="1800" dirty="0">
              <a:solidFill>
                <a:prstClr val="black"/>
              </a:solidFill>
              <a:ea typeface="Calibri"/>
              <a:cs typeface="Arial"/>
            </a:endParaRPr>
          </a:p>
          <a:p>
            <a:pPr lvl="0" algn="l" rtl="0">
              <a:lnSpc>
                <a:spcPct val="115000"/>
              </a:lnSpc>
              <a:spcAft>
                <a:spcPts val="1000"/>
              </a:spcAft>
              <a:buFont typeface="+mj-lt"/>
              <a:buAutoNum type="arabicPeriod"/>
            </a:pPr>
            <a:r>
              <a:rPr lang="en-US" sz="1800" dirty="0">
                <a:solidFill>
                  <a:prstClr val="black"/>
                </a:solidFill>
                <a:ea typeface="Calibri"/>
                <a:cs typeface="Calibri"/>
              </a:rPr>
              <a:t>Drug-induced cholestasis</a:t>
            </a:r>
            <a:endParaRPr lang="en-US" sz="1800" dirty="0">
              <a:solidFill>
                <a:prstClr val="black"/>
              </a:solidFill>
              <a:ea typeface="Calibri"/>
              <a:cs typeface="Arial"/>
            </a:endParaRPr>
          </a:p>
          <a:p>
            <a:pPr marL="0" lvl="0" indent="0" algn="l" rtl="0">
              <a:lnSpc>
                <a:spcPct val="115000"/>
              </a:lnSpc>
              <a:spcAft>
                <a:spcPts val="1000"/>
              </a:spcAft>
              <a:buNone/>
            </a:pPr>
            <a:r>
              <a:rPr lang="en-US" sz="1800" b="1" dirty="0">
                <a:solidFill>
                  <a:prstClr val="black"/>
                </a:solidFill>
                <a:ea typeface="Calibri"/>
                <a:cs typeface="Calibri"/>
              </a:rPr>
              <a:t>III// </a:t>
            </a:r>
            <a:r>
              <a:rPr lang="en-US" sz="1800" b="1" dirty="0" err="1">
                <a:solidFill>
                  <a:prstClr val="black"/>
                </a:solidFill>
                <a:ea typeface="Calibri"/>
                <a:cs typeface="Calibri"/>
              </a:rPr>
              <a:t>Posthepatic</a:t>
            </a:r>
            <a:r>
              <a:rPr lang="en-US" sz="1800" b="1" dirty="0">
                <a:solidFill>
                  <a:prstClr val="black"/>
                </a:solidFill>
                <a:ea typeface="Calibri"/>
                <a:cs typeface="Calibri"/>
              </a:rPr>
              <a:t> (Obstruction of Bile Flow)</a:t>
            </a:r>
            <a:endParaRPr lang="en-US" sz="1800" dirty="0">
              <a:solidFill>
                <a:prstClr val="black"/>
              </a:solidFill>
              <a:ea typeface="Calibri"/>
              <a:cs typeface="Arial"/>
            </a:endParaRPr>
          </a:p>
          <a:p>
            <a:pPr lvl="0" algn="l" rtl="0">
              <a:lnSpc>
                <a:spcPct val="115000"/>
              </a:lnSpc>
              <a:spcAft>
                <a:spcPts val="1000"/>
              </a:spcAft>
              <a:buFont typeface="+mj-lt"/>
              <a:buAutoNum type="arabicPeriod"/>
            </a:pPr>
            <a:r>
              <a:rPr lang="en-US" sz="1800" dirty="0">
                <a:solidFill>
                  <a:prstClr val="black"/>
                </a:solidFill>
                <a:ea typeface="Calibri"/>
                <a:cs typeface="Calibri"/>
              </a:rPr>
              <a:t>Structural disorders of the bile duct</a:t>
            </a:r>
            <a:endParaRPr lang="en-US" sz="1800" dirty="0">
              <a:solidFill>
                <a:prstClr val="black"/>
              </a:solidFill>
              <a:ea typeface="Calibri"/>
              <a:cs typeface="Arial"/>
            </a:endParaRPr>
          </a:p>
          <a:p>
            <a:pPr lvl="0" algn="l" rtl="0">
              <a:lnSpc>
                <a:spcPct val="115000"/>
              </a:lnSpc>
              <a:spcAft>
                <a:spcPts val="1000"/>
              </a:spcAft>
              <a:buFont typeface="+mj-lt"/>
              <a:buAutoNum type="arabicPeriod"/>
            </a:pPr>
            <a:r>
              <a:rPr lang="en-US" sz="1800" dirty="0">
                <a:solidFill>
                  <a:prstClr val="black"/>
                </a:solidFill>
                <a:ea typeface="Calibri"/>
                <a:cs typeface="Calibri"/>
              </a:rPr>
              <a:t>Congenital atresia of the extrahepatic bile ducts</a:t>
            </a:r>
            <a:endParaRPr lang="en-US" sz="1800" dirty="0">
              <a:solidFill>
                <a:prstClr val="black"/>
              </a:solidFill>
              <a:ea typeface="Calibri"/>
              <a:cs typeface="Arial"/>
            </a:endParaRPr>
          </a:p>
          <a:p>
            <a:pPr lvl="0" algn="just" rtl="0">
              <a:lnSpc>
                <a:spcPct val="115000"/>
              </a:lnSpc>
              <a:spcAft>
                <a:spcPts val="1000"/>
              </a:spcAft>
              <a:buFont typeface="+mj-lt"/>
              <a:buAutoNum type="arabicPeriod"/>
            </a:pPr>
            <a:r>
              <a:rPr lang="en-US" sz="1800" dirty="0">
                <a:solidFill>
                  <a:prstClr val="black"/>
                </a:solidFill>
                <a:ea typeface="Calibri"/>
                <a:cs typeface="Calibri"/>
              </a:rPr>
              <a:t>Bile duct obstruction caused by tumors or stone (</a:t>
            </a:r>
            <a:r>
              <a:rPr lang="en-US" sz="1800" dirty="0" err="1">
                <a:solidFill>
                  <a:prstClr val="black"/>
                </a:solidFill>
                <a:ea typeface="Calibri"/>
                <a:cs typeface="Calibri"/>
              </a:rPr>
              <a:t>cholelithiasis</a:t>
            </a:r>
            <a:endParaRPr lang="ar-IQ" sz="1800" dirty="0"/>
          </a:p>
        </p:txBody>
      </p:sp>
    </p:spTree>
    <p:extLst>
      <p:ext uri="{BB962C8B-B14F-4D97-AF65-F5344CB8AC3E}">
        <p14:creationId xmlns:p14="http://schemas.microsoft.com/office/powerpoint/2010/main" val="23619237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ar-IQ"/>
          </a:p>
        </p:txBody>
      </p:sp>
      <p:sp>
        <p:nvSpPr>
          <p:cNvPr id="6" name="Content Placeholder 5"/>
          <p:cNvSpPr>
            <a:spLocks noGrp="1"/>
          </p:cNvSpPr>
          <p:nvPr>
            <p:ph idx="1"/>
          </p:nvPr>
        </p:nvSpPr>
        <p:spPr>
          <a:ln>
            <a:solidFill>
              <a:srgbClr val="FFFF00"/>
            </a:solidFill>
          </a:ln>
        </p:spPr>
        <p:txBody>
          <a:bodyPr/>
          <a:lstStyle/>
          <a:p>
            <a:pPr marL="457200" algn="just" rtl="0">
              <a:lnSpc>
                <a:spcPct val="115000"/>
              </a:lnSpc>
              <a:spcAft>
                <a:spcPts val="0"/>
              </a:spcAft>
            </a:pPr>
            <a:r>
              <a:rPr lang="en-US" dirty="0">
                <a:ea typeface="Calibri"/>
                <a:cs typeface="Calibri"/>
              </a:rPr>
              <a:t>Note: when the TSB lab test increased, conjugated and unconjugated bilirubin done: </a:t>
            </a:r>
            <a:endParaRPr lang="en-US" sz="2400" dirty="0">
              <a:ea typeface="Calibri"/>
              <a:cs typeface="Arial"/>
            </a:endParaRPr>
          </a:p>
          <a:p>
            <a:pPr marL="457200" algn="just" rtl="0">
              <a:lnSpc>
                <a:spcPct val="115000"/>
              </a:lnSpc>
              <a:spcAft>
                <a:spcPts val="0"/>
              </a:spcAft>
            </a:pPr>
            <a:r>
              <a:rPr lang="en-US" dirty="0">
                <a:ea typeface="Calibri"/>
                <a:cs typeface="Calibri"/>
              </a:rPr>
              <a:t>If the unconjugated bilirubin increased so the cause is </a:t>
            </a:r>
            <a:r>
              <a:rPr lang="en-US" dirty="0" err="1">
                <a:ea typeface="Calibri"/>
                <a:cs typeface="Calibri"/>
              </a:rPr>
              <a:t>prehepatic</a:t>
            </a:r>
            <a:r>
              <a:rPr lang="en-US" dirty="0">
                <a:ea typeface="Calibri"/>
                <a:cs typeface="Calibri"/>
              </a:rPr>
              <a:t> and hepatic.</a:t>
            </a:r>
            <a:endParaRPr lang="en-US" sz="2400" dirty="0">
              <a:ea typeface="Calibri"/>
              <a:cs typeface="Arial"/>
            </a:endParaRPr>
          </a:p>
          <a:p>
            <a:pPr marL="457200" algn="just" rtl="0">
              <a:lnSpc>
                <a:spcPct val="115000"/>
              </a:lnSpc>
              <a:spcAft>
                <a:spcPts val="1000"/>
              </a:spcAft>
            </a:pPr>
            <a:r>
              <a:rPr lang="en-US" dirty="0">
                <a:ea typeface="Calibri"/>
                <a:cs typeface="Calibri"/>
              </a:rPr>
              <a:t>If the conjugated bilirubin is increased, so the cause is hepatic (after conjugation) and post hepatic.</a:t>
            </a:r>
            <a:endParaRPr lang="en-US" sz="2400" dirty="0">
              <a:ea typeface="Calibri"/>
              <a:cs typeface="Arial"/>
            </a:endParaRPr>
          </a:p>
          <a:p>
            <a:endParaRPr lang="ar-IQ" dirty="0"/>
          </a:p>
        </p:txBody>
      </p:sp>
    </p:spTree>
    <p:extLst>
      <p:ext uri="{BB962C8B-B14F-4D97-AF65-F5344CB8AC3E}">
        <p14:creationId xmlns:p14="http://schemas.microsoft.com/office/powerpoint/2010/main" val="14464263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3050"/>
            <a:ext cx="3008313" cy="851694"/>
          </a:xfrm>
        </p:spPr>
        <p:txBody>
          <a:bodyPr>
            <a:noAutofit/>
          </a:bodyPr>
          <a:lstStyle/>
          <a:p>
            <a:pPr lvl="0" algn="l" rtl="0">
              <a:lnSpc>
                <a:spcPct val="115000"/>
              </a:lnSpc>
              <a:spcBef>
                <a:spcPct val="20000"/>
              </a:spcBef>
            </a:pPr>
            <a:r>
              <a:rPr lang="en-US" sz="3600" dirty="0">
                <a:solidFill>
                  <a:prstClr val="black"/>
                </a:solidFill>
                <a:ea typeface="Calibri"/>
                <a:cs typeface="Calibri"/>
              </a:rPr>
              <a:t>Liver </a:t>
            </a:r>
            <a:r>
              <a:rPr lang="en-US" sz="3600" dirty="0" smtClean="0">
                <a:solidFill>
                  <a:prstClr val="black"/>
                </a:solidFill>
                <a:ea typeface="Calibri"/>
                <a:cs typeface="Calibri"/>
              </a:rPr>
              <a:t>Cirrhosis</a:t>
            </a:r>
            <a:endParaRPr lang="ar-IQ" sz="3600" dirty="0"/>
          </a:p>
        </p:txBody>
      </p:sp>
      <p:sp>
        <p:nvSpPr>
          <p:cNvPr id="6" name="Text Placeholder 5"/>
          <p:cNvSpPr>
            <a:spLocks noGrp="1"/>
          </p:cNvSpPr>
          <p:nvPr>
            <p:ph type="body" sz="half" idx="2"/>
          </p:nvPr>
        </p:nvSpPr>
        <p:spPr>
          <a:xfrm>
            <a:off x="457200" y="1435100"/>
            <a:ext cx="3754760" cy="4691063"/>
          </a:xfrm>
        </p:spPr>
        <p:txBody>
          <a:bodyPr>
            <a:noAutofit/>
          </a:bodyPr>
          <a:lstStyle/>
          <a:p>
            <a:pPr algn="just" rtl="0">
              <a:lnSpc>
                <a:spcPct val="115000"/>
              </a:lnSpc>
              <a:spcAft>
                <a:spcPts val="0"/>
              </a:spcAft>
            </a:pPr>
            <a:r>
              <a:rPr lang="en-US" sz="1800" b="1" dirty="0" smtClean="0">
                <a:ea typeface="Calibri"/>
                <a:cs typeface="Calibri"/>
              </a:rPr>
              <a:t>Cirrhosis </a:t>
            </a:r>
            <a:r>
              <a:rPr lang="en-US" sz="1800" b="1" dirty="0">
                <a:ea typeface="Calibri"/>
                <a:cs typeface="Calibri"/>
              </a:rPr>
              <a:t>is a general term for a condition that destroys the normal architecture of the liver lobules.</a:t>
            </a:r>
            <a:endParaRPr lang="en-US" sz="1800" b="1" dirty="0">
              <a:ea typeface="Calibri"/>
              <a:cs typeface="Arial"/>
            </a:endParaRPr>
          </a:p>
          <a:p>
            <a:pPr algn="just" rtl="0">
              <a:lnSpc>
                <a:spcPct val="115000"/>
              </a:lnSpc>
              <a:spcAft>
                <a:spcPts val="0"/>
              </a:spcAft>
            </a:pPr>
            <a:r>
              <a:rPr lang="en-US" sz="1800" b="1" dirty="0">
                <a:ea typeface="Calibri"/>
                <a:cs typeface="Calibri"/>
              </a:rPr>
              <a:t>It has the following important structural features:-</a:t>
            </a:r>
            <a:endParaRPr lang="en-US" sz="1800" b="1" dirty="0">
              <a:ea typeface="Calibri"/>
              <a:cs typeface="Arial"/>
            </a:endParaRPr>
          </a:p>
          <a:p>
            <a:pPr algn="just" rtl="0">
              <a:lnSpc>
                <a:spcPct val="115000"/>
              </a:lnSpc>
              <a:spcAft>
                <a:spcPts val="0"/>
              </a:spcAft>
            </a:pPr>
            <a:r>
              <a:rPr lang="en-US" sz="1800" b="1" dirty="0">
                <a:ea typeface="Calibri"/>
                <a:cs typeface="Calibri"/>
              </a:rPr>
              <a:t>a. Destruction of liver parenchyma</a:t>
            </a:r>
            <a:endParaRPr lang="en-US" sz="1800" b="1" dirty="0">
              <a:ea typeface="Calibri"/>
              <a:cs typeface="Arial"/>
            </a:endParaRPr>
          </a:p>
          <a:p>
            <a:pPr algn="just" rtl="0">
              <a:lnSpc>
                <a:spcPct val="115000"/>
              </a:lnSpc>
              <a:spcAft>
                <a:spcPts val="0"/>
              </a:spcAft>
            </a:pPr>
            <a:r>
              <a:rPr lang="en-US" sz="1800" b="1" dirty="0">
                <a:ea typeface="Calibri"/>
                <a:cs typeface="Calibri"/>
              </a:rPr>
              <a:t>b. Separation of the lobules by fibrous </a:t>
            </a:r>
            <a:r>
              <a:rPr lang="en-US" sz="1800" b="1" dirty="0" smtClean="0">
                <a:ea typeface="Calibri"/>
                <a:cs typeface="Calibri"/>
              </a:rPr>
              <a:t>tissues (by activation of </a:t>
            </a:r>
            <a:r>
              <a:rPr lang="en-US" sz="1800" b="1" dirty="0" err="1" smtClean="0">
                <a:ea typeface="Calibri"/>
                <a:cs typeface="Calibri"/>
              </a:rPr>
              <a:t>myofibroblast</a:t>
            </a:r>
            <a:r>
              <a:rPr lang="en-US" sz="1800" b="1" dirty="0" smtClean="0">
                <a:ea typeface="Calibri"/>
                <a:cs typeface="Calibri"/>
              </a:rPr>
              <a:t>)</a:t>
            </a:r>
            <a:endParaRPr lang="en-US" sz="1800" b="1" dirty="0">
              <a:ea typeface="Calibri"/>
              <a:cs typeface="Arial"/>
            </a:endParaRPr>
          </a:p>
          <a:p>
            <a:pPr algn="just" rtl="0">
              <a:lnSpc>
                <a:spcPct val="115000"/>
              </a:lnSpc>
              <a:spcAft>
                <a:spcPts val="0"/>
              </a:spcAft>
            </a:pPr>
            <a:r>
              <a:rPr lang="en-US" sz="1800" b="1" dirty="0">
                <a:ea typeface="Calibri"/>
                <a:cs typeface="Calibri"/>
              </a:rPr>
              <a:t>c. Formation of structurally abnormal nodules, and</a:t>
            </a:r>
            <a:endParaRPr lang="en-US" sz="1800" b="1" dirty="0">
              <a:ea typeface="Calibri"/>
              <a:cs typeface="Arial"/>
            </a:endParaRPr>
          </a:p>
          <a:p>
            <a:pPr algn="just" rtl="0">
              <a:lnSpc>
                <a:spcPct val="115000"/>
              </a:lnSpc>
              <a:spcAft>
                <a:spcPts val="0"/>
              </a:spcAft>
            </a:pPr>
            <a:r>
              <a:rPr lang="en-US" sz="1800" b="1" dirty="0">
                <a:ea typeface="Calibri"/>
                <a:cs typeface="Calibri"/>
              </a:rPr>
              <a:t>d. Abnormal vascular architecture</a:t>
            </a:r>
            <a:endParaRPr lang="en-US" sz="1800" b="1" dirty="0">
              <a:ea typeface="Calibri"/>
              <a:cs typeface="Arial"/>
            </a:endParaRPr>
          </a:p>
          <a:p>
            <a:endParaRPr lang="ar-IQ" sz="1800" b="1" dirty="0"/>
          </a:p>
        </p:txBody>
      </p:sp>
      <p:pic>
        <p:nvPicPr>
          <p:cNvPr id="307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572000" y="1412776"/>
            <a:ext cx="4572000" cy="305404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798345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pic>
        <p:nvPicPr>
          <p:cNvPr id="5122"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39552" y="260648"/>
            <a:ext cx="8064896" cy="61206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7686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ar-IQ"/>
          </a:p>
        </p:txBody>
      </p:sp>
      <p:sp>
        <p:nvSpPr>
          <p:cNvPr id="6" name="Content Placeholder 5"/>
          <p:cNvSpPr>
            <a:spLocks noGrp="1"/>
          </p:cNvSpPr>
          <p:nvPr>
            <p:ph idx="1"/>
          </p:nvPr>
        </p:nvSpPr>
        <p:spPr/>
        <p:txBody>
          <a:bodyPr/>
          <a:lstStyle/>
          <a:p>
            <a:pPr marL="0" indent="0" algn="just" rtl="0">
              <a:lnSpc>
                <a:spcPct val="115000"/>
              </a:lnSpc>
              <a:spcAft>
                <a:spcPts val="0"/>
              </a:spcAft>
              <a:buNone/>
            </a:pPr>
            <a:r>
              <a:rPr lang="en-US" b="1" dirty="0">
                <a:ea typeface="Calibri"/>
                <a:cs typeface="Calibri"/>
              </a:rPr>
              <a:t>classifications of cirrhosis</a:t>
            </a:r>
            <a:endParaRPr lang="en-US" sz="2400" dirty="0">
              <a:ea typeface="Calibri"/>
              <a:cs typeface="Arial"/>
            </a:endParaRPr>
          </a:p>
          <a:p>
            <a:pPr marL="0" indent="0" algn="just" rtl="0">
              <a:lnSpc>
                <a:spcPct val="115000"/>
              </a:lnSpc>
              <a:spcAft>
                <a:spcPts val="0"/>
              </a:spcAft>
              <a:buNone/>
            </a:pPr>
            <a:r>
              <a:rPr lang="en-US" dirty="0" smtClean="0">
                <a:ea typeface="Calibri"/>
                <a:cs typeface="Calibri"/>
              </a:rPr>
              <a:t>Cirrhosis </a:t>
            </a:r>
            <a:r>
              <a:rPr lang="en-US" dirty="0">
                <a:ea typeface="Calibri"/>
                <a:cs typeface="Calibri"/>
              </a:rPr>
              <a:t>is classified according to its causative agents and resultant pathologic configurations as :-</a:t>
            </a:r>
            <a:endParaRPr lang="en-US" sz="2400" dirty="0">
              <a:ea typeface="Calibri"/>
              <a:cs typeface="Arial"/>
            </a:endParaRPr>
          </a:p>
          <a:p>
            <a:pPr marL="0" indent="0" algn="just" rtl="0">
              <a:lnSpc>
                <a:spcPct val="115000"/>
              </a:lnSpc>
              <a:spcAft>
                <a:spcPts val="0"/>
              </a:spcAft>
              <a:buNone/>
            </a:pPr>
            <a:r>
              <a:rPr lang="en-US" dirty="0">
                <a:ea typeface="Calibri"/>
                <a:cs typeface="Calibri"/>
              </a:rPr>
              <a:t>a. Biliary cirrhosis</a:t>
            </a:r>
            <a:endParaRPr lang="en-US" sz="2400" dirty="0">
              <a:ea typeface="Calibri"/>
              <a:cs typeface="Arial"/>
            </a:endParaRPr>
          </a:p>
          <a:p>
            <a:pPr marL="0" indent="0" algn="just" rtl="0">
              <a:lnSpc>
                <a:spcPct val="115000"/>
              </a:lnSpc>
              <a:spcAft>
                <a:spcPts val="0"/>
              </a:spcAft>
              <a:buNone/>
            </a:pPr>
            <a:r>
              <a:rPr lang="en-US" dirty="0">
                <a:ea typeface="Calibri"/>
                <a:cs typeface="Calibri"/>
              </a:rPr>
              <a:t>b. post necrotic cirrhosis</a:t>
            </a:r>
            <a:endParaRPr lang="en-US" sz="2400" dirty="0">
              <a:ea typeface="Calibri"/>
              <a:cs typeface="Arial"/>
            </a:endParaRPr>
          </a:p>
          <a:p>
            <a:pPr marL="0" indent="0" algn="just" rtl="0">
              <a:lnSpc>
                <a:spcPct val="115000"/>
              </a:lnSpc>
              <a:spcAft>
                <a:spcPts val="0"/>
              </a:spcAft>
              <a:buNone/>
            </a:pPr>
            <a:r>
              <a:rPr lang="en-US" dirty="0">
                <a:ea typeface="Calibri"/>
                <a:cs typeface="Calibri"/>
              </a:rPr>
              <a:t>c. Alcoholic cirrhosis</a:t>
            </a:r>
            <a:endParaRPr lang="en-US" sz="2400" dirty="0">
              <a:ea typeface="Calibri"/>
              <a:cs typeface="Arial"/>
            </a:endParaRPr>
          </a:p>
          <a:p>
            <a:endParaRPr lang="ar-IQ" dirty="0"/>
          </a:p>
        </p:txBody>
      </p:sp>
    </p:spTree>
    <p:extLst>
      <p:ext uri="{BB962C8B-B14F-4D97-AF65-F5344CB8AC3E}">
        <p14:creationId xmlns:p14="http://schemas.microsoft.com/office/powerpoint/2010/main" val="18138622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a:xfrm>
            <a:off x="457200" y="0"/>
            <a:ext cx="8229600" cy="6669360"/>
          </a:xfrm>
        </p:spPr>
        <p:txBody>
          <a:bodyPr>
            <a:normAutofit fontScale="62500" lnSpcReduction="20000"/>
          </a:bodyPr>
          <a:lstStyle/>
          <a:p>
            <a:pPr marL="0" indent="0" algn="just" rtl="0">
              <a:lnSpc>
                <a:spcPct val="115000"/>
              </a:lnSpc>
              <a:spcAft>
                <a:spcPts val="0"/>
              </a:spcAft>
              <a:buNone/>
            </a:pPr>
            <a:r>
              <a:rPr lang="en-US" b="1" dirty="0">
                <a:ea typeface="Calibri"/>
                <a:cs typeface="Calibri"/>
              </a:rPr>
              <a:t>a) Biliary cirrhosis</a:t>
            </a:r>
            <a:endParaRPr lang="en-US" sz="2400" dirty="0">
              <a:ea typeface="Calibri"/>
              <a:cs typeface="Arial"/>
            </a:endParaRPr>
          </a:p>
          <a:p>
            <a:pPr marL="0" indent="0" algn="just" rtl="0">
              <a:lnSpc>
                <a:spcPct val="115000"/>
              </a:lnSpc>
              <a:spcAft>
                <a:spcPts val="0"/>
              </a:spcAft>
              <a:buNone/>
            </a:pPr>
            <a:r>
              <a:rPr lang="en-US" dirty="0">
                <a:ea typeface="Calibri"/>
                <a:cs typeface="Calibri"/>
              </a:rPr>
              <a:t>- It is due to </a:t>
            </a:r>
            <a:r>
              <a:rPr lang="en-US" b="1" dirty="0">
                <a:ea typeface="Calibri"/>
                <a:cs typeface="Calibri"/>
              </a:rPr>
              <a:t>cholestasis</a:t>
            </a:r>
            <a:r>
              <a:rPr lang="en-US" dirty="0">
                <a:ea typeface="Calibri"/>
                <a:cs typeface="Calibri"/>
              </a:rPr>
              <a:t> which may be primary (idiopathic) or secondary to other conditions like bile duct obstruction or autoimmune diseases of the liver (autoimmune biliary cirrhosis)</a:t>
            </a:r>
            <a:endParaRPr lang="en-US" sz="2400" dirty="0">
              <a:ea typeface="Calibri"/>
              <a:cs typeface="Arial"/>
            </a:endParaRPr>
          </a:p>
          <a:p>
            <a:pPr marL="0" indent="0" algn="just" rtl="0">
              <a:lnSpc>
                <a:spcPct val="115000"/>
              </a:lnSpc>
              <a:spcAft>
                <a:spcPts val="0"/>
              </a:spcAft>
              <a:buNone/>
            </a:pPr>
            <a:r>
              <a:rPr lang="en-US" dirty="0">
                <a:ea typeface="Calibri"/>
                <a:cs typeface="Calibri"/>
              </a:rPr>
              <a:t>- The obstruction in one area of biliary passage results in </a:t>
            </a:r>
            <a:r>
              <a:rPr lang="en-US" b="1" dirty="0">
                <a:ea typeface="Calibri"/>
                <a:cs typeface="Calibri"/>
              </a:rPr>
              <a:t>bile stasis</a:t>
            </a:r>
            <a:r>
              <a:rPr lang="en-US" dirty="0">
                <a:ea typeface="Calibri"/>
                <a:cs typeface="Calibri"/>
              </a:rPr>
              <a:t>; that causes injury and scarring around the hepatocytes with evidence of fibrosis.</a:t>
            </a:r>
            <a:endParaRPr lang="en-US" sz="2400" dirty="0">
              <a:ea typeface="Calibri"/>
              <a:cs typeface="Arial"/>
            </a:endParaRPr>
          </a:p>
          <a:p>
            <a:pPr marL="0" indent="0" algn="just" rtl="0">
              <a:lnSpc>
                <a:spcPct val="115000"/>
              </a:lnSpc>
              <a:spcAft>
                <a:spcPts val="0"/>
              </a:spcAft>
              <a:buNone/>
            </a:pPr>
            <a:r>
              <a:rPr lang="en-US" b="1" dirty="0">
                <a:ea typeface="Calibri"/>
                <a:cs typeface="Calibri"/>
              </a:rPr>
              <a:t> </a:t>
            </a:r>
            <a:endParaRPr lang="en-US" sz="2400" dirty="0">
              <a:ea typeface="Calibri"/>
              <a:cs typeface="Arial"/>
            </a:endParaRPr>
          </a:p>
          <a:p>
            <a:pPr marL="0" indent="0" algn="just" rtl="0">
              <a:lnSpc>
                <a:spcPct val="115000"/>
              </a:lnSpc>
              <a:spcAft>
                <a:spcPts val="0"/>
              </a:spcAft>
              <a:buNone/>
            </a:pPr>
            <a:r>
              <a:rPr lang="en-US" b="1" dirty="0">
                <a:ea typeface="Calibri"/>
                <a:cs typeface="Calibri"/>
              </a:rPr>
              <a:t>b) Post necrotic cirrhosis</a:t>
            </a:r>
            <a:endParaRPr lang="en-US" sz="2400" dirty="0">
              <a:ea typeface="Calibri"/>
              <a:cs typeface="Arial"/>
            </a:endParaRPr>
          </a:p>
          <a:p>
            <a:pPr marL="0" indent="0" algn="just" rtl="0">
              <a:lnSpc>
                <a:spcPct val="115000"/>
              </a:lnSpc>
              <a:spcAft>
                <a:spcPts val="0"/>
              </a:spcAft>
              <a:buNone/>
            </a:pPr>
            <a:r>
              <a:rPr lang="en-US" dirty="0">
                <a:ea typeface="Calibri"/>
                <a:cs typeface="Calibri"/>
              </a:rPr>
              <a:t>- It follows massive liver necrosis and involves the destruction of lobules and even lobes of the liver.</a:t>
            </a:r>
            <a:endParaRPr lang="en-US" sz="2400" dirty="0">
              <a:ea typeface="Calibri"/>
              <a:cs typeface="Arial"/>
            </a:endParaRPr>
          </a:p>
          <a:p>
            <a:pPr marL="0" indent="0" algn="just" rtl="0">
              <a:lnSpc>
                <a:spcPct val="115000"/>
              </a:lnSpc>
              <a:spcAft>
                <a:spcPts val="0"/>
              </a:spcAft>
              <a:buNone/>
            </a:pPr>
            <a:r>
              <a:rPr lang="en-US" dirty="0">
                <a:ea typeface="Calibri"/>
                <a:cs typeface="Calibri"/>
              </a:rPr>
              <a:t>- It may occur after viral hepatitis, autoimmune hepatitis or after exposure to </a:t>
            </a:r>
            <a:r>
              <a:rPr lang="en-US" dirty="0" err="1">
                <a:ea typeface="Calibri"/>
                <a:cs typeface="Calibri"/>
              </a:rPr>
              <a:t>hepatotoxins</a:t>
            </a:r>
            <a:r>
              <a:rPr lang="en-US" dirty="0">
                <a:ea typeface="Calibri"/>
                <a:cs typeface="Calibri"/>
              </a:rPr>
              <a:t> such as certain drugs.</a:t>
            </a:r>
            <a:endParaRPr lang="en-US" sz="2400" dirty="0">
              <a:ea typeface="Calibri"/>
              <a:cs typeface="Arial"/>
            </a:endParaRPr>
          </a:p>
          <a:p>
            <a:pPr marL="0" indent="0" algn="just" rtl="0">
              <a:lnSpc>
                <a:spcPct val="115000"/>
              </a:lnSpc>
              <a:spcAft>
                <a:spcPts val="0"/>
              </a:spcAft>
              <a:buNone/>
            </a:pPr>
            <a:r>
              <a:rPr lang="en-US" b="1" dirty="0">
                <a:ea typeface="Calibri"/>
                <a:cs typeface="Calibri"/>
              </a:rPr>
              <a:t> </a:t>
            </a:r>
            <a:endParaRPr lang="en-US" sz="2400" dirty="0">
              <a:ea typeface="Calibri"/>
              <a:cs typeface="Arial"/>
            </a:endParaRPr>
          </a:p>
          <a:p>
            <a:pPr marL="0" indent="0" algn="just" rtl="0">
              <a:lnSpc>
                <a:spcPct val="115000"/>
              </a:lnSpc>
              <a:spcAft>
                <a:spcPts val="0"/>
              </a:spcAft>
              <a:buNone/>
            </a:pPr>
            <a:r>
              <a:rPr lang="en-US" b="1" dirty="0">
                <a:ea typeface="Calibri"/>
                <a:cs typeface="Calibri"/>
              </a:rPr>
              <a:t>c) Alcoholic cirrhosis</a:t>
            </a:r>
            <a:endParaRPr lang="en-US" sz="2400" dirty="0">
              <a:ea typeface="Calibri"/>
              <a:cs typeface="Arial"/>
            </a:endParaRPr>
          </a:p>
          <a:p>
            <a:pPr marL="0" indent="0" algn="just" rtl="0">
              <a:lnSpc>
                <a:spcPct val="115000"/>
              </a:lnSpc>
              <a:spcAft>
                <a:spcPts val="0"/>
              </a:spcAft>
              <a:buNone/>
            </a:pPr>
            <a:r>
              <a:rPr lang="en-US" dirty="0">
                <a:ea typeface="Calibri"/>
                <a:cs typeface="Calibri"/>
              </a:rPr>
              <a:t>- The most common cause of cirrhosis is excessive alcohol consumption</a:t>
            </a:r>
            <a:endParaRPr lang="en-US" sz="2400" dirty="0">
              <a:ea typeface="Calibri"/>
              <a:cs typeface="Arial"/>
            </a:endParaRPr>
          </a:p>
          <a:p>
            <a:pPr marL="0" indent="0" algn="just" rtl="0">
              <a:lnSpc>
                <a:spcPct val="115000"/>
              </a:lnSpc>
              <a:spcAft>
                <a:spcPts val="0"/>
              </a:spcAft>
              <a:buNone/>
            </a:pPr>
            <a:r>
              <a:rPr lang="en-US" dirty="0">
                <a:ea typeface="Calibri"/>
                <a:cs typeface="Calibri"/>
              </a:rPr>
              <a:t>- At least 75% of alcohol related deaths are attributed to cirrhosis.</a:t>
            </a:r>
            <a:endParaRPr lang="en-US" sz="2400" dirty="0">
              <a:ea typeface="Calibri"/>
              <a:cs typeface="Arial"/>
            </a:endParaRPr>
          </a:p>
          <a:p>
            <a:pPr marL="0" indent="0" algn="just" rtl="0">
              <a:lnSpc>
                <a:spcPct val="115000"/>
              </a:lnSpc>
              <a:spcAft>
                <a:spcPts val="0"/>
              </a:spcAft>
              <a:buNone/>
            </a:pPr>
            <a:r>
              <a:rPr lang="en-US" b="1" dirty="0">
                <a:ea typeface="Calibri"/>
                <a:cs typeface="Calibri"/>
              </a:rPr>
              <a:t> </a:t>
            </a:r>
            <a:endParaRPr lang="en-US" sz="2400" dirty="0">
              <a:ea typeface="Calibri"/>
              <a:cs typeface="Arial"/>
            </a:endParaRPr>
          </a:p>
          <a:p>
            <a:pPr marL="0" indent="0">
              <a:buNone/>
            </a:pPr>
            <a:endParaRPr lang="ar-IQ" dirty="0"/>
          </a:p>
        </p:txBody>
      </p:sp>
    </p:spTree>
    <p:extLst>
      <p:ext uri="{BB962C8B-B14F-4D97-AF65-F5344CB8AC3E}">
        <p14:creationId xmlns:p14="http://schemas.microsoft.com/office/powerpoint/2010/main" val="32780988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95</TotalTime>
  <Words>1678</Words>
  <Application>Microsoft Office PowerPoint</Application>
  <PresentationFormat>On-screen Show (4:3)</PresentationFormat>
  <Paragraphs>137</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PowerPoint Presentation</vt:lpstr>
      <vt:lpstr>Bilirubin </vt:lpstr>
      <vt:lpstr>Jundice (Icterus)</vt:lpstr>
      <vt:lpstr>PowerPoint Presentation</vt:lpstr>
      <vt:lpstr>PowerPoint Presentation</vt:lpstr>
      <vt:lpstr>Liver Cirrhosis</vt:lpstr>
      <vt:lpstr>PowerPoint Presentation</vt:lpstr>
      <vt:lpstr>PowerPoint Presentation</vt:lpstr>
      <vt:lpstr>PowerPoint Presentation</vt:lpstr>
      <vt:lpstr>PowerPoint Presentation</vt:lpstr>
      <vt:lpstr>PowerPoint Presentation</vt:lpstr>
      <vt:lpstr>PowerPoint Presentation</vt:lpstr>
      <vt:lpstr>Liver Failure</vt:lpstr>
      <vt:lpstr>PowerPoint Presentation</vt:lpstr>
      <vt:lpstr>PowerPoint Presentation</vt:lpstr>
      <vt:lpstr>PowerPoint Presentation</vt:lpstr>
      <vt:lpstr>PowerPoint Presentation</vt:lpstr>
      <vt:lpstr>Pathophysiology  of Cholelithiasis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SACC - ANAS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ALaa-Ali</dc:creator>
  <cp:lastModifiedBy>ALaa-Ali</cp:lastModifiedBy>
  <cp:revision>10</cp:revision>
  <dcterms:created xsi:type="dcterms:W3CDTF">2018-12-11T09:06:54Z</dcterms:created>
  <dcterms:modified xsi:type="dcterms:W3CDTF">2018-12-12T05:24:26Z</dcterms:modified>
</cp:coreProperties>
</file>