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2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5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8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3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4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2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3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3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2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878B-D51C-4A1C-A5DA-5BA4EE5A4876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71A2-271D-479B-B090-24271AF3C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0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136" y="1994560"/>
            <a:ext cx="9144000" cy="2387600"/>
          </a:xfrm>
        </p:spPr>
        <p:txBody>
          <a:bodyPr>
            <a:noAutofit/>
          </a:bodyPr>
          <a:lstStyle/>
          <a:p>
            <a:r>
              <a:rPr lang="en-US" sz="8800" b="1" i="1" u="sng" dirty="0"/>
              <a:t>Pediatric Care </a:t>
            </a:r>
            <a:r>
              <a:rPr lang="en-US" sz="8800" b="1" i="1" u="sng" dirty="0" smtClean="0"/>
              <a:t>Practice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683158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73" y="365125"/>
            <a:ext cx="10418609" cy="1325563"/>
          </a:xfrm>
        </p:spPr>
        <p:txBody>
          <a:bodyPr>
            <a:normAutofit/>
          </a:bodyPr>
          <a:lstStyle/>
          <a:p>
            <a:r>
              <a:rPr lang="en-US" sz="6000" b="1" i="1" dirty="0"/>
              <a:t>Wet-combing</a:t>
            </a:r>
            <a:r>
              <a:rPr lang="en-US" sz="6000" b="1" dirty="0"/>
              <a:t> </a:t>
            </a:r>
            <a:r>
              <a:rPr lang="en-US" sz="6000" b="1" i="1" dirty="0"/>
              <a:t>method </a:t>
            </a:r>
            <a:endParaRPr lang="en-US" sz="6000" dirty="0"/>
          </a:p>
        </p:txBody>
      </p:sp>
      <p:pic>
        <p:nvPicPr>
          <p:cNvPr id="7170" name="Picture 2" descr="Image result for wet combing head li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382" y="365126"/>
            <a:ext cx="4493954" cy="637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wet combing head 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73" y="1690688"/>
            <a:ext cx="6796307" cy="452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287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ndalus" panose="02020603050405020304" pitchFamily="18" charset="-78"/>
                <a:cs typeface="Andalus" panose="02020603050405020304" pitchFamily="18" charset="-78"/>
              </a:rPr>
              <a:t>Napkin </a:t>
            </a:r>
            <a:r>
              <a:rPr lang="en-US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rash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Contributing factors includes: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1-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Contac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 of urine and faeces with the skin.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2-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Wetness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of the skin due to infrequent nappy changes and inadequate skin care. </a:t>
            </a:r>
          </a:p>
          <a:p>
            <a:pPr mar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127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ndalus" panose="02020603050405020304" pitchFamily="18" charset="-78"/>
                <a:cs typeface="Andalus" panose="02020603050405020304" pitchFamily="18" charset="-78"/>
              </a:rPr>
              <a:t>Patient </a:t>
            </a:r>
            <a:r>
              <a:rPr lang="en-US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Assessment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Location</a:t>
            </a:r>
          </a:p>
          <a:p>
            <a:pPr>
              <a:lnSpc>
                <a:spcPct val="200000"/>
              </a:lnSpc>
            </a:pP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Severity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200000"/>
              </a:lnSpc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Duration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100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Management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A-Skin care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B-Skin protectants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(barrier preparation, emollient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C-Antifungal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4247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ndalus" panose="02020603050405020304" pitchFamily="18" charset="-78"/>
                <a:cs typeface="Andalus" panose="02020603050405020304" pitchFamily="18" charset="-78"/>
              </a:rPr>
              <a:t>Oral </a:t>
            </a:r>
            <a:r>
              <a:rPr lang="en-US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Thrush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194" name="Picture 2" descr="Image result for oral thrush bab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339" y="1904832"/>
            <a:ext cx="8639033" cy="45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3982" y="1904832"/>
            <a:ext cx="26105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Oral thrush is most common in babies, particularly in the first few weeks of life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9096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703" y="1542198"/>
            <a:ext cx="4772969" cy="260672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Oral thrush in adult… </a:t>
            </a:r>
            <a:br>
              <a:rPr lang="en-US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referal</a:t>
            </a:r>
            <a:endParaRPr lang="en-US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9218" name="Picture 2" descr="Image result for oral thrush in adul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858" y="736979"/>
            <a:ext cx="6001074" cy="554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966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When to refer</a:t>
            </a:r>
            <a:endParaRPr lang="en-US" sz="6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Recurrent </a:t>
            </a:r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infection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All except babies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Failed </a:t>
            </a: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medication</a:t>
            </a:r>
            <a:endParaRPr lang="en-US"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532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582" y="696036"/>
            <a:ext cx="10174642" cy="2374709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Treatment timescale</a:t>
            </a:r>
            <a:b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Oral thrush should respond to treatment quickly. If the symptoms have not cleared up within 1 week, patients should see their doctor.</a:t>
            </a:r>
            <a:endParaRPr lang="en-US" sz="32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763" y="3370997"/>
            <a:ext cx="10065461" cy="2586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Management</a:t>
            </a:r>
            <a:endParaRPr lang="en-US" sz="40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Antifungal agents </a:t>
            </a:r>
          </a:p>
          <a:p>
            <a:r>
              <a:rPr lang="en-US" sz="4000" i="1" dirty="0">
                <a:latin typeface="Andalus" panose="02020603050405020304" pitchFamily="18" charset="-78"/>
                <a:cs typeface="Andalus" panose="02020603050405020304" pitchFamily="18" charset="-78"/>
              </a:rPr>
              <a:t>Miconazole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242" name="Picture 2" descr="Image result for Miconazole g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52" y="3370997"/>
            <a:ext cx="6135532" cy="227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326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ndalus" panose="02020603050405020304" pitchFamily="18" charset="-78"/>
                <a:cs typeface="Andalus" panose="02020603050405020304" pitchFamily="18" charset="-78"/>
              </a:rPr>
              <a:t>Threadworms (pinworms</a:t>
            </a:r>
            <a:r>
              <a:rPr lang="en-US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Clinical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features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Other family members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Recent travel abroad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Medication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4822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When to refer</a:t>
            </a:r>
            <a:endParaRPr lang="en-US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Infection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other than the threadworm suspected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Recent travel abroad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Medication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failure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971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/>
              <a:t>Head </a:t>
            </a:r>
            <a:r>
              <a:rPr lang="en-US" sz="6000" b="1" i="1" dirty="0" smtClean="0"/>
              <a:t>Lice</a:t>
            </a:r>
            <a:endParaRPr lang="en-US" sz="6000" dirty="0"/>
          </a:p>
        </p:txBody>
      </p:sp>
      <p:pic>
        <p:nvPicPr>
          <p:cNvPr id="1026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911" y="1881285"/>
            <a:ext cx="6867551" cy="469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4920" y="3289039"/>
            <a:ext cx="44597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Infection is spread by direct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head-to-head contact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920" y="171736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Commonly found in children, </a:t>
            </a:r>
          </a:p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especially  around the age of </a:t>
            </a:r>
          </a:p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4-11 years old 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84920" y="4414896"/>
            <a:ext cx="50032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Girls showing higher incidence </a:t>
            </a:r>
          </a:p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 boys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5606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ndalus" panose="02020603050405020304" pitchFamily="18" charset="-78"/>
                <a:cs typeface="Andalus" panose="02020603050405020304" pitchFamily="18" charset="-78"/>
              </a:rPr>
              <a:t>Management </a:t>
            </a:r>
            <a:endParaRPr lang="en-US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409"/>
            <a:ext cx="10515600" cy="422155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Mebendazole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Piperazine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127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739" y="1607959"/>
            <a:ext cx="5936566" cy="468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6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456" y="11628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 smtClean="0"/>
              <a:t>Patient Assessment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Have live lice been seen?</a:t>
            </a:r>
            <a:endParaRPr lang="en-US" sz="4800" dirty="0"/>
          </a:p>
        </p:txBody>
      </p:sp>
      <p:pic>
        <p:nvPicPr>
          <p:cNvPr id="2050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488" y="1690688"/>
            <a:ext cx="9021321" cy="486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64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202986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/>
              <a:t>Presence of empty egg shells (nits)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377" y="1528549"/>
            <a:ext cx="8550831" cy="480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65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   Presence of itching</a:t>
            </a:r>
            <a:endParaRPr lang="en-US" dirty="0"/>
          </a:p>
        </p:txBody>
      </p:sp>
      <p:pic>
        <p:nvPicPr>
          <p:cNvPr id="5122" name="Picture 2" descr="Image result for itching live head lice in children's hai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39" y="1521951"/>
            <a:ext cx="4918028" cy="491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32896" y="224684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b="1" i="1" dirty="0" smtClean="0"/>
              <a:t>Previous infection</a:t>
            </a:r>
            <a:endParaRPr lang="en-US" sz="3600" b="1" dirty="0" smtClean="0"/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b="1" i="1" dirty="0" smtClean="0"/>
              <a:t>Medication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474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/>
              <a:t>Management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5" y="1825625"/>
            <a:ext cx="10972799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Preventative Measures</a:t>
            </a:r>
            <a:r>
              <a:rPr lang="en-US" sz="48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200" dirty="0"/>
              <a:t>1-Avoid direct contact with infected patients.</a:t>
            </a:r>
          </a:p>
          <a:p>
            <a:pPr marL="0" indent="0">
              <a:buNone/>
            </a:pPr>
            <a:r>
              <a:rPr lang="en-US" sz="3200" dirty="0"/>
              <a:t>2-Do not share articles such as combs, brushes, hats and towels</a:t>
            </a:r>
          </a:p>
          <a:p>
            <a:pPr marL="0" indent="0">
              <a:buNone/>
            </a:pPr>
            <a:r>
              <a:rPr lang="en-US" sz="3200" dirty="0"/>
              <a:t>3-Use hot water to wash hairbrushes and combs of patient for 10 minutes.</a:t>
            </a:r>
          </a:p>
          <a:p>
            <a:pPr marL="0" indent="0">
              <a:buNone/>
            </a:pPr>
            <a:r>
              <a:rPr lang="en-US" sz="3200" dirty="0"/>
              <a:t>4-Use hot water to wash clothes, bedding, and towels of patient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015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803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Shaving the head is not an effective treatment because lice can cling to as little as 1 mm of hair.</a:t>
            </a:r>
            <a:endParaRPr lang="en-US" b="1" dirty="0"/>
          </a:p>
        </p:txBody>
      </p:sp>
      <p:pic>
        <p:nvPicPr>
          <p:cNvPr id="6146" name="Picture 2" descr="Image result for Shaving the head with li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357" y="1823159"/>
            <a:ext cx="7055893" cy="470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/>
              <a:t>Treatment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62" y="1825625"/>
            <a:ext cx="11784038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A-Insecticides:</a:t>
            </a:r>
            <a:r>
              <a:rPr lang="en-US" sz="3600" b="1" dirty="0"/>
              <a:t> </a:t>
            </a:r>
            <a:r>
              <a:rPr lang="en-US" sz="3600" dirty="0" err="1"/>
              <a:t>permethrin</a:t>
            </a:r>
            <a:r>
              <a:rPr lang="en-US" sz="3600" dirty="0"/>
              <a:t>, </a:t>
            </a:r>
            <a:r>
              <a:rPr lang="en-US" sz="3600" dirty="0" err="1"/>
              <a:t>lindane</a:t>
            </a:r>
            <a:r>
              <a:rPr lang="en-US" sz="3600" dirty="0"/>
              <a:t> (</a:t>
            </a:r>
            <a:r>
              <a:rPr lang="en-US" sz="3600" dirty="0" err="1"/>
              <a:t>gama</a:t>
            </a:r>
            <a:r>
              <a:rPr lang="en-US" sz="3600" dirty="0"/>
              <a:t> benzene </a:t>
            </a:r>
            <a:r>
              <a:rPr lang="en-US" sz="3600" dirty="0" err="1"/>
              <a:t>hexachloride</a:t>
            </a:r>
            <a:r>
              <a:rPr lang="en-US" sz="3600" dirty="0"/>
              <a:t>), and </a:t>
            </a:r>
            <a:r>
              <a:rPr lang="en-US" sz="3600" dirty="0" err="1"/>
              <a:t>malathion</a:t>
            </a:r>
            <a:r>
              <a:rPr lang="en-US" sz="3600" dirty="0"/>
              <a:t>, cure rates of 70-80 </a:t>
            </a:r>
            <a:r>
              <a:rPr lang="en-US" sz="3600" dirty="0" smtClean="0"/>
              <a:t>%</a:t>
            </a:r>
            <a:endParaRPr lang="en-US" sz="36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B-Dimeticone</a:t>
            </a:r>
            <a:r>
              <a:rPr lang="en-US" sz="3600" b="1" dirty="0"/>
              <a:t> </a:t>
            </a:r>
            <a:r>
              <a:rPr lang="en-US" sz="3600" dirty="0"/>
              <a:t>and </a:t>
            </a:r>
            <a:r>
              <a:rPr lang="en-US" sz="3600" b="1" dirty="0"/>
              <a:t>isopropyl myristate (physical insecticides), </a:t>
            </a:r>
            <a:r>
              <a:rPr lang="en-US" sz="3600" dirty="0"/>
              <a:t>cure rates 70 </a:t>
            </a:r>
            <a:r>
              <a:rPr lang="en-US" sz="3600" dirty="0" smtClean="0"/>
              <a:t>%</a:t>
            </a:r>
            <a:r>
              <a:rPr lang="en-US" sz="3600" b="1" dirty="0"/>
              <a:t>	</a:t>
            </a:r>
            <a:endParaRPr lang="en-US" sz="36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C-Wet-combing</a:t>
            </a:r>
            <a:r>
              <a:rPr lang="en-US" sz="3600" b="1" dirty="0"/>
              <a:t>, </a:t>
            </a:r>
            <a:r>
              <a:rPr lang="en-US" sz="3600" dirty="0"/>
              <a:t>cure rates 50-60 </a:t>
            </a:r>
            <a:r>
              <a:rPr lang="en-US" sz="3600" dirty="0" smtClean="0"/>
              <a:t>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768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276</Words>
  <Application>Microsoft Office PowerPoint</Application>
  <PresentationFormat>Widescreen</PresentationFormat>
  <Paragraphs>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Andalus</vt:lpstr>
      <vt:lpstr>Arial</vt:lpstr>
      <vt:lpstr>Calibri</vt:lpstr>
      <vt:lpstr>Calibri Light</vt:lpstr>
      <vt:lpstr>Times New Roman</vt:lpstr>
      <vt:lpstr>Office Theme</vt:lpstr>
      <vt:lpstr>Pediatric Care Practice</vt:lpstr>
      <vt:lpstr>Head Lice</vt:lpstr>
      <vt:lpstr>Patient Assessment </vt:lpstr>
      <vt:lpstr>Have live lice been seen?</vt:lpstr>
      <vt:lpstr>Presence of empty egg shells (nits)</vt:lpstr>
      <vt:lpstr>   Presence of itching</vt:lpstr>
      <vt:lpstr>Management</vt:lpstr>
      <vt:lpstr>Shaving the head is not an effective treatment because lice can cling to as little as 1 mm of hair.</vt:lpstr>
      <vt:lpstr>Treatment</vt:lpstr>
      <vt:lpstr>Wet-combing method </vt:lpstr>
      <vt:lpstr>Napkin rash</vt:lpstr>
      <vt:lpstr>Patient Assessment</vt:lpstr>
      <vt:lpstr>Management</vt:lpstr>
      <vt:lpstr>Oral Thrush</vt:lpstr>
      <vt:lpstr>Oral thrush in adult…  referal</vt:lpstr>
      <vt:lpstr>When to refer</vt:lpstr>
      <vt:lpstr>Treatment timescale Oral thrush should respond to treatment quickly. If the symptoms have not cleared up within 1 week, patients should see their doctor.</vt:lpstr>
      <vt:lpstr>Threadworms (pinworms)</vt:lpstr>
      <vt:lpstr>When to refer</vt:lpstr>
      <vt:lpstr>Management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Care Practice </dc:title>
  <dc:creator>Windows User</dc:creator>
  <cp:lastModifiedBy>Windows User</cp:lastModifiedBy>
  <cp:revision>18</cp:revision>
  <dcterms:created xsi:type="dcterms:W3CDTF">2018-12-07T12:30:10Z</dcterms:created>
  <dcterms:modified xsi:type="dcterms:W3CDTF">2018-12-07T14:52:17Z</dcterms:modified>
</cp:coreProperties>
</file>