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3" r:id="rId8"/>
    <p:sldId id="264" r:id="rId9"/>
    <p:sldId id="265" r:id="rId10"/>
    <p:sldId id="266" r:id="rId11"/>
    <p:sldId id="261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878B-D51C-4A1C-A5DA-5BA4EE5A4876}" type="datetimeFigureOut">
              <a:rPr lang="en-US" smtClean="0"/>
              <a:t>12/7/2018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771A2-271D-479B-B090-24271AF3C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86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878B-D51C-4A1C-A5DA-5BA4EE5A4876}" type="datetimeFigureOut">
              <a:rPr lang="en-US" smtClean="0"/>
              <a:t>12/7/2018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771A2-271D-479B-B090-24271AF3C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229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878B-D51C-4A1C-A5DA-5BA4EE5A4876}" type="datetimeFigureOut">
              <a:rPr lang="en-US" smtClean="0"/>
              <a:t>12/7/2018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771A2-271D-479B-B090-24271AF3C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55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878B-D51C-4A1C-A5DA-5BA4EE5A4876}" type="datetimeFigureOut">
              <a:rPr lang="en-US" smtClean="0"/>
              <a:t>12/7/2018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771A2-271D-479B-B090-24271AF3C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732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878B-D51C-4A1C-A5DA-5BA4EE5A4876}" type="datetimeFigureOut">
              <a:rPr lang="en-US" smtClean="0"/>
              <a:t>12/7/2018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771A2-271D-479B-B090-24271AF3C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84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878B-D51C-4A1C-A5DA-5BA4EE5A4876}" type="datetimeFigureOut">
              <a:rPr lang="en-US" smtClean="0"/>
              <a:t>12/7/2018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771A2-271D-479B-B090-24271AF3C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833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878B-D51C-4A1C-A5DA-5BA4EE5A4876}" type="datetimeFigureOut">
              <a:rPr lang="en-US" smtClean="0"/>
              <a:t>12/7/2018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771A2-271D-479B-B090-24271AF3C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743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878B-D51C-4A1C-A5DA-5BA4EE5A4876}" type="datetimeFigureOut">
              <a:rPr lang="en-US" smtClean="0"/>
              <a:t>12/7/2018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771A2-271D-479B-B090-24271AF3C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323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878B-D51C-4A1C-A5DA-5BA4EE5A4876}" type="datetimeFigureOut">
              <a:rPr lang="en-US" smtClean="0"/>
              <a:t>12/7/2018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771A2-271D-479B-B090-24271AF3C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137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878B-D51C-4A1C-A5DA-5BA4EE5A4876}" type="datetimeFigureOut">
              <a:rPr lang="en-US" smtClean="0"/>
              <a:t>12/7/2018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771A2-271D-479B-B090-24271AF3C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37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878B-D51C-4A1C-A5DA-5BA4EE5A4876}" type="datetimeFigureOut">
              <a:rPr lang="en-US" smtClean="0"/>
              <a:t>12/7/2018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771A2-271D-479B-B090-24271AF3C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522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4878B-D51C-4A1C-A5DA-5BA4EE5A4876}" type="datetimeFigureOut">
              <a:rPr lang="en-US" smtClean="0"/>
              <a:t>12/7/2018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771A2-271D-479B-B090-24271AF3C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106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2136" y="1994560"/>
            <a:ext cx="9144000" cy="2387600"/>
          </a:xfrm>
        </p:spPr>
        <p:txBody>
          <a:bodyPr>
            <a:noAutofit/>
          </a:bodyPr>
          <a:lstStyle/>
          <a:p>
            <a:r>
              <a:rPr lang="en-US" sz="8800" b="1" i="1" u="sng" dirty="0"/>
              <a:t>Pediatric Care </a:t>
            </a:r>
            <a:r>
              <a:rPr lang="en-US" sz="8800" b="1" i="1" u="sng" dirty="0" smtClean="0"/>
              <a:t>Practice</a:t>
            </a:r>
            <a:endParaRPr lang="en-US" sz="8800" b="1" dirty="0"/>
          </a:p>
        </p:txBody>
      </p:sp>
    </p:spTree>
    <p:extLst>
      <p:ext uri="{BB962C8B-B14F-4D97-AF65-F5344CB8AC3E}">
        <p14:creationId xmlns:p14="http://schemas.microsoft.com/office/powerpoint/2010/main" val="3683158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973" y="365125"/>
            <a:ext cx="10418609" cy="1325563"/>
          </a:xfrm>
        </p:spPr>
        <p:txBody>
          <a:bodyPr>
            <a:normAutofit/>
          </a:bodyPr>
          <a:lstStyle/>
          <a:p>
            <a:r>
              <a:rPr lang="en-US" sz="6000" b="1" i="1" dirty="0"/>
              <a:t>Wet-combing</a:t>
            </a:r>
            <a:r>
              <a:rPr lang="en-US" sz="6000" b="1" dirty="0"/>
              <a:t> </a:t>
            </a:r>
            <a:r>
              <a:rPr lang="en-US" sz="6000" b="1" i="1" dirty="0"/>
              <a:t>method </a:t>
            </a:r>
            <a:endParaRPr lang="en-US" sz="6000" dirty="0"/>
          </a:p>
        </p:txBody>
      </p:sp>
      <p:pic>
        <p:nvPicPr>
          <p:cNvPr id="7170" name="Picture 2" descr="Image result for wet combing head lic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4382" y="365126"/>
            <a:ext cx="4493954" cy="6374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Image result for wet combing head li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973" y="1690688"/>
            <a:ext cx="6796307" cy="4527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22879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latin typeface="Andalus" panose="02020603050405020304" pitchFamily="18" charset="-78"/>
                <a:cs typeface="Andalus" panose="02020603050405020304" pitchFamily="18" charset="-78"/>
              </a:rPr>
              <a:t>Napkin </a:t>
            </a:r>
            <a:r>
              <a:rPr lang="en-US" sz="6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rash</a:t>
            </a:r>
            <a:endParaRPr lang="en-US" sz="6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Contributing factors includes: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1-</a:t>
            </a:r>
            <a:r>
              <a:rPr lang="en-US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Contac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t of urine and faeces with the skin.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2-</a:t>
            </a:r>
            <a:r>
              <a:rPr lang="en-US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Wetness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of the skin due to infrequent nappy changes and inadequate skin care. </a:t>
            </a:r>
          </a:p>
          <a:p>
            <a:pPr marL="0" indent="0">
              <a:buNone/>
            </a:pP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912706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latin typeface="Andalus" panose="02020603050405020304" pitchFamily="18" charset="-78"/>
                <a:cs typeface="Andalus" panose="02020603050405020304" pitchFamily="18" charset="-78"/>
              </a:rPr>
              <a:t>Patient </a:t>
            </a:r>
            <a:r>
              <a:rPr lang="en-US" sz="6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Assessment</a:t>
            </a:r>
            <a:endParaRPr lang="en-US" sz="6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Location</a:t>
            </a:r>
          </a:p>
          <a:p>
            <a:pPr>
              <a:lnSpc>
                <a:spcPct val="200000"/>
              </a:lnSpc>
            </a:pPr>
            <a:r>
              <a:rPr lang="en-US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Severity</a:t>
            </a: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lnSpc>
                <a:spcPct val="200000"/>
              </a:lnSpc>
            </a:pPr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Duration</a:t>
            </a: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91009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Management</a:t>
            </a:r>
            <a:endParaRPr lang="en-US" sz="6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A-Skin care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B-Skin protectants</a:t>
            </a:r>
            <a: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  <a:t> (barrier preparation, emollient</a:t>
            </a:r>
            <a:r>
              <a:rPr lang="en-US" sz="3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)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C-Antifungal</a:t>
            </a:r>
            <a:endParaRPr lang="en-US" sz="36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842475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latin typeface="Andalus" panose="02020603050405020304" pitchFamily="18" charset="-78"/>
                <a:cs typeface="Andalus" panose="02020603050405020304" pitchFamily="18" charset="-78"/>
              </a:rPr>
              <a:t>Oral </a:t>
            </a:r>
            <a:r>
              <a:rPr lang="en-US" sz="6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Thrush</a:t>
            </a:r>
            <a:endParaRPr lang="en-US" sz="6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8194" name="Picture 2" descr="Image result for oral thrush baby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9339" y="1904832"/>
            <a:ext cx="8639033" cy="459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13982" y="1904832"/>
            <a:ext cx="261057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Oral thrush is most common in babies, particularly in the first few weeks of life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890964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703" y="1542198"/>
            <a:ext cx="4772969" cy="2606722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Oral thrush in adult… </a:t>
            </a:r>
            <a:br>
              <a:rPr lang="en-US" sz="5400" dirty="0" smtClean="0"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sz="5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referal</a:t>
            </a:r>
            <a:endParaRPr lang="en-US" sz="5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9218" name="Picture 2" descr="Image result for oral thrush in adul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7858" y="736979"/>
            <a:ext cx="6001074" cy="5540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19669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When to refer</a:t>
            </a:r>
            <a:endParaRPr lang="en-US" sz="66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Recurrent </a:t>
            </a:r>
            <a:r>
              <a:rPr lang="en-US" sz="4400" dirty="0">
                <a:latin typeface="Andalus" panose="02020603050405020304" pitchFamily="18" charset="-78"/>
                <a:cs typeface="Andalus" panose="02020603050405020304" pitchFamily="18" charset="-78"/>
              </a:rPr>
              <a:t>infection</a:t>
            </a:r>
          </a:p>
          <a:p>
            <a:pPr>
              <a:lnSpc>
                <a:spcPct val="150000"/>
              </a:lnSpc>
            </a:pPr>
            <a:r>
              <a:rPr lang="en-US" sz="4400" dirty="0">
                <a:latin typeface="Andalus" panose="02020603050405020304" pitchFamily="18" charset="-78"/>
                <a:cs typeface="Andalus" panose="02020603050405020304" pitchFamily="18" charset="-78"/>
              </a:rPr>
              <a:t>All except babies</a:t>
            </a:r>
          </a:p>
          <a:p>
            <a:pPr>
              <a:lnSpc>
                <a:spcPct val="150000"/>
              </a:lnSpc>
            </a:pPr>
            <a:r>
              <a:rPr lang="en-US" sz="4400" dirty="0">
                <a:latin typeface="Andalus" panose="02020603050405020304" pitchFamily="18" charset="-78"/>
                <a:cs typeface="Andalus" panose="02020603050405020304" pitchFamily="18" charset="-78"/>
              </a:rPr>
              <a:t>Failed </a:t>
            </a:r>
            <a:r>
              <a:rPr lang="en-US" sz="4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medication</a:t>
            </a:r>
            <a:endParaRPr lang="en-US" sz="4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653258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3582" y="696036"/>
            <a:ext cx="10174642" cy="2374709"/>
          </a:xfrm>
        </p:spPr>
        <p:txBody>
          <a:bodyPr>
            <a:normAutofit/>
          </a:bodyPr>
          <a:lstStyle/>
          <a:p>
            <a:r>
              <a:rPr lang="en-US" b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Treatment timescale</a:t>
            </a:r>
            <a:br>
              <a:rPr lang="en-US" b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sz="3200" i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Oral thrush should respond to treatment quickly. If the symptoms have not cleared up within 1 week, patients should see their doctor.</a:t>
            </a:r>
            <a:endParaRPr lang="en-US" sz="3200" i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2763" y="3370997"/>
            <a:ext cx="10065461" cy="25860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Management</a:t>
            </a:r>
            <a:endParaRPr lang="en-US" sz="4000" u="sng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Antifungal agents </a:t>
            </a:r>
          </a:p>
          <a:p>
            <a:r>
              <a:rPr lang="en-US" sz="4000" i="1" dirty="0">
                <a:latin typeface="Andalus" panose="02020603050405020304" pitchFamily="18" charset="-78"/>
                <a:cs typeface="Andalus" panose="02020603050405020304" pitchFamily="18" charset="-78"/>
              </a:rPr>
              <a:t>Miconazole </a:t>
            </a: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10242" name="Picture 2" descr="Image result for Miconazole g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0752" y="3370997"/>
            <a:ext cx="6135532" cy="2270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03264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latin typeface="Andalus" panose="02020603050405020304" pitchFamily="18" charset="-78"/>
                <a:cs typeface="Andalus" panose="02020603050405020304" pitchFamily="18" charset="-78"/>
              </a:rPr>
              <a:t>Threadworms (pinworms</a:t>
            </a:r>
            <a:r>
              <a:rPr lang="en-US" sz="6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)</a:t>
            </a:r>
            <a:endParaRPr lang="en-US" sz="6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Clinical </a:t>
            </a: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features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Other family members</a:t>
            </a:r>
            <a:endParaRPr lang="en-US" sz="3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lnSpc>
                <a:spcPct val="150000"/>
              </a:lnSpc>
            </a:pP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Recent travel abroad</a:t>
            </a:r>
            <a:endParaRPr lang="en-US" sz="3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lnSpc>
                <a:spcPct val="150000"/>
              </a:lnSpc>
            </a:pP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Medication</a:t>
            </a:r>
            <a:endParaRPr lang="en-US" sz="36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148229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When to refer</a:t>
            </a:r>
            <a:endParaRPr lang="en-US" sz="5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Infection 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other than the threadworm suspected</a:t>
            </a:r>
          </a:p>
          <a:p>
            <a:pPr>
              <a:lnSpc>
                <a:spcPct val="150000"/>
              </a:lnSpc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Recent travel abroad</a:t>
            </a:r>
          </a:p>
          <a:p>
            <a:pPr>
              <a:lnSpc>
                <a:spcPct val="150000"/>
              </a:lnSpc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Medication 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failure</a:t>
            </a: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39714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8708"/>
          </a:xfrm>
        </p:spPr>
        <p:txBody>
          <a:bodyPr>
            <a:normAutofit/>
          </a:bodyPr>
          <a:lstStyle/>
          <a:p>
            <a:pPr algn="ctr"/>
            <a:r>
              <a:rPr lang="en-US" sz="6000" b="1" i="1" dirty="0"/>
              <a:t>Head </a:t>
            </a:r>
            <a:r>
              <a:rPr lang="en-US" sz="6000" b="1" i="1" dirty="0" smtClean="0"/>
              <a:t>Lice</a:t>
            </a:r>
            <a:endParaRPr lang="en-US" sz="6000" dirty="0"/>
          </a:p>
        </p:txBody>
      </p:sp>
      <p:pic>
        <p:nvPicPr>
          <p:cNvPr id="1026" name="Picture 2" descr="Related imag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6911" y="1881285"/>
            <a:ext cx="6867551" cy="4694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84920" y="3289039"/>
            <a:ext cx="445974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Infection is spread by direct</a:t>
            </a:r>
          </a:p>
          <a:p>
            <a:r>
              <a:rPr lang="en-US" sz="28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head-to-head contact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4920" y="1717363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Commonly found in children, </a:t>
            </a:r>
          </a:p>
          <a:p>
            <a:r>
              <a:rPr lang="en-US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especially  around the age of </a:t>
            </a:r>
          </a:p>
          <a:p>
            <a:r>
              <a:rPr lang="en-US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4-11 years old </a:t>
            </a:r>
            <a:endParaRPr lang="en-US" sz="2800" b="1" dirty="0"/>
          </a:p>
        </p:txBody>
      </p:sp>
      <p:sp>
        <p:nvSpPr>
          <p:cNvPr id="6" name="Rectangle 5"/>
          <p:cNvSpPr/>
          <p:nvPr/>
        </p:nvSpPr>
        <p:spPr>
          <a:xfrm>
            <a:off x="284920" y="4414896"/>
            <a:ext cx="500322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Girls showing higher incidence </a:t>
            </a:r>
          </a:p>
          <a:p>
            <a:r>
              <a:rPr lang="en-US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than boys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3756060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>
                <a:latin typeface="Andalus" panose="02020603050405020304" pitchFamily="18" charset="-78"/>
                <a:cs typeface="Andalus" panose="02020603050405020304" pitchFamily="18" charset="-78"/>
              </a:rPr>
              <a:t>Management </a:t>
            </a:r>
            <a:endParaRPr lang="en-US" sz="5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55409"/>
            <a:ext cx="10515600" cy="4221554"/>
          </a:xfrm>
        </p:spPr>
        <p:txBody>
          <a:bodyPr>
            <a:normAutofit/>
          </a:bodyPr>
          <a:lstStyle/>
          <a:p>
            <a:r>
              <a:rPr lang="en-US" sz="40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Mebendazole</a:t>
            </a: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Piperazine</a:t>
            </a: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11270" name="Picture 6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739" y="1607959"/>
            <a:ext cx="5936566" cy="4689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563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456" y="116284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000" b="1" i="1" dirty="0" smtClean="0"/>
              <a:t>Patient Assessment 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395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i="1" dirty="0" smtClean="0"/>
              <a:t>Have live lice been seen?</a:t>
            </a:r>
            <a:endParaRPr lang="en-US" sz="4800" dirty="0"/>
          </a:p>
        </p:txBody>
      </p:sp>
      <p:pic>
        <p:nvPicPr>
          <p:cNvPr id="2050" name="Picture 2" descr="Related imag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3488" y="1690688"/>
            <a:ext cx="9021321" cy="486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1647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666" y="202986"/>
            <a:ext cx="10515600" cy="1325563"/>
          </a:xfrm>
        </p:spPr>
        <p:txBody>
          <a:bodyPr/>
          <a:lstStyle/>
          <a:p>
            <a:pPr algn="ctr"/>
            <a:r>
              <a:rPr lang="en-US" b="1" i="1" dirty="0" smtClean="0"/>
              <a:t>Presence of empty egg shells (nits)</a:t>
            </a:r>
            <a:endParaRPr lang="en-US" dirty="0"/>
          </a:p>
        </p:txBody>
      </p:sp>
      <p:pic>
        <p:nvPicPr>
          <p:cNvPr id="3074" name="Picture 2" descr="Related imag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8377" y="1528549"/>
            <a:ext cx="8550831" cy="4804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4655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   Presence of itching</a:t>
            </a:r>
            <a:endParaRPr lang="en-US" dirty="0"/>
          </a:p>
        </p:txBody>
      </p:sp>
      <p:pic>
        <p:nvPicPr>
          <p:cNvPr id="5122" name="Picture 2" descr="Image result for itching live head lice in children's hair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639" y="1521951"/>
            <a:ext cx="4918028" cy="4918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732896" y="2246846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marL="571500" indent="-5715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3600" b="1" i="1" dirty="0" smtClean="0"/>
              <a:t>Previous infection</a:t>
            </a:r>
            <a:endParaRPr lang="en-US" sz="3600" b="1" dirty="0" smtClean="0"/>
          </a:p>
          <a:p>
            <a:pPr marL="571500" indent="-5715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3600" b="1" i="1" dirty="0" smtClean="0"/>
              <a:t>Medication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54742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i="1" dirty="0"/>
              <a:t>Management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775" y="1825625"/>
            <a:ext cx="10972799" cy="4351338"/>
          </a:xfrm>
        </p:spPr>
        <p:txBody>
          <a:bodyPr/>
          <a:lstStyle/>
          <a:p>
            <a:pPr marL="0" indent="0">
              <a:buNone/>
            </a:pPr>
            <a:r>
              <a:rPr lang="en-US" sz="4800" b="1" dirty="0">
                <a:solidFill>
                  <a:srgbClr val="FF0000"/>
                </a:solidFill>
              </a:rPr>
              <a:t>Preventative Measures</a:t>
            </a:r>
            <a:r>
              <a:rPr lang="en-US" sz="4800" dirty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r>
              <a:rPr lang="en-US" sz="3200" dirty="0"/>
              <a:t>1-Avoid direct contact with infected patients.</a:t>
            </a:r>
          </a:p>
          <a:p>
            <a:pPr marL="0" indent="0">
              <a:buNone/>
            </a:pPr>
            <a:r>
              <a:rPr lang="en-US" sz="3200" dirty="0"/>
              <a:t>2-Do not share articles such as combs, brushes, hats and towels</a:t>
            </a:r>
          </a:p>
          <a:p>
            <a:pPr marL="0" indent="0">
              <a:buNone/>
            </a:pPr>
            <a:r>
              <a:rPr lang="en-US" sz="3200" dirty="0"/>
              <a:t>3-Use hot water to wash hairbrushes and combs of patient for 10 minutes.</a:t>
            </a:r>
          </a:p>
          <a:p>
            <a:pPr marL="0" indent="0">
              <a:buNone/>
            </a:pPr>
            <a:r>
              <a:rPr lang="en-US" sz="3200" dirty="0"/>
              <a:t>4-Use hot water to wash clothes, bedding, and towels of patient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00159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58034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Shaving the head is not an effective treatment because lice can cling to as little as 1 mm of hair.</a:t>
            </a:r>
            <a:endParaRPr lang="en-US" b="1" dirty="0"/>
          </a:p>
        </p:txBody>
      </p:sp>
      <p:pic>
        <p:nvPicPr>
          <p:cNvPr id="6146" name="Picture 2" descr="Image result for Shaving the head with lic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8357" y="1823159"/>
            <a:ext cx="7055893" cy="4707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3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i="1" dirty="0"/>
              <a:t>Treatment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62" y="1825625"/>
            <a:ext cx="11784038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600" b="1" dirty="0">
                <a:solidFill>
                  <a:srgbClr val="FF0000"/>
                </a:solidFill>
              </a:rPr>
              <a:t>A-Insecticides:</a:t>
            </a:r>
            <a:r>
              <a:rPr lang="en-US" sz="3600" b="1" dirty="0"/>
              <a:t> </a:t>
            </a:r>
            <a:r>
              <a:rPr lang="en-US" sz="3600" dirty="0" err="1"/>
              <a:t>permethrin</a:t>
            </a:r>
            <a:r>
              <a:rPr lang="en-US" sz="3600" dirty="0"/>
              <a:t>, </a:t>
            </a:r>
            <a:r>
              <a:rPr lang="en-US" sz="3600" dirty="0" err="1"/>
              <a:t>lindane</a:t>
            </a:r>
            <a:r>
              <a:rPr lang="en-US" sz="3600" dirty="0"/>
              <a:t> (</a:t>
            </a:r>
            <a:r>
              <a:rPr lang="en-US" sz="3600" dirty="0" err="1"/>
              <a:t>gama</a:t>
            </a:r>
            <a:r>
              <a:rPr lang="en-US" sz="3600" dirty="0"/>
              <a:t> benzene </a:t>
            </a:r>
            <a:r>
              <a:rPr lang="en-US" sz="3600" dirty="0" err="1"/>
              <a:t>hexachloride</a:t>
            </a:r>
            <a:r>
              <a:rPr lang="en-US" sz="3600" dirty="0"/>
              <a:t>), and </a:t>
            </a:r>
            <a:r>
              <a:rPr lang="en-US" sz="3600" dirty="0" err="1"/>
              <a:t>malathion</a:t>
            </a:r>
            <a:r>
              <a:rPr lang="en-US" sz="3600" dirty="0"/>
              <a:t>, cure rates of 70-80 </a:t>
            </a:r>
            <a:r>
              <a:rPr lang="en-US" sz="3600" dirty="0" smtClean="0"/>
              <a:t>%</a:t>
            </a:r>
            <a:endParaRPr lang="en-US" sz="36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3600" b="1" dirty="0">
                <a:solidFill>
                  <a:srgbClr val="FF0000"/>
                </a:solidFill>
              </a:rPr>
              <a:t>B-Dimeticone</a:t>
            </a:r>
            <a:r>
              <a:rPr lang="en-US" sz="3600" b="1" dirty="0"/>
              <a:t> </a:t>
            </a:r>
            <a:r>
              <a:rPr lang="en-US" sz="3600" dirty="0"/>
              <a:t>and </a:t>
            </a:r>
            <a:r>
              <a:rPr lang="en-US" sz="3600" b="1" dirty="0"/>
              <a:t>isopropyl myristate (physical insecticides), </a:t>
            </a:r>
            <a:r>
              <a:rPr lang="en-US" sz="3600" dirty="0"/>
              <a:t>cure rates 70 </a:t>
            </a:r>
            <a:r>
              <a:rPr lang="en-US" sz="3600" dirty="0" smtClean="0"/>
              <a:t>%</a:t>
            </a:r>
            <a:r>
              <a:rPr lang="en-US" sz="3600" b="1" dirty="0"/>
              <a:t>	</a:t>
            </a:r>
            <a:endParaRPr lang="en-US" sz="36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3600" b="1" dirty="0">
                <a:solidFill>
                  <a:srgbClr val="FF0000"/>
                </a:solidFill>
              </a:rPr>
              <a:t>C-Wet-combing</a:t>
            </a:r>
            <a:r>
              <a:rPr lang="en-US" sz="3600" b="1" dirty="0"/>
              <a:t>, </a:t>
            </a:r>
            <a:r>
              <a:rPr lang="en-US" sz="3600" dirty="0"/>
              <a:t>cure rates 50-60 </a:t>
            </a:r>
            <a:r>
              <a:rPr lang="en-US" sz="3600" dirty="0" smtClean="0"/>
              <a:t>%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27683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276</Words>
  <Application>Microsoft Office PowerPoint</Application>
  <PresentationFormat>Widescreen</PresentationFormat>
  <Paragraphs>62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Andalus</vt:lpstr>
      <vt:lpstr>Arial</vt:lpstr>
      <vt:lpstr>Calibri</vt:lpstr>
      <vt:lpstr>Calibri Light</vt:lpstr>
      <vt:lpstr>Times New Roman</vt:lpstr>
      <vt:lpstr>Office Theme</vt:lpstr>
      <vt:lpstr>Pediatric Care Practice</vt:lpstr>
      <vt:lpstr>Head Lice</vt:lpstr>
      <vt:lpstr>Patient Assessment </vt:lpstr>
      <vt:lpstr>Have live lice been seen?</vt:lpstr>
      <vt:lpstr>Presence of empty egg shells (nits)</vt:lpstr>
      <vt:lpstr>   Presence of itching</vt:lpstr>
      <vt:lpstr>Management</vt:lpstr>
      <vt:lpstr>Shaving the head is not an effective treatment because lice can cling to as little as 1 mm of hair.</vt:lpstr>
      <vt:lpstr>Treatment</vt:lpstr>
      <vt:lpstr>Wet-combing method </vt:lpstr>
      <vt:lpstr>Napkin rash</vt:lpstr>
      <vt:lpstr>Patient Assessment</vt:lpstr>
      <vt:lpstr>Management</vt:lpstr>
      <vt:lpstr>Oral Thrush</vt:lpstr>
      <vt:lpstr>Oral thrush in adult…  referal</vt:lpstr>
      <vt:lpstr>When to refer</vt:lpstr>
      <vt:lpstr>Treatment timescale Oral thrush should respond to treatment quickly. If the symptoms have not cleared up within 1 week, patients should see their doctor.</vt:lpstr>
      <vt:lpstr>Threadworms (pinworms)</vt:lpstr>
      <vt:lpstr>When to refer</vt:lpstr>
      <vt:lpstr>Management 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Pediatric Care Practice </dc:title>
  <dc:creator>Windows User</dc:creator>
  <cp:lastModifiedBy>Windows User</cp:lastModifiedBy>
  <cp:revision>18</cp:revision>
  <dcterms:created xsi:type="dcterms:W3CDTF">2018-12-07T12:30:10Z</dcterms:created>
  <dcterms:modified xsi:type="dcterms:W3CDTF">2018-12-07T14:52:17Z</dcterms:modified>
</cp:coreProperties>
</file>