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70" d="100"/>
          <a:sy n="70" d="100"/>
        </p:scale>
        <p:origin x="6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71903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Allergic Rhinitis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81200"/>
            <a:ext cx="7886700" cy="42672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allergic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rhinitis                 inflammatory response              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release of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histamine                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allergens (grass pollens,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tree pollens and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fungal 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mould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spores)</a:t>
            </a:r>
          </a:p>
          <a:p>
            <a:pPr marL="0" indent="0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                              </a:t>
            </a:r>
          </a:p>
          <a:p>
            <a:pPr marL="0" indent="0">
              <a:buNone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house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dust mite, animal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dander)</a:t>
            </a:r>
          </a:p>
          <a:p>
            <a:pPr marL="0" indent="0">
              <a:buNone/>
            </a:pPr>
            <a:r>
              <a:rPr lang="en-US" b="1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               </a:t>
            </a:r>
            <a:r>
              <a:rPr lang="en-US" b="1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Perennial Allergic Rhinitis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Left Arrow 3"/>
          <p:cNvSpPr/>
          <p:nvPr/>
        </p:nvSpPr>
        <p:spPr>
          <a:xfrm>
            <a:off x="3838194" y="1981200"/>
            <a:ext cx="733806" cy="36347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Left Arrow 5"/>
          <p:cNvSpPr/>
          <p:nvPr/>
        </p:nvSpPr>
        <p:spPr>
          <a:xfrm>
            <a:off x="7560757" y="2390692"/>
            <a:ext cx="733806" cy="36347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Left Arrow 6"/>
          <p:cNvSpPr/>
          <p:nvPr/>
        </p:nvSpPr>
        <p:spPr>
          <a:xfrm>
            <a:off x="2667000" y="2504072"/>
            <a:ext cx="733806" cy="36347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/>
        </p:nvSpPr>
        <p:spPr>
          <a:xfrm>
            <a:off x="4876800" y="3389493"/>
            <a:ext cx="2908168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Seasonal Allergic Rhinitis</a:t>
            </a:r>
            <a:endParaRPr lang="en-US" sz="21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662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u="sng" dirty="0">
                <a:latin typeface="+mn-lt"/>
              </a:rPr>
              <a:t>Symptoms for Direct Referral</a:t>
            </a:r>
            <a:endParaRPr lang="en-US" sz="3600" u="sn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827" y="2226469"/>
            <a:ext cx="7307523" cy="3263504"/>
          </a:xfrm>
        </p:spPr>
        <p:txBody>
          <a:bodyPr>
            <a:normAutofit lnSpcReduction="10000"/>
          </a:bodyPr>
          <a:lstStyle/>
          <a:p>
            <a:r>
              <a:rPr lang="en-US" sz="2700" b="1" dirty="0">
                <a:latin typeface="Andalus" panose="02020603050405020304" pitchFamily="18" charset="-78"/>
                <a:cs typeface="Andalus" panose="02020603050405020304" pitchFamily="18" charset="-78"/>
              </a:rPr>
              <a:t>Hoarseness (long lasting)</a:t>
            </a:r>
          </a:p>
          <a:p>
            <a:r>
              <a:rPr lang="en-US" sz="27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Dysphagia (Difficulty in swallowing) </a:t>
            </a:r>
          </a:p>
          <a:p>
            <a:r>
              <a:rPr lang="en-US" sz="2700" b="1" dirty="0">
                <a:latin typeface="Andalus" panose="02020603050405020304" pitchFamily="18" charset="-78"/>
                <a:cs typeface="Andalus" panose="02020603050405020304" pitchFamily="18" charset="-78"/>
              </a:rPr>
              <a:t>Appearance of throat …</a:t>
            </a:r>
            <a:r>
              <a:rPr lang="en-US" sz="2700" b="1" i="1" dirty="0">
                <a:latin typeface="Andalus" panose="02020603050405020304" pitchFamily="18" charset="-78"/>
                <a:cs typeface="Andalus" panose="02020603050405020304" pitchFamily="18" charset="-78"/>
              </a:rPr>
              <a:t>Thrush</a:t>
            </a:r>
            <a:endParaRPr lang="en-US" sz="27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27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Glandular fever</a:t>
            </a:r>
          </a:p>
          <a:p>
            <a:r>
              <a:rPr lang="en-US" sz="2700" b="1" dirty="0">
                <a:latin typeface="Andalus" panose="02020603050405020304" pitchFamily="18" charset="-78"/>
                <a:cs typeface="Andalus" panose="02020603050405020304" pitchFamily="18" charset="-78"/>
              </a:rPr>
              <a:t>Sore throat lasting 1 week or more</a:t>
            </a:r>
          </a:p>
          <a:p>
            <a:r>
              <a:rPr lang="en-US" sz="27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Failed medication</a:t>
            </a:r>
          </a:p>
          <a:p>
            <a:r>
              <a:rPr lang="en-US" sz="2700" b="1" dirty="0">
                <a:latin typeface="Andalus" panose="02020603050405020304" pitchFamily="18" charset="-78"/>
                <a:cs typeface="Andalus" panose="02020603050405020304" pitchFamily="18" charset="-78"/>
              </a:rPr>
              <a:t>Recurrent bouts of infection</a:t>
            </a:r>
          </a:p>
          <a:p>
            <a:pPr marL="0" indent="0">
              <a:buNone/>
            </a:pPr>
            <a:endParaRPr lang="en-US" sz="27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65667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Management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516" y="2226469"/>
            <a:ext cx="7624834" cy="3263504"/>
          </a:xfrm>
        </p:spPr>
        <p:txBody>
          <a:bodyPr>
            <a:normAutofit lnSpcReduction="10000"/>
          </a:bodyPr>
          <a:lstStyle/>
          <a:p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Oral analgesics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i="1" dirty="0" err="1">
                <a:latin typeface="Andalus" panose="02020603050405020304" pitchFamily="18" charset="-78"/>
                <a:cs typeface="Andalus" panose="02020603050405020304" pitchFamily="18" charset="-78"/>
              </a:rPr>
              <a:t>Paracetamol</a:t>
            </a:r>
            <a:r>
              <a:rPr lang="en-US" sz="2400" i="1" dirty="0">
                <a:latin typeface="Andalus" panose="02020603050405020304" pitchFamily="18" charset="-78"/>
                <a:cs typeface="Andalus" panose="02020603050405020304" pitchFamily="18" charset="-78"/>
              </a:rPr>
              <a:t>, aspirin and ibuprofen</a:t>
            </a:r>
          </a:p>
          <a:p>
            <a:pPr marL="0" indent="0">
              <a:buNone/>
            </a:pPr>
            <a:endParaRPr lang="en-US" sz="2400" i="1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Mouthwashes and sprays…</a:t>
            </a:r>
            <a:endParaRPr lang="en-US" sz="3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i="1" dirty="0">
                <a:latin typeface="Andalus" panose="02020603050405020304" pitchFamily="18" charset="-78"/>
                <a:cs typeface="Andalus" panose="02020603050405020304" pitchFamily="18" charset="-78"/>
              </a:rPr>
              <a:t>Anti-inflammatory (e.g. </a:t>
            </a:r>
            <a:r>
              <a:rPr lang="en-US" sz="2400" i="1" dirty="0" err="1">
                <a:latin typeface="Andalus" panose="02020603050405020304" pitchFamily="18" charset="-78"/>
                <a:cs typeface="Andalus" panose="02020603050405020304" pitchFamily="18" charset="-78"/>
              </a:rPr>
              <a:t>benzydamine</a:t>
            </a:r>
            <a:r>
              <a:rPr lang="en-US" sz="2400" i="1" dirty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i="1" dirty="0">
                <a:latin typeface="Andalus" panose="02020603050405020304" pitchFamily="18" charset="-78"/>
                <a:cs typeface="Andalus" panose="02020603050405020304" pitchFamily="18" charset="-78"/>
              </a:rPr>
              <a:t>Local </a:t>
            </a:r>
            <a:r>
              <a:rPr lang="en-US" sz="2400" i="1" dirty="0" err="1">
                <a:latin typeface="Andalus" panose="02020603050405020304" pitchFamily="18" charset="-78"/>
                <a:cs typeface="Andalus" panose="02020603050405020304" pitchFamily="18" charset="-78"/>
              </a:rPr>
              <a:t>anaesthetic</a:t>
            </a:r>
            <a:r>
              <a:rPr lang="en-US" sz="2400" i="1" dirty="0">
                <a:latin typeface="Andalus" panose="02020603050405020304" pitchFamily="18" charset="-78"/>
                <a:cs typeface="Andalus" panose="02020603050405020304" pitchFamily="18" charset="-78"/>
              </a:rPr>
              <a:t> (e.g. benzocaine)</a:t>
            </a:r>
            <a:endParaRPr lang="en-U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i="1" dirty="0">
                <a:latin typeface="Andalus" panose="02020603050405020304" pitchFamily="18" charset="-78"/>
                <a:cs typeface="Andalus" panose="02020603050405020304" pitchFamily="18" charset="-78"/>
              </a:rPr>
              <a:t>Lozenges and pastilles</a:t>
            </a:r>
            <a:endParaRPr lang="en-U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7119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17060"/>
            <a:ext cx="7886700" cy="37729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50" b="1" dirty="0">
                <a:latin typeface="Andalus" panose="02020603050405020304" pitchFamily="18" charset="-78"/>
                <a:cs typeface="Andalus" panose="02020603050405020304" pitchFamily="18" charset="-78"/>
              </a:rPr>
              <a:t>Practical points</a:t>
            </a:r>
          </a:p>
          <a:p>
            <a:pPr marL="0" indent="0">
              <a:buNone/>
            </a:pPr>
            <a:endParaRPr lang="en-US" sz="33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300" i="1" dirty="0">
                <a:latin typeface="Andalus" panose="02020603050405020304" pitchFamily="18" charset="-78"/>
                <a:cs typeface="Andalus" panose="02020603050405020304" pitchFamily="18" charset="-78"/>
              </a:rPr>
              <a:t>Diabetes</a:t>
            </a:r>
            <a:endParaRPr lang="en-US" sz="33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300" i="1" dirty="0">
                <a:latin typeface="Andalus" panose="02020603050405020304" pitchFamily="18" charset="-78"/>
                <a:cs typeface="Andalus" panose="02020603050405020304" pitchFamily="18" charset="-78"/>
              </a:rPr>
              <a:t>Mouthwashes and gargles</a:t>
            </a:r>
            <a:endParaRPr lang="en-US" sz="33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3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3734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Questions to be asked</a:t>
            </a: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4525" y="2310736"/>
            <a:ext cx="6356446" cy="3179236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Age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Duration…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Symptoms….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Previous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history</a:t>
            </a:r>
          </a:p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Danger symptoms/associated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conditions….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Medication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638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Duration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18615"/>
            <a:ext cx="7886700" cy="3271358"/>
          </a:xfrm>
        </p:spPr>
        <p:txBody>
          <a:bodyPr>
            <a:normAutofit fontScale="62500" lnSpcReduction="20000"/>
          </a:bodyPr>
          <a:lstStyle/>
          <a:p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Intermittent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. Occurs less than 4 days/week or for less than 4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weeks 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Persistent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. Occurs more than 4 days/week and for more than 4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weeks</a:t>
            </a:r>
          </a:p>
          <a:p>
            <a:pPr marL="0" indent="0">
              <a:buNone/>
            </a:pP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Mild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. All of the following – normal sleep; normal daily activities, sport, leisure; normal work and school; symptoms not troublesome</a:t>
            </a:r>
          </a:p>
          <a:p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Moderate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. One or more of the following – abnormal sleep; impairment of daily activities, sport, leisure; problems caused at work or school; troublesome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symptoms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2975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50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Symptoms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i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Rhinorrhoea</a:t>
            </a:r>
            <a:endParaRPr lang="en-US" b="1" i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Nasal congestion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Nasal itching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Eye </a:t>
            </a:r>
            <a:r>
              <a:rPr lang="en-US" b="1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symptoms</a:t>
            </a:r>
          </a:p>
          <a:p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Sneezing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99813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Danger symptoms/associated </a:t>
            </a:r>
            <a:r>
              <a:rPr lang="en-US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conditions</a:t>
            </a:r>
            <a:endParaRPr lang="en-US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402" y="2402859"/>
            <a:ext cx="6376918" cy="2538484"/>
          </a:xfrm>
        </p:spPr>
        <p:txBody>
          <a:bodyPr>
            <a:normAutofit/>
          </a:bodyPr>
          <a:lstStyle/>
          <a:p>
            <a:r>
              <a:rPr lang="en-US" sz="2400" i="1" dirty="0">
                <a:latin typeface="Andalus" panose="02020603050405020304" pitchFamily="18" charset="-78"/>
                <a:cs typeface="Andalus" panose="02020603050405020304" pitchFamily="18" charset="-78"/>
              </a:rPr>
              <a:t>Wheezing</a:t>
            </a:r>
          </a:p>
          <a:p>
            <a:r>
              <a:rPr lang="en-US" sz="2400" i="1" dirty="0">
                <a:latin typeface="Andalus" panose="02020603050405020304" pitchFamily="18" charset="-78"/>
                <a:cs typeface="Andalus" panose="02020603050405020304" pitchFamily="18" charset="-78"/>
              </a:rPr>
              <a:t>Tightness of chest with cough</a:t>
            </a:r>
          </a:p>
          <a:p>
            <a:r>
              <a:rPr lang="en-US" sz="2400" i="1" dirty="0">
                <a:latin typeface="Andalus" panose="02020603050405020304" pitchFamily="18" charset="-78"/>
                <a:cs typeface="Andalus" panose="02020603050405020304" pitchFamily="18" charset="-78"/>
              </a:rPr>
              <a:t>Earache and facial pain</a:t>
            </a:r>
          </a:p>
          <a:p>
            <a:r>
              <a:rPr lang="en-US" sz="2400" i="1" dirty="0">
                <a:latin typeface="Andalus" panose="02020603050405020304" pitchFamily="18" charset="-78"/>
                <a:cs typeface="Andalus" panose="02020603050405020304" pitchFamily="18" charset="-78"/>
              </a:rPr>
              <a:t>Purulent conjunctivitis</a:t>
            </a:r>
          </a:p>
          <a:p>
            <a:endParaRPr lang="en-US" sz="2400" i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3010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When to refer</a:t>
            </a:r>
            <a:endParaRPr lang="en-US" sz="3600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2875" y="2226469"/>
            <a:ext cx="7522475" cy="3263504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Wheezing and shortness of breath</a:t>
            </a:r>
          </a:p>
          <a:p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Tightness of chest</a:t>
            </a:r>
          </a:p>
          <a:p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Painful ear</a:t>
            </a:r>
          </a:p>
          <a:p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Painful sinuses</a:t>
            </a:r>
          </a:p>
          <a:p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Purulent conjunctivitis</a:t>
            </a:r>
          </a:p>
          <a:p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Failed medication</a:t>
            </a:r>
          </a:p>
        </p:txBody>
      </p:sp>
    </p:spTree>
    <p:extLst>
      <p:ext uri="{BB962C8B-B14F-4D97-AF65-F5344CB8AC3E}">
        <p14:creationId xmlns:p14="http://schemas.microsoft.com/office/powerpoint/2010/main" val="3503252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437" y="1417638"/>
            <a:ext cx="8282354" cy="498316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Duration, 5 days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Antihistamines  +  Decongestants  for </a:t>
            </a:r>
            <a:r>
              <a:rPr lang="en-US" sz="24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treatment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of Mild and moderate.</a:t>
            </a:r>
            <a:endParaRPr lang="en-US" sz="2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Steroid nasal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sprays  (</a:t>
            </a:r>
            <a:r>
              <a:rPr lang="en-US" sz="2400" b="1" i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beclomethasone</a:t>
            </a:r>
            <a:r>
              <a:rPr lang="en-US" sz="2400" b="1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sz="2400" b="1" i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budesonide</a:t>
            </a:r>
            <a:r>
              <a:rPr lang="en-US" sz="2400" b="1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, </a:t>
            </a:r>
            <a:r>
              <a:rPr lang="en-US" sz="2400" b="1" i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mementasone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 for </a:t>
            </a:r>
            <a:r>
              <a:rPr lang="en-US" sz="24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treatment and prophylaxis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of moderate and severe.</a:t>
            </a:r>
            <a:endParaRPr lang="en-US" sz="2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2400" b="1" i="1" dirty="0">
                <a:latin typeface="Andalus" panose="02020603050405020304" pitchFamily="18" charset="-78"/>
                <a:cs typeface="Andalus" panose="02020603050405020304" pitchFamily="18" charset="-78"/>
              </a:rPr>
              <a:t>Sodium </a:t>
            </a:r>
            <a:r>
              <a:rPr lang="en-US" sz="2400" b="1" i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cromoglicate</a:t>
            </a:r>
            <a:r>
              <a:rPr lang="en-US" sz="2400" b="1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nose and eye drops, </a:t>
            </a:r>
            <a:r>
              <a:rPr lang="en-US" sz="24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prophylaxis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US" sz="2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Topical antihistamines (</a:t>
            </a:r>
            <a:r>
              <a:rPr lang="en-US" sz="2400" b="1" i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azelactine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), </a:t>
            </a:r>
            <a:r>
              <a:rPr lang="en-US" sz="24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prophylaxis</a:t>
            </a:r>
            <a:endParaRPr lang="en-US" sz="2400" b="1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84232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41496"/>
            <a:ext cx="6858000" cy="849572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Sore </a:t>
            </a:r>
            <a:r>
              <a:rPr lang="en-US" b="1" dirty="0" smtClean="0">
                <a:latin typeface="+mn-lt"/>
              </a:rPr>
              <a:t>throat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7687" y="2218615"/>
            <a:ext cx="7717809" cy="3500651"/>
          </a:xfrm>
        </p:spPr>
        <p:txBody>
          <a:bodyPr>
            <a:noAutofit/>
          </a:bodyPr>
          <a:lstStyle/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n-US" sz="2100" dirty="0">
                <a:latin typeface="Andalus" panose="02020603050405020304" pitchFamily="18" charset="-78"/>
                <a:cs typeface="Andalus" panose="02020603050405020304" pitchFamily="18" charset="-78"/>
              </a:rPr>
              <a:t>Most sore throats that present in the pharmacy will be caused by viral infection (90%)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only 1 in 10 being due to bacterial infection. 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n-US" sz="2100" dirty="0">
                <a:latin typeface="Andalus" panose="02020603050405020304" pitchFamily="18" charset="-78"/>
                <a:cs typeface="Andalus" panose="02020603050405020304" pitchFamily="18" charset="-78"/>
              </a:rPr>
              <a:t>Clinically it is almost impossible to differentiate between the two. 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majority of infections are self-limiting. 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n-US" sz="2100" dirty="0">
                <a:latin typeface="Andalus" panose="02020603050405020304" pitchFamily="18" charset="-78"/>
                <a:cs typeface="Andalus" panose="02020603050405020304" pitchFamily="18" charset="-78"/>
              </a:rPr>
              <a:t>often associated with other symptoms of a cold. 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n-US" sz="2100" dirty="0">
                <a:latin typeface="Andalus" panose="02020603050405020304" pitchFamily="18" charset="-78"/>
                <a:cs typeface="Andalus" panose="02020603050405020304" pitchFamily="18" charset="-78"/>
              </a:rPr>
              <a:t>Once the pharmacist has excluded more serious conditions, an appropriate OTC medicine can be recommended.</a:t>
            </a:r>
          </a:p>
          <a:p>
            <a:pPr algn="l"/>
            <a:endParaRPr lang="en-US" sz="21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4226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Questions to be asked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4902" y="2226469"/>
            <a:ext cx="6039135" cy="3263504"/>
          </a:xfrm>
        </p:spPr>
        <p:txBody>
          <a:bodyPr>
            <a:normAutofit lnSpcReduction="10000"/>
          </a:bodyPr>
          <a:lstStyle/>
          <a:p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Age</a:t>
            </a:r>
            <a:endParaRPr lang="en-US" sz="3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0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Duration</a:t>
            </a:r>
            <a:endParaRPr lang="en-US" sz="30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Associated symptoms</a:t>
            </a:r>
            <a:endParaRPr lang="en-US" sz="3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0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Previous history</a:t>
            </a:r>
            <a:endParaRPr lang="en-US" sz="30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Smoking habit</a:t>
            </a:r>
            <a:endParaRPr lang="en-US" sz="3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0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Present medication</a:t>
            </a:r>
            <a:endParaRPr lang="en-US" sz="30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70475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385</Words>
  <Application>Microsoft Office PowerPoint</Application>
  <PresentationFormat>On-screen Show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Andalus</vt:lpstr>
      <vt:lpstr>Arial</vt:lpstr>
      <vt:lpstr>Calibri</vt:lpstr>
      <vt:lpstr>Wingdings</vt:lpstr>
      <vt:lpstr>Office Theme</vt:lpstr>
      <vt:lpstr>Allergic Rhinitis</vt:lpstr>
      <vt:lpstr>Questions to be asked</vt:lpstr>
      <vt:lpstr>Duration</vt:lpstr>
      <vt:lpstr>Symptoms</vt:lpstr>
      <vt:lpstr>Danger symptoms/associated conditions</vt:lpstr>
      <vt:lpstr>When to refer</vt:lpstr>
      <vt:lpstr>Management </vt:lpstr>
      <vt:lpstr>Sore throat</vt:lpstr>
      <vt:lpstr>Questions to be asked</vt:lpstr>
      <vt:lpstr>Symptoms for Direct Referral</vt:lpstr>
      <vt:lpstr>Management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toto</dc:creator>
  <cp:lastModifiedBy>Windows User</cp:lastModifiedBy>
  <cp:revision>15</cp:revision>
  <dcterms:created xsi:type="dcterms:W3CDTF">2006-08-16T00:00:00Z</dcterms:created>
  <dcterms:modified xsi:type="dcterms:W3CDTF">2018-12-09T19:26:36Z</dcterms:modified>
</cp:coreProperties>
</file>