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1" r:id="rId5"/>
    <p:sldId id="259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md.com/cold-and-flu/adult-flu-symptom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toto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4384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Cough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Coughing is a protective reflex action </a:t>
            </a:r>
          </a:p>
          <a:p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Caused when the airway is being irritated or obstructed. </a:t>
            </a:r>
          </a:p>
          <a:p>
            <a:r>
              <a:rPr lang="en-US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Its purpose is to clear the airway so that breathing can continue normally.</a:t>
            </a:r>
          </a:p>
          <a:p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Often be associated with other symptoms of a cold.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09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028700"/>
            <a:ext cx="8991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1783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28700"/>
            <a:ext cx="76962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7454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500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500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4500" u="sng" dirty="0">
                <a:latin typeface="Times New Roman" pitchFamily="18" charset="0"/>
                <a:cs typeface="Times New Roman" pitchFamily="18" charset="0"/>
              </a:rPr>
              <a:t>Questions to be Asked</a:t>
            </a:r>
            <a:br>
              <a:rPr lang="en-US" sz="4500" u="sng" dirty="0">
                <a:latin typeface="Times New Roman" pitchFamily="18" charset="0"/>
                <a:cs typeface="Times New Roman" pitchFamily="18" charset="0"/>
              </a:rPr>
            </a:br>
            <a:endParaRPr lang="en-US" sz="45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670" y="2226469"/>
            <a:ext cx="6477919" cy="2919097"/>
          </a:xfrm>
        </p:spPr>
        <p:txBody>
          <a:bodyPr/>
          <a:lstStyle/>
          <a:p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Age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Duration</a:t>
            </a:r>
            <a:endParaRPr lang="en-US" sz="27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Nature of cough….</a:t>
            </a:r>
          </a:p>
          <a:p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Associated symptoms…</a:t>
            </a:r>
          </a:p>
          <a:p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Present medication (ACEI)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29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50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5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4050" b="1" u="sng" dirty="0">
                <a:latin typeface="Times New Roman" pitchFamily="18" charset="0"/>
                <a:cs typeface="Times New Roman" pitchFamily="18" charset="0"/>
              </a:rPr>
              <a:t>Nature of cough</a:t>
            </a:r>
            <a:br>
              <a:rPr lang="en-US" sz="4050" b="1" u="sng" dirty="0">
                <a:latin typeface="Times New Roman" pitchFamily="18" charset="0"/>
                <a:cs typeface="Times New Roman" pitchFamily="18" charset="0"/>
              </a:rPr>
            </a:br>
            <a:endParaRPr lang="en-US" sz="405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003" y="2336264"/>
            <a:ext cx="7510749" cy="3153708"/>
          </a:xfrm>
        </p:spPr>
        <p:txBody>
          <a:bodyPr/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Unproductive (dry, tickly or tight)</a:t>
            </a: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Productive (chesty or loose)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Tuberculosis (TB)</a:t>
            </a:r>
            <a:endParaRPr lang="en-US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Croup (acute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laryngotracheitis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Whooping cough (pertussis)</a:t>
            </a:r>
            <a:endParaRPr lang="en-US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2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50" b="1" u="sng" dirty="0">
                <a:latin typeface="Times New Roman" pitchFamily="18" charset="0"/>
                <a:cs typeface="Times New Roman" pitchFamily="18" charset="0"/>
              </a:rPr>
              <a:t>Previous History</a:t>
            </a:r>
            <a:endParaRPr lang="en-US" sz="405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468" y="1676400"/>
            <a:ext cx="7337234" cy="38135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700" b="1" i="1" dirty="0">
                <a:latin typeface="Times New Roman" pitchFamily="18" charset="0"/>
                <a:cs typeface="Times New Roman" pitchFamily="18" charset="0"/>
              </a:rPr>
              <a:t>Chronic bronchitis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Asthma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700" b="1" i="1" dirty="0">
                <a:latin typeface="Times New Roman" pitchFamily="18" charset="0"/>
                <a:cs typeface="Times New Roman" pitchFamily="18" charset="0"/>
              </a:rPr>
              <a:t>Cardiovascular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Gastro-</a:t>
            </a:r>
            <a:r>
              <a:rPr lang="en-US" sz="27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oesophageal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Smoking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habit</a:t>
            </a:r>
            <a:endParaRPr lang="en-US" sz="2700" dirty="0"/>
          </a:p>
          <a:p>
            <a:pPr>
              <a:lnSpc>
                <a:spcPct val="150000"/>
              </a:lnSpc>
            </a:pPr>
            <a:endParaRPr lang="en-US" sz="2700" dirty="0"/>
          </a:p>
          <a:p>
            <a:pPr>
              <a:lnSpc>
                <a:spcPct val="150000"/>
              </a:lnSpc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655082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33400"/>
            <a:ext cx="7886700" cy="1389732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When to 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refer</a:t>
            </a:r>
            <a:endParaRPr lang="en-US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8344"/>
            <a:ext cx="7886700" cy="4273856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Cough lasting 2 weeks or more and not improving</a:t>
            </a:r>
          </a:p>
          <a:p>
            <a:r>
              <a:rPr lang="en-US" sz="24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Sputum (yellow, green, rusty or blood-stained)</a:t>
            </a:r>
          </a:p>
          <a:p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Chest pain</a:t>
            </a:r>
          </a:p>
          <a:p>
            <a:r>
              <a:rPr lang="en-US" sz="24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Shortness of breath</a:t>
            </a:r>
          </a:p>
          <a:p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Wheezing</a:t>
            </a:r>
          </a:p>
          <a:p>
            <a:r>
              <a:rPr lang="en-US" sz="24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Whooping cough or croup</a:t>
            </a:r>
          </a:p>
          <a:p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Recurrent nocturnal cough</a:t>
            </a:r>
          </a:p>
          <a:p>
            <a:r>
              <a:rPr lang="en-US" sz="24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Suspected adverse drug reaction</a:t>
            </a:r>
          </a:p>
          <a:p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Failed medication</a:t>
            </a:r>
          </a:p>
        </p:txBody>
      </p:sp>
    </p:spTree>
    <p:extLst>
      <p:ext uri="{BB962C8B-B14F-4D97-AF65-F5344CB8AC3E}">
        <p14:creationId xmlns:p14="http://schemas.microsoft.com/office/powerpoint/2010/main" val="2810115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ndalus" pitchFamily="18" charset="-78"/>
                <a:cs typeface="Andalus" pitchFamily="18" charset="-78"/>
              </a:rPr>
              <a:t>Treatment timescale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265" y="2226469"/>
            <a:ext cx="7100668" cy="3263504"/>
          </a:xfrm>
        </p:spPr>
        <p:txBody>
          <a:bodyPr/>
          <a:lstStyle/>
          <a:p>
            <a:r>
              <a:rPr lang="en-US" sz="3000" b="1" dirty="0">
                <a:latin typeface="Andalus" pitchFamily="18" charset="-78"/>
                <a:cs typeface="Andalus" pitchFamily="18" charset="-78"/>
              </a:rPr>
              <a:t>Cough suppressants</a:t>
            </a:r>
            <a:endParaRPr lang="en-US" sz="3000" dirty="0">
              <a:latin typeface="Andalus" pitchFamily="18" charset="-78"/>
              <a:cs typeface="Andalus" pitchFamily="18" charset="-78"/>
            </a:endParaRPr>
          </a:p>
          <a:p>
            <a:r>
              <a:rPr lang="en-US" sz="3000" b="1" dirty="0">
                <a:latin typeface="Andalus" pitchFamily="18" charset="-78"/>
                <a:cs typeface="Andalus" pitchFamily="18" charset="-78"/>
              </a:rPr>
              <a:t>Expectorants</a:t>
            </a:r>
            <a:endParaRPr lang="en-US" sz="3000" dirty="0">
              <a:latin typeface="Andalus" pitchFamily="18" charset="-78"/>
              <a:cs typeface="Andalus" pitchFamily="18" charset="-78"/>
            </a:endParaRPr>
          </a:p>
          <a:p>
            <a:r>
              <a:rPr lang="en-US" sz="3000" b="1" i="1" dirty="0">
                <a:latin typeface="Andalus" pitchFamily="18" charset="-78"/>
                <a:cs typeface="Andalus" pitchFamily="18" charset="-78"/>
              </a:rPr>
              <a:t>Antihistamines</a:t>
            </a:r>
            <a:endParaRPr lang="en-US" sz="3000" dirty="0">
              <a:latin typeface="Andalus" pitchFamily="18" charset="-78"/>
              <a:cs typeface="Andalus" pitchFamily="18" charset="-78"/>
            </a:endParaRPr>
          </a:p>
          <a:p>
            <a:r>
              <a:rPr lang="en-US" sz="3000" b="1" i="1" dirty="0" err="1">
                <a:latin typeface="Andalus" pitchFamily="18" charset="-78"/>
                <a:cs typeface="Andalus" pitchFamily="18" charset="-78"/>
              </a:rPr>
              <a:t>Sympathomimetics</a:t>
            </a:r>
            <a:endParaRPr lang="en-US" sz="3000" dirty="0">
              <a:latin typeface="Andalus" pitchFamily="18" charset="-78"/>
              <a:cs typeface="Andalus" pitchFamily="18" charset="-78"/>
            </a:endParaRPr>
          </a:p>
          <a:p>
            <a:r>
              <a:rPr lang="en-US" sz="3000" b="1" i="1" dirty="0" err="1">
                <a:latin typeface="Andalus" pitchFamily="18" charset="-78"/>
                <a:cs typeface="Andalus" pitchFamily="18" charset="-78"/>
              </a:rPr>
              <a:t>Theophylline</a:t>
            </a:r>
            <a:endParaRPr lang="en-US" sz="3000" dirty="0">
              <a:latin typeface="Andalus" pitchFamily="18" charset="-78"/>
              <a:cs typeface="Andalus" pitchFamily="18" charset="-78"/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99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Common Cold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ndalus" pitchFamily="18" charset="-78"/>
                <a:cs typeface="Andalus" pitchFamily="18" charset="-78"/>
              </a:rPr>
              <a:t>The common cold comprises a mixture of viral upper respiratory tract infections.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It is self-limiting.</a:t>
            </a:r>
          </a:p>
          <a:p>
            <a:r>
              <a:rPr lang="en-US" sz="4000" dirty="0" smtClean="0">
                <a:latin typeface="Andalus" pitchFamily="18" charset="-78"/>
                <a:cs typeface="Andalus" pitchFamily="18" charset="-78"/>
              </a:rPr>
              <a:t>over-the-counter (OTC) medicines for symptomatic relief.</a:t>
            </a:r>
            <a:endParaRPr lang="en-US" sz="4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Questions to be asked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848600" cy="40687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Age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Duration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Symptoms…</a:t>
            </a:r>
          </a:p>
          <a:p>
            <a:r>
              <a:rPr lang="en-US" b="1" dirty="0">
                <a:latin typeface="Andalus" pitchFamily="18" charset="-78"/>
                <a:cs typeface="Andalus" pitchFamily="18" charset="-78"/>
              </a:rPr>
              <a:t>Previous history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>
                <a:latin typeface="Andalus" pitchFamily="18" charset="-78"/>
                <a:cs typeface="Andalus" pitchFamily="18" charset="-78"/>
              </a:rPr>
              <a:t>Present medication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endParaRPr lang="en-US" dirty="0" smtClean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ndalus" pitchFamily="18" charset="-78"/>
                <a:cs typeface="Andalus" pitchFamily="18" charset="-78"/>
              </a:rPr>
              <a:t>Symptoms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Andalus" pitchFamily="18" charset="-78"/>
                <a:cs typeface="Andalus" pitchFamily="18" charset="-78"/>
              </a:rPr>
              <a:t>Runny/blocked nose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>
                <a:latin typeface="Andalus" pitchFamily="18" charset="-78"/>
                <a:cs typeface="Andalus" pitchFamily="18" charset="-78"/>
              </a:rPr>
              <a:t>Summer colds 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>
                <a:latin typeface="Andalus" pitchFamily="18" charset="-78"/>
                <a:cs typeface="Andalus" pitchFamily="18" charset="-78"/>
              </a:rPr>
              <a:t>Sneezing/coughing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>
                <a:latin typeface="Andalus" pitchFamily="18" charset="-78"/>
                <a:cs typeface="Andalus" pitchFamily="18" charset="-78"/>
              </a:rPr>
              <a:t>Aches and pains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/</a:t>
            </a:r>
            <a:r>
              <a:rPr lang="ar-IQ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headach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>
                <a:latin typeface="Andalus" pitchFamily="18" charset="-78"/>
                <a:cs typeface="Andalus" pitchFamily="18" charset="-78"/>
              </a:rPr>
              <a:t>High temperature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>
                <a:latin typeface="Andalus" pitchFamily="18" charset="-78"/>
                <a:cs typeface="Andalus" pitchFamily="18" charset="-78"/>
              </a:rPr>
              <a:t>Sore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throat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>
                <a:latin typeface="Andalus" pitchFamily="18" charset="-78"/>
                <a:cs typeface="Andalus" pitchFamily="18" charset="-78"/>
              </a:rPr>
              <a:t>Earache</a:t>
            </a:r>
          </a:p>
          <a:p>
            <a:r>
              <a:rPr lang="en-US" b="1" dirty="0">
                <a:latin typeface="Andalus" pitchFamily="18" charset="-78"/>
                <a:cs typeface="Andalus" pitchFamily="18" charset="-78"/>
              </a:rPr>
              <a:t>Facial pain/frontal headache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980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Differentiating between colds and flu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Flu often starts abruptly</a:t>
            </a:r>
            <a:endParaRPr lang="en-US" dirty="0" smtClean="0"/>
          </a:p>
          <a:p>
            <a:r>
              <a:rPr lang="en-US" dirty="0" err="1" smtClean="0"/>
              <a:t>Fever..temperature</a:t>
            </a:r>
            <a:r>
              <a:rPr lang="en-US" dirty="0" smtClean="0"/>
              <a:t> is 38◦ C or higher.</a:t>
            </a:r>
          </a:p>
          <a:p>
            <a:r>
              <a:rPr lang="en-US" dirty="0" smtClean="0"/>
              <a:t>one or more respiratory symptom – cough, sore throat, nasal congestion or </a:t>
            </a:r>
            <a:r>
              <a:rPr lang="en-US" dirty="0" err="1" smtClean="0"/>
              <a:t>rhinorrhoea</a:t>
            </a:r>
            <a:r>
              <a:rPr lang="en-US" dirty="0" smtClean="0"/>
              <a:t> – is present; or</a:t>
            </a:r>
          </a:p>
          <a:p>
            <a:r>
              <a:rPr lang="en-US" dirty="0" smtClean="0"/>
              <a:t>One or more constitutional symptom – headache, malaise, myalgia, sweats/chills, prostration – is present. </a:t>
            </a:r>
          </a:p>
        </p:txBody>
      </p:sp>
      <p:pic>
        <p:nvPicPr>
          <p:cNvPr id="4" name="Picture 2" descr="C:\Users\toto\Desktop\ColdFl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Asthma 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1"/>
            <a:ext cx="7467600" cy="3581400"/>
          </a:xfrm>
        </p:spPr>
        <p:txBody>
          <a:bodyPr/>
          <a:lstStyle/>
          <a:p>
            <a:pPr algn="just"/>
            <a:r>
              <a:rPr lang="en-US" dirty="0" smtClean="0">
                <a:latin typeface="Andalus" pitchFamily="18" charset="-78"/>
                <a:cs typeface="Andalus" pitchFamily="18" charset="-78"/>
              </a:rPr>
              <a:t>Asthmatic attacks can be triggered by respiratory viral infections. </a:t>
            </a:r>
          </a:p>
          <a:p>
            <a:pPr algn="just"/>
            <a:r>
              <a:rPr lang="en-US" dirty="0" smtClean="0">
                <a:latin typeface="Andalus" pitchFamily="18" charset="-78"/>
                <a:cs typeface="Andalus" pitchFamily="18" charset="-78"/>
              </a:rPr>
              <a:t>Most asthma sufferers learn to start or increase their usual medication to prevent such an occurrence.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24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When to refer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657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Earache not settling with analgesic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In the very young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In the very old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In those with heart or lung disease, e.g. COPD, kidney disease, diabetes, compromised immune system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With persisting fever and productive cough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With delirium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With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pleuritic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-type chest pain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Asthma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4852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Treatment timescale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dirty="0" smtClean="0">
                <a:latin typeface="Andalus" pitchFamily="18" charset="-78"/>
                <a:cs typeface="Andalus" pitchFamily="18" charset="-78"/>
              </a:rPr>
            </a:br>
            <a:r>
              <a:rPr lang="en-US" dirty="0" smtClean="0">
                <a:latin typeface="Andalus" pitchFamily="18" charset="-78"/>
                <a:cs typeface="Andalus" pitchFamily="18" charset="-78"/>
              </a:rPr>
              <a:t>(in 10–14 days)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Decongestants, </a:t>
            </a:r>
            <a:r>
              <a:rPr lang="ar-IQ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Sympathomimetics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Antihistamines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Zinc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Vitamin C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Cough remedies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Analgesics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Products for sore throats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latin typeface="Andalus" pitchFamily="18" charset="-78"/>
                <a:cs typeface="Andalus" pitchFamily="18" charset="-78"/>
              </a:rPr>
              <a:t>Prevention of flu</a:t>
            </a:r>
            <a:endParaRPr lang="en-US" sz="4800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Vaccinations.</a:t>
            </a:r>
          </a:p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Antiviral drugs: may help reduce the duration of 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  <a:hlinkClick r:id="rId2"/>
              </a:rPr>
              <a:t>flu symptoms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, Three antiviral products are licensed for use: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oseltamivir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,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zanamivir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And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amantadine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. </a:t>
            </a:r>
          </a:p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Antibiotics:</a:t>
            </a:r>
            <a:endParaRPr lang="en-US" sz="36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365</Words>
  <Application>Microsoft Office PowerPoint</Application>
  <PresentationFormat>On-screen Show (4:3)</PresentationFormat>
  <Paragraphs>88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Andalus</vt:lpstr>
      <vt:lpstr>Arial</vt:lpstr>
      <vt:lpstr>Calibri</vt:lpstr>
      <vt:lpstr>Times New Roman</vt:lpstr>
      <vt:lpstr>Office Theme</vt:lpstr>
      <vt:lpstr>PowerPoint Presentation</vt:lpstr>
      <vt:lpstr>Common Cold</vt:lpstr>
      <vt:lpstr>Questions to be asked</vt:lpstr>
      <vt:lpstr>Symptoms</vt:lpstr>
      <vt:lpstr>Differentiating between colds and flu</vt:lpstr>
      <vt:lpstr>Asthma </vt:lpstr>
      <vt:lpstr>When to refer</vt:lpstr>
      <vt:lpstr>Treatment timescale (in 10–14 days)</vt:lpstr>
      <vt:lpstr>Prevention of flu</vt:lpstr>
      <vt:lpstr>PowerPoint Presentation</vt:lpstr>
      <vt:lpstr>Cough</vt:lpstr>
      <vt:lpstr>PowerPoint Presentation</vt:lpstr>
      <vt:lpstr>PowerPoint Presentation</vt:lpstr>
      <vt:lpstr> Questions to be Asked </vt:lpstr>
      <vt:lpstr> Nature of cough </vt:lpstr>
      <vt:lpstr>Previous History</vt:lpstr>
      <vt:lpstr>When to refer</vt:lpstr>
      <vt:lpstr>Treatment timescale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toto</dc:creator>
  <cp:lastModifiedBy>Windows User</cp:lastModifiedBy>
  <cp:revision>15</cp:revision>
  <dcterms:created xsi:type="dcterms:W3CDTF">2006-08-16T00:00:00Z</dcterms:created>
  <dcterms:modified xsi:type="dcterms:W3CDTF">2018-12-09T19:23:36Z</dcterms:modified>
</cp:coreProperties>
</file>