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93" r:id="rId3"/>
    <p:sldId id="292" r:id="rId4"/>
    <p:sldId id="275" r:id="rId5"/>
    <p:sldId id="276" r:id="rId6"/>
    <p:sldId id="281" r:id="rId7"/>
    <p:sldId id="277" r:id="rId8"/>
    <p:sldId id="278" r:id="rId9"/>
    <p:sldId id="257" r:id="rId10"/>
    <p:sldId id="258" r:id="rId11"/>
    <p:sldId id="273" r:id="rId12"/>
    <p:sldId id="291" r:id="rId13"/>
    <p:sldId id="261" r:id="rId14"/>
    <p:sldId id="262" r:id="rId15"/>
    <p:sldId id="263" r:id="rId16"/>
    <p:sldId id="264" r:id="rId17"/>
    <p:sldId id="266" r:id="rId18"/>
    <p:sldId id="296" r:id="rId19"/>
    <p:sldId id="297" r:id="rId20"/>
    <p:sldId id="295" r:id="rId21"/>
    <p:sldId id="270" r:id="rId22"/>
    <p:sldId id="271" r:id="rId23"/>
    <p:sldId id="272" r:id="rId24"/>
    <p:sldId id="288" r:id="rId25"/>
    <p:sldId id="282" r:id="rId26"/>
    <p:sldId id="283" r:id="rId27"/>
    <p:sldId id="298" r:id="rId28"/>
    <p:sldId id="284" r:id="rId29"/>
    <p:sldId id="299" r:id="rId30"/>
    <p:sldId id="300" r:id="rId31"/>
    <p:sldId id="301" r:id="rId32"/>
    <p:sldId id="302" r:id="rId33"/>
    <p:sldId id="303" r:id="rId34"/>
    <p:sldId id="304" r:id="rId35"/>
    <p:sldId id="305" r:id="rId36"/>
    <p:sldId id="306" r:id="rId37"/>
    <p:sldId id="307" r:id="rId38"/>
    <p:sldId id="308" r:id="rId39"/>
    <p:sldId id="309" r:id="rId40"/>
    <p:sldId id="310" r:id="rId41"/>
    <p:sldId id="311" r:id="rId42"/>
    <p:sldId id="312" r:id="rId43"/>
    <p:sldId id="313" r:id="rId44"/>
    <p:sldId id="314" r:id="rId45"/>
    <p:sldId id="315" r:id="rId46"/>
    <p:sldId id="316" r:id="rId47"/>
    <p:sldId id="325" r:id="rId48"/>
    <p:sldId id="317" r:id="rId49"/>
    <p:sldId id="326" r:id="rId50"/>
    <p:sldId id="319" r:id="rId51"/>
    <p:sldId id="320" r:id="rId52"/>
    <p:sldId id="321" r:id="rId53"/>
    <p:sldId id="322" r:id="rId54"/>
    <p:sldId id="323" r:id="rId55"/>
    <p:sldId id="324" r:id="rId56"/>
    <p:sldId id="285" r:id="rId5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68D3A"/>
    <a:srgbClr val="FF9933"/>
    <a:srgbClr val="FF6600"/>
    <a:srgbClr val="FF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6" d="100"/>
          <a:sy n="66" d="100"/>
        </p:scale>
        <p:origin x="1280" y="4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presProps" Target="presProps.xml"/><Relationship Id="rId5" Type="http://schemas.openxmlformats.org/officeDocument/2006/relationships/slide" Target="slides/slide4.xml"/><Relationship Id="rId61" Type="http://schemas.openxmlformats.org/officeDocument/2006/relationships/tableStyles" Target="tableStyles.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9" name="Rectangle 8"/>
          <p:cNvSpPr/>
          <p:nvPr/>
        </p:nvSpPr>
        <p:spPr bwMode="ltGray">
          <a:xfrm>
            <a:off x="0" y="0"/>
            <a:ext cx="9143999" cy="513543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ctrTitle"/>
          </p:nvPr>
        </p:nvSpPr>
        <p:spPr>
          <a:xfrm>
            <a:off x="685800" y="3355848"/>
            <a:ext cx="8077200" cy="1673352"/>
          </a:xfrm>
        </p:spPr>
        <p:txBody>
          <a:bodyPr vert="horz" lIns="91440" tIns="0" rIns="45720" bIns="0" rtlCol="0" anchor="t">
            <a:normAutofit/>
            <a:scene3d>
              <a:camera prst="orthographicFront"/>
              <a:lightRig rig="threePt" dir="t">
                <a:rot lat="0" lon="0" rev="4800000"/>
              </a:lightRig>
            </a:scene3d>
            <a:sp3d prstMaterial="matte">
              <a:bevelT w="50800" h="10160"/>
            </a:sp3d>
          </a:bodyPr>
          <a:lstStyle>
            <a:lvl1pPr algn="l">
              <a:defRPr sz="4700" b="1"/>
            </a:lvl1pPr>
            <a:extLst/>
          </a:lstStyle>
          <a:p>
            <a:r>
              <a:rPr kumimoji="0" lang="en-US" smtClean="0"/>
              <a:t>Click to edit Master title style</a:t>
            </a:r>
            <a:endParaRPr kumimoji="0" lang="en-US"/>
          </a:p>
        </p:txBody>
      </p:sp>
      <p:sp>
        <p:nvSpPr>
          <p:cNvPr id="3" name="Subtitle 2"/>
          <p:cNvSpPr>
            <a:spLocks noGrp="1"/>
          </p:cNvSpPr>
          <p:nvPr>
            <p:ph type="subTitle" idx="1"/>
          </p:nvPr>
        </p:nvSpPr>
        <p:spPr>
          <a:xfrm>
            <a:off x="685800" y="1828800"/>
            <a:ext cx="8077200" cy="1499616"/>
          </a:xfrm>
        </p:spPr>
        <p:txBody>
          <a:bodyPr lIns="118872" tIns="0" rIns="45720" bIns="0" anchor="b"/>
          <a:lstStyle>
            <a:lvl1pPr marL="0" indent="0" algn="l">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extLst/>
          </a:lstStyle>
          <a:p>
            <a:r>
              <a:rPr kumimoji="0" lang="en-US" smtClean="0"/>
              <a:t>Click to edit Master subtitle style</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12/10/2018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
        <p:nvSpPr>
          <p:cNvPr id="10" name="Rectangle 9"/>
          <p:cNvSpPr/>
          <p:nvPr/>
        </p:nvSpPr>
        <p:spPr bwMode="invGray">
          <a:xfrm>
            <a:off x="0" y="5128334"/>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12/10/2018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9" name="Rectangle 8"/>
          <p:cNvSpPr/>
          <p:nvPr/>
        </p:nvSpPr>
        <p:spPr bwMode="invGray">
          <a:xfrm>
            <a:off x="6598920" y="0"/>
            <a:ext cx="45720" cy="6858000"/>
          </a:xfrm>
          <a:prstGeom prst="rect">
            <a:avLst/>
          </a:prstGeom>
          <a:solidFill>
            <a:srgbClr val="FFFFFF"/>
          </a:solidFill>
          <a:ln w="48000" cap="flat" cmpd="thickThin" algn="ctr">
            <a:noFill/>
            <a:prstDash val="solid"/>
          </a:ln>
          <a:effectLst>
            <a:outerShdw blurRad="31750" dist="10160" dir="108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8" name="Rectangle 7"/>
          <p:cNvSpPr/>
          <p:nvPr/>
        </p:nvSpPr>
        <p:spPr bwMode="ltGray">
          <a:xfrm>
            <a:off x="6647687" y="0"/>
            <a:ext cx="2514601" cy="685800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Vertical Title 1"/>
          <p:cNvSpPr>
            <a:spLocks noGrp="1"/>
          </p:cNvSpPr>
          <p:nvPr>
            <p:ph type="title" orient="vert"/>
          </p:nvPr>
        </p:nvSpPr>
        <p:spPr>
          <a:xfrm>
            <a:off x="6781800" y="274640"/>
            <a:ext cx="19050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304800"/>
            <a:ext cx="6019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12/10/2018</a:t>
            </a:fld>
            <a:endParaRPr lang="en-US"/>
          </a:p>
        </p:txBody>
      </p:sp>
      <p:sp>
        <p:nvSpPr>
          <p:cNvPr id="5" name="Footer Placeholder 4"/>
          <p:cNvSpPr>
            <a:spLocks noGrp="1"/>
          </p:cNvSpPr>
          <p:nvPr>
            <p:ph type="ftr" sz="quarter" idx="11"/>
          </p:nvPr>
        </p:nvSpPr>
        <p:spPr>
          <a:xfrm>
            <a:off x="2640597" y="6377459"/>
            <a:ext cx="3836404" cy="365125"/>
          </a:xfrm>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55448"/>
            <a:ext cx="8229600" cy="1252728"/>
          </a:xfrm>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12/10/2018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9" name="Rectangle 8"/>
          <p:cNvSpPr/>
          <p:nvPr/>
        </p:nvSpPr>
        <p:spPr bwMode="ltGray">
          <a:xfrm>
            <a:off x="0" y="1"/>
            <a:ext cx="9144000" cy="260252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12" name="Rectangle 11"/>
          <p:cNvSpPr/>
          <p:nvPr/>
        </p:nvSpPr>
        <p:spPr bwMode="invGray">
          <a:xfrm>
            <a:off x="0" y="2602520"/>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title"/>
          </p:nvPr>
        </p:nvSpPr>
        <p:spPr>
          <a:xfrm>
            <a:off x="749808" y="118872"/>
            <a:ext cx="8013192" cy="1636776"/>
          </a:xfrm>
        </p:spPr>
        <p:txBody>
          <a:bodyPr vert="horz" lIns="91440" tIns="0" rIns="91440" bIns="0" rtlCol="0" anchor="b">
            <a:normAutofit/>
            <a:scene3d>
              <a:camera prst="orthographicFront"/>
              <a:lightRig rig="threePt" dir="t">
                <a:rot lat="0" lon="0" rev="4800000"/>
              </a:lightRig>
            </a:scene3d>
            <a:sp3d prstMaterial="matte">
              <a:bevelT w="50800" h="10160"/>
            </a:sp3d>
          </a:bodyPr>
          <a:lstStyle>
            <a:lvl1pPr algn="l">
              <a:defRPr sz="47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740664" y="1828800"/>
            <a:ext cx="8022336" cy="685800"/>
          </a:xfrm>
        </p:spPr>
        <p:txBody>
          <a:bodyPr lIns="146304" tIns="0" rIns="45720" bIns="0" anchor="t"/>
          <a:lstStyle>
            <a:lvl1pPr marL="0" indent="0">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12/10/2018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773936"/>
            <a:ext cx="4038600" cy="4623816"/>
          </a:xfrm>
        </p:spPr>
        <p:txBody>
          <a:bodyPr lIns="91440"/>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773936"/>
            <a:ext cx="4038600" cy="462381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12/10/2018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698987"/>
            <a:ext cx="4040188"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en-US" smtClean="0"/>
              <a:t>Click to edit Master text styles</a:t>
            </a:r>
          </a:p>
        </p:txBody>
      </p:sp>
      <p:sp>
        <p:nvSpPr>
          <p:cNvPr id="4" name="Content Placeholder 3"/>
          <p:cNvSpPr>
            <a:spLocks noGrp="1"/>
          </p:cNvSpPr>
          <p:nvPr>
            <p:ph sz="half" idx="2"/>
          </p:nvPr>
        </p:nvSpPr>
        <p:spPr>
          <a:xfrm>
            <a:off x="457200" y="2449512"/>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Text Placeholder 4"/>
          <p:cNvSpPr>
            <a:spLocks noGrp="1"/>
          </p:cNvSpPr>
          <p:nvPr>
            <p:ph type="body" sz="quarter" idx="3"/>
          </p:nvPr>
        </p:nvSpPr>
        <p:spPr>
          <a:xfrm>
            <a:off x="4645025" y="1698987"/>
            <a:ext cx="4041775"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en-US" smtClean="0"/>
              <a:t>Click to edit Master text styles</a:t>
            </a:r>
          </a:p>
        </p:txBody>
      </p:sp>
      <p:sp>
        <p:nvSpPr>
          <p:cNvPr id="6" name="Content Placeholder 5"/>
          <p:cNvSpPr>
            <a:spLocks noGrp="1"/>
          </p:cNvSpPr>
          <p:nvPr>
            <p:ph sz="quarter" idx="4"/>
          </p:nvPr>
        </p:nvSpPr>
        <p:spPr>
          <a:xfrm>
            <a:off x="4645025" y="2449512"/>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1D8BD707-D9CF-40AE-B4C6-C98DA3205C09}" type="datetimeFigureOut">
              <a:rPr lang="en-US" smtClean="0"/>
              <a:pPr/>
              <a:t>12/10/2018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1D8BD707-D9CF-40AE-B4C6-C98DA3205C09}" type="datetimeFigureOut">
              <a:rPr lang="en-US" smtClean="0"/>
              <a:pPr/>
              <a:t>12/10/2018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12/10/2018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7838" y="152400"/>
            <a:ext cx="2523744" cy="978408"/>
          </a:xfrm>
        </p:spPr>
        <p:txBody>
          <a:bodyPr vert="horz" lIns="73152" rIns="45720" bIns="0" rtlCol="0" anchor="b">
            <a:normAutofit/>
            <a:sp3d prstMaterial="matte"/>
          </a:bodyPr>
          <a:lstStyle>
            <a:lvl1pPr algn="l">
              <a:defRPr sz="2000" b="0"/>
            </a:lvl1pPr>
            <a:extLst/>
          </a:lstStyle>
          <a:p>
            <a:r>
              <a:rPr kumimoji="0" lang="en-US" smtClean="0"/>
              <a:t>Click to edit Master title style</a:t>
            </a:r>
            <a:endParaRPr kumimoji="0" lang="en-US"/>
          </a:p>
        </p:txBody>
      </p:sp>
      <p:sp>
        <p:nvSpPr>
          <p:cNvPr id="3" name="Content Placeholder 2"/>
          <p:cNvSpPr>
            <a:spLocks noGrp="1"/>
          </p:cNvSpPr>
          <p:nvPr>
            <p:ph idx="1"/>
          </p:nvPr>
        </p:nvSpPr>
        <p:spPr>
          <a:xfrm>
            <a:off x="3019377" y="1743133"/>
            <a:ext cx="5920641" cy="455888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Text Placeholder 3"/>
          <p:cNvSpPr>
            <a:spLocks noGrp="1"/>
          </p:cNvSpPr>
          <p:nvPr>
            <p:ph type="body" sz="half" idx="2"/>
          </p:nvPr>
        </p:nvSpPr>
        <p:spPr>
          <a:xfrm>
            <a:off x="167838" y="1730018"/>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12/10/2018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12" name="Rectangle 11"/>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64592" y="155448"/>
            <a:ext cx="2525150" cy="978408"/>
          </a:xfrm>
        </p:spPr>
        <p:txBody>
          <a:bodyPr lIns="73152" bIns="0" anchor="b">
            <a:sp3d prstMaterial="matte"/>
          </a:bodyPr>
          <a:lstStyle>
            <a:lvl1pPr algn="l">
              <a:defRPr sz="2000" b="0"/>
            </a:lvl1pPr>
            <a:extLst/>
          </a:lstStyle>
          <a:p>
            <a:r>
              <a:rPr kumimoji="0" lang="en-US" smtClean="0"/>
              <a:t>Click to edit Master title style</a:t>
            </a:r>
            <a:endParaRPr kumimoji="0" lang="en-US"/>
          </a:p>
        </p:txBody>
      </p:sp>
      <p:sp>
        <p:nvSpPr>
          <p:cNvPr id="3" name="Picture Placeholder 2"/>
          <p:cNvSpPr>
            <a:spLocks noGrp="1"/>
          </p:cNvSpPr>
          <p:nvPr>
            <p:ph type="pic" idx="1"/>
          </p:nvPr>
        </p:nvSpPr>
        <p:spPr>
          <a:xfrm>
            <a:off x="2903805" y="1484808"/>
            <a:ext cx="6247397" cy="5373192"/>
          </a:xfrm>
          <a:solidFill>
            <a:schemeClr val="bg2">
              <a:shade val="7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extLst/>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164592" y="1728216"/>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a:xfrm>
            <a:off x="164592" y="1170432"/>
            <a:ext cx="2523744" cy="201168"/>
          </a:xfrm>
        </p:spPr>
        <p:txBody>
          <a:bodyPr/>
          <a:lstStyle/>
          <a:p>
            <a:fld id="{1D8BD707-D9CF-40AE-B4C6-C98DA3205C09}" type="datetimeFigureOut">
              <a:rPr lang="en-US" smtClean="0"/>
              <a:pPr/>
              <a:t>12/10/2018</a:t>
            </a:fld>
            <a:endParaRPr lang="en-US"/>
          </a:p>
        </p:txBody>
      </p:sp>
      <p:sp>
        <p:nvSpPr>
          <p:cNvPr id="11" name="Rectangle 10"/>
          <p:cNvSpPr/>
          <p:nvPr/>
        </p:nvSpPr>
        <p:spPr>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bwMode="invGray">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6" name="Footer Placeholder 5"/>
          <p:cNvSpPr>
            <a:spLocks noGrp="1"/>
          </p:cNvSpPr>
          <p:nvPr>
            <p:ph type="ftr" sz="quarter" idx="11"/>
          </p:nvPr>
        </p:nvSpPr>
        <p:spPr>
          <a:xfrm>
            <a:off x="3035808" y="1170432"/>
            <a:ext cx="5193792" cy="201168"/>
          </a:xfrm>
        </p:spPr>
        <p:txBody>
          <a:bodyPr/>
          <a:lstStyle>
            <a:lvl1pPr>
              <a:defRPr>
                <a:solidFill>
                  <a:schemeClr val="bg1">
                    <a:shade val="50000"/>
                  </a:schemeClr>
                </a:solidFill>
              </a:defRPr>
            </a:lvl1pPr>
          </a:lstStyle>
          <a:p>
            <a:endParaRPr lang="en-US"/>
          </a:p>
        </p:txBody>
      </p:sp>
      <p:sp>
        <p:nvSpPr>
          <p:cNvPr id="7" name="Slide Number Placeholder 6"/>
          <p:cNvSpPr>
            <a:spLocks noGrp="1"/>
          </p:cNvSpPr>
          <p:nvPr>
            <p:ph type="sldNum" sz="quarter" idx="12"/>
          </p:nvPr>
        </p:nvSpPr>
        <p:spPr>
          <a:xfrm>
            <a:off x="8339328" y="1170432"/>
            <a:ext cx="733864" cy="201168"/>
          </a:xfrm>
        </p:spPr>
        <p:txBody>
          <a:bodyPr/>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bwMode="invGray">
          <a:xfrm>
            <a:off x="0" y="1435895"/>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7" name="Rectangle 6"/>
          <p:cNvSpPr/>
          <p:nvPr/>
        </p:nvSpPr>
        <p:spPr bwMode="ltGray">
          <a:xfrm>
            <a:off x="0" y="0"/>
            <a:ext cx="9143999" cy="1433733"/>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Placeholder 1"/>
          <p:cNvSpPr>
            <a:spLocks noGrp="1"/>
          </p:cNvSpPr>
          <p:nvPr>
            <p:ph type="title"/>
          </p:nvPr>
        </p:nvSpPr>
        <p:spPr>
          <a:xfrm>
            <a:off x="457200" y="152400"/>
            <a:ext cx="8229600" cy="1251062"/>
          </a:xfrm>
          <a:prstGeom prst="rect">
            <a:avLst/>
          </a:prstGeom>
        </p:spPr>
        <p:txBody>
          <a:bodyPr vert="horz" lIns="91440" rIns="45720" rtlCol="0" anchor="ctr">
            <a:normAutofit/>
            <a:scene3d>
              <a:camera prst="orthographicFront"/>
              <a:lightRig rig="threePt" dir="t">
                <a:rot lat="0" lon="0" rev="4800000"/>
              </a:lightRig>
            </a:scene3d>
            <a:sp3d prstMaterial="matte">
              <a:bevelT w="50800" h="10160"/>
            </a:sp3d>
          </a:bodyPr>
          <a:lstStyle>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775191"/>
            <a:ext cx="8229600" cy="4625609"/>
          </a:xfrm>
          <a:prstGeom prst="rect">
            <a:avLst/>
          </a:prstGeom>
        </p:spPr>
        <p:txBody>
          <a:bodyPr vert="horz" lIns="54864" tIns="91440" rtlCol="0">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4" name="Date Placeholder 3"/>
          <p:cNvSpPr>
            <a:spLocks noGrp="1"/>
          </p:cNvSpPr>
          <p:nvPr>
            <p:ph type="dt" sz="half" idx="2"/>
          </p:nvPr>
        </p:nvSpPr>
        <p:spPr>
          <a:xfrm>
            <a:off x="457200" y="6476999"/>
            <a:ext cx="2133600" cy="274320"/>
          </a:xfrm>
          <a:prstGeom prst="rect">
            <a:avLst/>
          </a:prstGeom>
        </p:spPr>
        <p:txBody>
          <a:bodyPr vert="horz" lIns="109728" rIns="45720" bIns="0" rtlCol="0" anchor="b"/>
          <a:lstStyle>
            <a:lvl1pPr algn="l" eaLnBrk="1" latinLnBrk="0" hangingPunct="1">
              <a:defRPr kumimoji="0" sz="1200">
                <a:solidFill>
                  <a:schemeClr val="tx1">
                    <a:tint val="95000"/>
                  </a:schemeClr>
                </a:solidFill>
              </a:defRPr>
            </a:lvl1pPr>
            <a:extLst/>
          </a:lstStyle>
          <a:p>
            <a:fld id="{1D8BD707-D9CF-40AE-B4C6-C98DA3205C09}" type="datetimeFigureOut">
              <a:rPr lang="en-US" smtClean="0"/>
              <a:pPr/>
              <a:t>12/10/2018</a:t>
            </a:fld>
            <a:endParaRPr lang="en-US"/>
          </a:p>
        </p:txBody>
      </p:sp>
      <p:sp>
        <p:nvSpPr>
          <p:cNvPr id="5" name="Footer Placeholder 4"/>
          <p:cNvSpPr>
            <a:spLocks noGrp="1"/>
          </p:cNvSpPr>
          <p:nvPr>
            <p:ph type="ftr" sz="quarter" idx="3"/>
          </p:nvPr>
        </p:nvSpPr>
        <p:spPr>
          <a:xfrm>
            <a:off x="2640596" y="6476999"/>
            <a:ext cx="5507719" cy="274320"/>
          </a:xfrm>
          <a:prstGeom prst="rect">
            <a:avLst/>
          </a:prstGeom>
        </p:spPr>
        <p:txBody>
          <a:bodyPr vert="horz" lIns="45720" rIns="45720" bIns="0" rtlCol="0" anchor="b"/>
          <a:lstStyle>
            <a:lvl1pPr algn="l" eaLnBrk="1" latinLnBrk="0" hangingPunct="1">
              <a:defRPr kumimoji="0" sz="1200">
                <a:solidFill>
                  <a:schemeClr val="tx1">
                    <a:tint val="95000"/>
                  </a:schemeClr>
                </a:solidFill>
              </a:defRPr>
            </a:lvl1pPr>
            <a:extLst/>
          </a:lstStyle>
          <a:p>
            <a:endParaRPr lang="en-US"/>
          </a:p>
        </p:txBody>
      </p:sp>
      <p:sp>
        <p:nvSpPr>
          <p:cNvPr id="6" name="Slide Number Placeholder 5"/>
          <p:cNvSpPr>
            <a:spLocks noGrp="1"/>
          </p:cNvSpPr>
          <p:nvPr>
            <p:ph type="sldNum" sz="quarter" idx="4"/>
          </p:nvPr>
        </p:nvSpPr>
        <p:spPr>
          <a:xfrm>
            <a:off x="8204396" y="6476999"/>
            <a:ext cx="733864" cy="274320"/>
          </a:xfrm>
          <a:prstGeom prst="rect">
            <a:avLst/>
          </a:prstGeom>
        </p:spPr>
        <p:txBody>
          <a:bodyPr vert="horz" bIns="0" rtlCol="0" anchor="b"/>
          <a:lstStyle>
            <a:lvl1pPr algn="r" eaLnBrk="1" latinLnBrk="0" hangingPunct="1">
              <a:defRPr kumimoji="0" sz="1200">
                <a:solidFill>
                  <a:schemeClr val="tx1">
                    <a:tint val="95000"/>
                  </a:schemeClr>
                </a:solidFill>
              </a:defRPr>
            </a:lvl1pPr>
            <a:extLst/>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500" b="1" kern="1200">
          <a:solidFill>
            <a:schemeClr val="accent1">
              <a:satMod val="150000"/>
            </a:schemeClr>
          </a:solidFill>
          <a:effectLst/>
          <a:latin typeface="+mj-lt"/>
          <a:ea typeface="+mj-ea"/>
          <a:cs typeface="+mj-cs"/>
        </a:defRPr>
      </a:lvl1pPr>
      <a:extLst/>
    </p:titleStyle>
    <p:bodyStyle>
      <a:lvl1pPr marL="438912" indent="-320040" algn="l" rtl="0" eaLnBrk="1" latinLnBrk="0" hangingPunct="1">
        <a:spcBef>
          <a:spcPts val="0"/>
        </a:spcBef>
        <a:buClr>
          <a:schemeClr val="accent1"/>
        </a:buClr>
        <a:buSzPct val="80000"/>
        <a:buFont typeface="Wingdings 2"/>
        <a:buChar char=""/>
        <a:defRPr kumimoji="0" sz="3200" kern="1200">
          <a:solidFill>
            <a:schemeClr val="tx1"/>
          </a:solidFill>
          <a:latin typeface="+mn-lt"/>
          <a:ea typeface="+mn-ea"/>
          <a:cs typeface="+mn-cs"/>
        </a:defRPr>
      </a:lvl1pPr>
      <a:lvl2pPr marL="731520" indent="-274320" algn="l" rtl="0" eaLnBrk="1" latinLnBrk="0" hangingPunct="1">
        <a:spcBef>
          <a:spcPct val="20000"/>
        </a:spcBef>
        <a:buClr>
          <a:schemeClr val="accent2"/>
        </a:buClr>
        <a:buSzPct val="90000"/>
        <a:buFont typeface="Wingdings"/>
        <a:buChar char=""/>
        <a:defRPr kumimoji="0" sz="2800" kern="1200">
          <a:solidFill>
            <a:schemeClr val="tx1"/>
          </a:solidFill>
          <a:latin typeface="+mn-lt"/>
          <a:ea typeface="+mn-ea"/>
          <a:cs typeface="+mn-cs"/>
        </a:defRPr>
      </a:lvl2pPr>
      <a:lvl3pPr marL="996696" indent="-228600" algn="l" rtl="0" eaLnBrk="1" latinLnBrk="0" hangingPunct="1">
        <a:spcBef>
          <a:spcPct val="20000"/>
        </a:spcBef>
        <a:buClr>
          <a:schemeClr val="accent3"/>
        </a:buClr>
        <a:buFont typeface="Arial"/>
        <a:buChar char="▪"/>
        <a:defRPr kumimoji="0" sz="2400" kern="1200">
          <a:solidFill>
            <a:schemeClr val="tx1"/>
          </a:solidFill>
          <a:latin typeface="+mn-lt"/>
          <a:ea typeface="+mn-ea"/>
          <a:cs typeface="+mn-cs"/>
        </a:defRPr>
      </a:lvl3pPr>
      <a:lvl4pPr marL="1216152" indent="-182880" algn="l" rtl="0" eaLnBrk="1" latinLnBrk="0" hangingPunct="1">
        <a:spcBef>
          <a:spcPct val="20000"/>
        </a:spcBef>
        <a:buClr>
          <a:schemeClr val="accent4"/>
        </a:buClr>
        <a:buFont typeface="Arial"/>
        <a:buChar char="▪"/>
        <a:defRPr kumimoji="0" sz="2000" kern="1200">
          <a:solidFill>
            <a:schemeClr val="tx1"/>
          </a:solidFill>
          <a:latin typeface="+mn-lt"/>
          <a:ea typeface="+mn-ea"/>
          <a:cs typeface="+mn-cs"/>
        </a:defRPr>
      </a:lvl4pPr>
      <a:lvl5pPr marL="1426464" indent="-182880" algn="l" rtl="0" eaLnBrk="1" latinLnBrk="0" hangingPunct="1">
        <a:spcBef>
          <a:spcPct val="20000"/>
        </a:spcBef>
        <a:buClr>
          <a:schemeClr val="accent5"/>
        </a:buClr>
        <a:buFont typeface="Wingdings 3"/>
        <a:buChar char=""/>
        <a:defRPr kumimoji="0" lang="en-US" sz="2000" kern="1200" smtClean="0">
          <a:solidFill>
            <a:schemeClr val="tx1"/>
          </a:solidFill>
          <a:latin typeface="+mn-lt"/>
          <a:ea typeface="+mn-ea"/>
          <a:cs typeface="+mn-cs"/>
        </a:defRPr>
      </a:lvl5pPr>
      <a:lvl6pPr marL="1627632" indent="-182880" algn="l" rtl="0" eaLnBrk="1" latinLnBrk="0" hangingPunct="1">
        <a:spcBef>
          <a:spcPct val="20000"/>
        </a:spcBef>
        <a:buClr>
          <a:schemeClr val="accent6"/>
        </a:buClr>
        <a:buSzPct val="100000"/>
        <a:buFont typeface="Wingdings 2"/>
        <a:buChar char=""/>
        <a:defRPr kumimoji="0" sz="2000" kern="1200">
          <a:solidFill>
            <a:schemeClr val="tx1"/>
          </a:solidFill>
          <a:latin typeface="+mn-lt"/>
          <a:ea typeface="+mn-ea"/>
          <a:cs typeface="+mn-cs"/>
        </a:defRPr>
      </a:lvl6pPr>
      <a:lvl7pPr marL="1828800" indent="-182880" algn="l" rtl="0" eaLnBrk="1" latinLnBrk="0" hangingPunct="1">
        <a:spcBef>
          <a:spcPct val="20000"/>
        </a:spcBef>
        <a:buClr>
          <a:schemeClr val="accent1"/>
        </a:buClr>
        <a:buSzPct val="100000"/>
        <a:buFont typeface="Wingdings 2"/>
        <a:buChar char=""/>
        <a:defRPr kumimoji="0" sz="1800" kern="1200">
          <a:solidFill>
            <a:schemeClr val="tx1"/>
          </a:solidFill>
          <a:latin typeface="+mn-lt"/>
          <a:ea typeface="+mn-ea"/>
          <a:cs typeface="+mn-cs"/>
        </a:defRPr>
      </a:lvl7pPr>
      <a:lvl8pPr marL="2029968" indent="-182880" algn="l" rtl="0" eaLnBrk="1" latinLnBrk="0" hangingPunct="1">
        <a:spcBef>
          <a:spcPct val="20000"/>
        </a:spcBef>
        <a:buClr>
          <a:schemeClr val="accent2"/>
        </a:buClr>
        <a:buFont typeface="Wingdings 2" pitchFamily="18" charset="2"/>
        <a:buChar char=""/>
        <a:defRPr kumimoji="0" sz="1800" kern="1200">
          <a:solidFill>
            <a:schemeClr val="tx1"/>
          </a:solidFill>
          <a:latin typeface="+mn-lt"/>
          <a:ea typeface="+mn-ea"/>
          <a:cs typeface="+mn-cs"/>
        </a:defRPr>
      </a:lvl8pPr>
      <a:lvl9pPr marL="2231136" indent="-182880" algn="l" rtl="0" eaLnBrk="1" latinLnBrk="0" hangingPunct="1">
        <a:spcBef>
          <a:spcPct val="20000"/>
        </a:spcBef>
        <a:buClr>
          <a:schemeClr val="accent3"/>
        </a:buClr>
        <a:buFont typeface="Wingdings 2" pitchFamily="18" charset="2"/>
        <a:buChar char=""/>
        <a:defRPr kumimoji="0" sz="18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s://microbeonline.com/staphylococcus-aureusdisease-properties-pathogenesis-and-laboratory-diagnosis/"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microbeonline.com/seven-common-characteristics-family-enterobacteriaceae/"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13.gif"/><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image" Target="../media/image16.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image" Target="../media/image17.jpg"/><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image" Target="../media/image18.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en.wikipedia.org/wiki/Catalase" TargetMode="External"/><Relationship Id="rId2" Type="http://schemas.openxmlformats.org/officeDocument/2006/relationships/hyperlink" Target="https://en.wikipedia.org/wiki/Blood_plasma"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smtClean="0">
                <a:effectLst>
                  <a:outerShdw blurRad="38100" dist="38100" dir="2700000" algn="tl">
                    <a:srgbClr val="000000">
                      <a:alpha val="43137"/>
                    </a:srgbClr>
                  </a:outerShdw>
                </a:effectLst>
                <a:latin typeface="Times New Roman" pitchFamily="18" charset="0"/>
                <a:cs typeface="Times New Roman" pitchFamily="18" charset="0"/>
              </a:rPr>
              <a:t>Biochemical Tests</a:t>
            </a:r>
            <a:endParaRPr lang="en-US" b="1" dirty="0">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3" name="Subtitle 2"/>
          <p:cNvSpPr>
            <a:spLocks noGrp="1"/>
          </p:cNvSpPr>
          <p:nvPr>
            <p:ph type="subTitle" idx="1"/>
          </p:nvPr>
        </p:nvSpPr>
        <p:spPr>
          <a:xfrm>
            <a:off x="685800" y="1524000"/>
            <a:ext cx="8077200" cy="5029200"/>
          </a:xfrm>
        </p:spPr>
        <p:txBody>
          <a:bodyPr/>
          <a:lstStyle/>
          <a:p>
            <a:endParaRPr lang="en-US" dirty="0" smtClean="0">
              <a:solidFill>
                <a:schemeClr val="tx1"/>
              </a:solidFill>
            </a:endParaRPr>
          </a:p>
          <a:p>
            <a:endParaRPr lang="en-US" dirty="0" smtClean="0">
              <a:solidFill>
                <a:schemeClr val="tx1"/>
              </a:solidFill>
            </a:endParaRPr>
          </a:p>
          <a:p>
            <a:r>
              <a:rPr lang="en-US" dirty="0" smtClean="0">
                <a:solidFill>
                  <a:schemeClr val="tx1"/>
                </a:solidFill>
              </a:rPr>
              <a:t>                                                                         </a:t>
            </a:r>
            <a:r>
              <a:rPr lang="en-US" sz="2800" b="1" dirty="0" smtClean="0">
                <a:solidFill>
                  <a:schemeClr val="tx1"/>
                </a:solidFill>
              </a:rPr>
              <a:t>Asst. Prof. Dr. Dalya Basil</a:t>
            </a:r>
            <a:endParaRPr lang="en-US" b="1" dirty="0" smtClean="0">
              <a:solidFill>
                <a:schemeClr val="tx1"/>
              </a:solidFill>
            </a:endParaRPr>
          </a:p>
          <a:p>
            <a:endParaRPr lang="en-US" dirty="0">
              <a:solidFill>
                <a:schemeClr val="tx1"/>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lstStyle/>
          <a:p>
            <a:pPr algn="ctr"/>
            <a:r>
              <a:rPr lang="en-US" dirty="0" err="1" smtClean="0"/>
              <a:t>Catalase</a:t>
            </a:r>
            <a:r>
              <a:rPr lang="en-US" dirty="0" smtClean="0"/>
              <a:t> test</a:t>
            </a:r>
            <a:endParaRPr lang="en-US" dirty="0"/>
          </a:p>
        </p:txBody>
      </p:sp>
      <p:sp>
        <p:nvSpPr>
          <p:cNvPr id="3" name="Content Placeholder 2"/>
          <p:cNvSpPr>
            <a:spLocks noGrp="1"/>
          </p:cNvSpPr>
          <p:nvPr>
            <p:ph idx="1"/>
          </p:nvPr>
        </p:nvSpPr>
        <p:spPr>
          <a:xfrm>
            <a:off x="457200" y="1600200"/>
            <a:ext cx="8229600" cy="4876800"/>
          </a:xfrm>
        </p:spPr>
        <p:txBody>
          <a:bodyPr>
            <a:normAutofit fontScale="92500" lnSpcReduction="10000"/>
          </a:bodyPr>
          <a:lstStyle/>
          <a:p>
            <a:pPr algn="just"/>
            <a:r>
              <a:rPr lang="en-US" dirty="0" smtClean="0"/>
              <a:t>The enzyme </a:t>
            </a:r>
            <a:r>
              <a:rPr lang="en-US" dirty="0" err="1" smtClean="0"/>
              <a:t>catalase</a:t>
            </a:r>
            <a:r>
              <a:rPr lang="en-US" dirty="0" smtClean="0"/>
              <a:t> mediates the breakdown of hydrogen peroxide into oxygen and water. The presence of the enzyme in a bacterial isolate is evident when a small </a:t>
            </a:r>
            <a:r>
              <a:rPr lang="en-US" dirty="0" err="1" smtClean="0"/>
              <a:t>inoculum</a:t>
            </a:r>
            <a:r>
              <a:rPr lang="en-US" dirty="0" smtClean="0"/>
              <a:t> is introduced into hydrogen peroxide, and the rapid elaboration of oxygen bubbles occurs. The lack of </a:t>
            </a:r>
            <a:r>
              <a:rPr lang="en-US" dirty="0" err="1" smtClean="0"/>
              <a:t>catalase</a:t>
            </a:r>
            <a:r>
              <a:rPr lang="en-US" dirty="0" smtClean="0"/>
              <a:t> is evident by a lack of or weak bubble production. The culture should not be more than 24 hours old.</a:t>
            </a:r>
          </a:p>
          <a:p>
            <a:r>
              <a:rPr lang="en-US" sz="4300" dirty="0" smtClean="0"/>
              <a:t>2</a:t>
            </a:r>
            <a:r>
              <a:rPr lang="en-US" dirty="0" smtClean="0"/>
              <a:t>H</a:t>
            </a:r>
            <a:r>
              <a:rPr lang="en-US" sz="2200" dirty="0" smtClean="0"/>
              <a:t>2</a:t>
            </a:r>
            <a:r>
              <a:rPr lang="en-US" dirty="0" smtClean="0"/>
              <a:t>O</a:t>
            </a:r>
            <a:r>
              <a:rPr lang="en-US" sz="2200" dirty="0" smtClean="0"/>
              <a:t>2</a:t>
            </a:r>
            <a:r>
              <a:rPr lang="en-US" dirty="0" smtClean="0"/>
              <a:t>                             </a:t>
            </a:r>
            <a:r>
              <a:rPr lang="en-US" sz="4300" dirty="0" smtClean="0"/>
              <a:t>2</a:t>
            </a:r>
            <a:r>
              <a:rPr lang="en-US" dirty="0" smtClean="0"/>
              <a:t>H</a:t>
            </a:r>
            <a:r>
              <a:rPr lang="en-US" sz="2200" dirty="0" smtClean="0"/>
              <a:t>2</a:t>
            </a:r>
            <a:r>
              <a:rPr lang="en-US" dirty="0" smtClean="0"/>
              <a:t>O + O</a:t>
            </a:r>
            <a:r>
              <a:rPr lang="en-US" sz="2200" dirty="0" smtClean="0"/>
              <a:t>2</a:t>
            </a:r>
            <a:r>
              <a:rPr lang="en-US" dirty="0" smtClean="0"/>
              <a:t> (gas bubbles)</a:t>
            </a:r>
          </a:p>
          <a:p>
            <a:pPr>
              <a:buNone/>
            </a:pPr>
            <a:r>
              <a:rPr lang="en-US" dirty="0" smtClean="0"/>
              <a:t>                     </a:t>
            </a:r>
          </a:p>
        </p:txBody>
      </p:sp>
      <p:cxnSp>
        <p:nvCxnSpPr>
          <p:cNvPr id="5" name="Straight Arrow Connector 4"/>
          <p:cNvCxnSpPr/>
          <p:nvPr/>
        </p:nvCxnSpPr>
        <p:spPr>
          <a:xfrm>
            <a:off x="2133600" y="5713412"/>
            <a:ext cx="19812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6" name="Rectangle 5"/>
          <p:cNvSpPr/>
          <p:nvPr/>
        </p:nvSpPr>
        <p:spPr>
          <a:xfrm>
            <a:off x="2286000" y="5791200"/>
            <a:ext cx="1524000" cy="304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err="1" smtClean="0">
                <a:ln w="18000">
                  <a:solidFill>
                    <a:schemeClr val="accent2">
                      <a:satMod val="140000"/>
                    </a:schemeClr>
                  </a:solidFill>
                  <a:prstDash val="solid"/>
                  <a:miter lim="800000"/>
                </a:ln>
                <a:solidFill>
                  <a:schemeClr val="tx1"/>
                </a:solidFill>
                <a:effectLst>
                  <a:outerShdw blurRad="25500" dist="23000" dir="7020000" algn="tl">
                    <a:srgbClr val="000000">
                      <a:alpha val="50000"/>
                    </a:srgbClr>
                  </a:outerShdw>
                </a:effectLst>
              </a:rPr>
              <a:t>catalase</a:t>
            </a:r>
            <a:endParaRPr lang="en-US" sz="2800" b="1" dirty="0">
              <a:ln w="18000">
                <a:solidFill>
                  <a:schemeClr val="accent2">
                    <a:satMod val="140000"/>
                  </a:schemeClr>
                </a:solidFill>
                <a:prstDash val="solid"/>
                <a:miter lim="800000"/>
              </a:ln>
              <a:solidFill>
                <a:schemeClr val="tx1"/>
              </a:solidFill>
              <a:effectLst>
                <a:outerShdw blurRad="25500" dist="23000" dir="7020000" algn="tl">
                  <a:srgbClr val="000000">
                    <a:alpha val="50000"/>
                  </a:srgbClr>
                </a:outerShdw>
              </a:effectLst>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err="1" smtClean="0"/>
              <a:t>Catalase</a:t>
            </a:r>
            <a:r>
              <a:rPr lang="en-US" dirty="0" smtClean="0"/>
              <a:t> test</a:t>
            </a:r>
            <a:endParaRPr lang="en-US" dirty="0"/>
          </a:p>
        </p:txBody>
      </p:sp>
      <p:sp>
        <p:nvSpPr>
          <p:cNvPr id="3" name="Content Placeholder 2"/>
          <p:cNvSpPr>
            <a:spLocks noGrp="1"/>
          </p:cNvSpPr>
          <p:nvPr>
            <p:ph idx="1"/>
          </p:nvPr>
        </p:nvSpPr>
        <p:spPr/>
        <p:txBody>
          <a:bodyPr>
            <a:normAutofit/>
          </a:bodyPr>
          <a:lstStyle/>
          <a:p>
            <a:pPr algn="just"/>
            <a:r>
              <a:rPr lang="en-US" dirty="0" smtClean="0"/>
              <a:t>Bacteria thereby protect themselves from the lethal effect of Hydrogen peroxide which is accumulated as an end product of aerobic carbohydrate metabolism.</a:t>
            </a:r>
          </a:p>
          <a:p>
            <a:pPr algn="just">
              <a:buNone/>
            </a:pPr>
            <a:endParaRPr lang="en-US" dirty="0" smtClean="0"/>
          </a:p>
          <a:p>
            <a:pPr algn="just"/>
            <a:r>
              <a:rPr lang="en-US" dirty="0" err="1" smtClean="0"/>
              <a:t>Catalase</a:t>
            </a:r>
            <a:r>
              <a:rPr lang="en-US" dirty="0" smtClean="0"/>
              <a:t>-positive bacteria include strict aerobes as well as facultative anaerobes. They all have the ability to respire using oxygen as a terminal electron acceptor.</a:t>
            </a:r>
          </a:p>
          <a:p>
            <a:pPr algn="just"/>
            <a:endParaRPr lang="en-US" dirty="0" smtClean="0"/>
          </a:p>
          <a:p>
            <a:pPr algn="just"/>
            <a:endParaRPr lang="en-US" dirty="0" smtClean="0"/>
          </a:p>
          <a:p>
            <a:pPr algn="just"/>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err="1" smtClean="0"/>
              <a:t>Catalase</a:t>
            </a:r>
            <a:r>
              <a:rPr lang="en-US" dirty="0" smtClean="0"/>
              <a:t> test</a:t>
            </a:r>
            <a:endParaRPr lang="en-US" dirty="0"/>
          </a:p>
        </p:txBody>
      </p:sp>
      <p:sp>
        <p:nvSpPr>
          <p:cNvPr id="3" name="Content Placeholder 2"/>
          <p:cNvSpPr>
            <a:spLocks noGrp="1"/>
          </p:cNvSpPr>
          <p:nvPr>
            <p:ph idx="1"/>
          </p:nvPr>
        </p:nvSpPr>
        <p:spPr/>
        <p:txBody>
          <a:bodyPr>
            <a:normAutofit/>
          </a:bodyPr>
          <a:lstStyle/>
          <a:p>
            <a:pPr algn="just">
              <a:buNone/>
            </a:pPr>
            <a:endParaRPr lang="en-US" dirty="0" smtClean="0"/>
          </a:p>
          <a:p>
            <a:pPr algn="just"/>
            <a:r>
              <a:rPr lang="en-US" dirty="0" smtClean="0"/>
              <a:t> </a:t>
            </a:r>
            <a:r>
              <a:rPr lang="en-US" dirty="0" err="1" smtClean="0"/>
              <a:t>Catalase</a:t>
            </a:r>
            <a:r>
              <a:rPr lang="en-US" dirty="0" smtClean="0"/>
              <a:t>-negative bacteria may be anaerobes, or they may be facultative anaerobes that only ferment and do not respire using oxygen as a terminal electron acceptor (</a:t>
            </a:r>
            <a:r>
              <a:rPr lang="en-US" dirty="0" err="1" smtClean="0"/>
              <a:t>ie</a:t>
            </a:r>
            <a:r>
              <a:rPr lang="en-US" dirty="0" smtClean="0"/>
              <a:t>. Streptococci).</a:t>
            </a:r>
          </a:p>
          <a:p>
            <a:pPr algn="just">
              <a:buNone/>
            </a:pPr>
            <a:endParaRPr lang="en-US" dirty="0" smtClean="0"/>
          </a:p>
          <a:p>
            <a:pPr algn="just">
              <a:buNone/>
            </a:pPr>
            <a:endParaRPr lang="en-US" dirty="0" smtClean="0"/>
          </a:p>
          <a:p>
            <a:pPr algn="just"/>
            <a:endParaRPr lang="en-US" dirty="0" smtClean="0"/>
          </a:p>
          <a:p>
            <a:pPr algn="just"/>
            <a:endParaRPr lang="en-US" dirty="0" smtClean="0"/>
          </a:p>
          <a:p>
            <a:pPr algn="just"/>
            <a:endParaRPr lang="en-US" dirty="0" smtClean="0"/>
          </a:p>
          <a:p>
            <a:pPr algn="just"/>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b="1" dirty="0" smtClean="0"/>
              <a:t>Uses </a:t>
            </a:r>
            <a:r>
              <a:rPr lang="en-US" b="1" dirty="0" err="1" smtClean="0"/>
              <a:t>Catalase</a:t>
            </a:r>
            <a:r>
              <a:rPr lang="en-US" b="1" dirty="0" smtClean="0"/>
              <a:t> Test Results </a:t>
            </a:r>
            <a:r>
              <a:rPr lang="en-US" dirty="0" smtClean="0"/>
              <a:t/>
            </a:r>
            <a:br>
              <a:rPr lang="en-US" dirty="0" smtClean="0"/>
            </a:br>
            <a:endParaRPr lang="en-US" dirty="0"/>
          </a:p>
        </p:txBody>
      </p:sp>
      <p:sp>
        <p:nvSpPr>
          <p:cNvPr id="3" name="Content Placeholder 2"/>
          <p:cNvSpPr>
            <a:spLocks noGrp="1"/>
          </p:cNvSpPr>
          <p:nvPr>
            <p:ph idx="1"/>
          </p:nvPr>
        </p:nvSpPr>
        <p:spPr/>
        <p:txBody>
          <a:bodyPr>
            <a:normAutofit/>
          </a:bodyPr>
          <a:lstStyle/>
          <a:p>
            <a:pPr lvl="0" algn="just"/>
            <a:r>
              <a:rPr lang="en-US" dirty="0" smtClean="0"/>
              <a:t>The </a:t>
            </a:r>
            <a:r>
              <a:rPr lang="en-US" dirty="0" err="1" smtClean="0"/>
              <a:t>catalase</a:t>
            </a:r>
            <a:r>
              <a:rPr lang="en-US" dirty="0" smtClean="0"/>
              <a:t> test is primarily used to distinguish among Gram-positive </a:t>
            </a:r>
            <a:r>
              <a:rPr lang="en-US" dirty="0" err="1" smtClean="0"/>
              <a:t>cocci</a:t>
            </a:r>
            <a:r>
              <a:rPr lang="en-US" dirty="0" smtClean="0"/>
              <a:t>: members of the genus </a:t>
            </a:r>
            <a:r>
              <a:rPr lang="en-US" b="1" i="1" dirty="0" smtClean="0">
                <a:solidFill>
                  <a:srgbClr val="0070C0"/>
                </a:solidFill>
                <a:hlinkClick r:id="rId2"/>
              </a:rPr>
              <a:t>Staphylococcus</a:t>
            </a:r>
            <a:r>
              <a:rPr lang="en-US" b="1" dirty="0" smtClean="0"/>
              <a:t> are </a:t>
            </a:r>
            <a:r>
              <a:rPr lang="en-US" b="1" dirty="0" err="1" smtClean="0">
                <a:solidFill>
                  <a:srgbClr val="FF0000"/>
                </a:solidFill>
              </a:rPr>
              <a:t>catalase</a:t>
            </a:r>
            <a:r>
              <a:rPr lang="en-US" b="1" dirty="0" smtClean="0">
                <a:solidFill>
                  <a:srgbClr val="FF0000"/>
                </a:solidFill>
              </a:rPr>
              <a:t>-positive</a:t>
            </a:r>
            <a:r>
              <a:rPr lang="en-US" dirty="0" smtClean="0"/>
              <a:t>, and members of the genera </a:t>
            </a:r>
            <a:r>
              <a:rPr lang="en-US" b="1" i="1" u="sng" dirty="0" smtClean="0">
                <a:solidFill>
                  <a:srgbClr val="0070C0"/>
                </a:solidFill>
              </a:rPr>
              <a:t>Streptococcus</a:t>
            </a:r>
            <a:r>
              <a:rPr lang="en-US" dirty="0" smtClean="0"/>
              <a:t> and </a:t>
            </a:r>
            <a:r>
              <a:rPr lang="en-US" b="1" i="1" u="sng" dirty="0" err="1" smtClean="0">
                <a:solidFill>
                  <a:srgbClr val="0070C0"/>
                </a:solidFill>
              </a:rPr>
              <a:t>Enterococcus</a:t>
            </a:r>
            <a:r>
              <a:rPr lang="en-US" dirty="0" smtClean="0"/>
              <a:t> are </a:t>
            </a:r>
            <a:r>
              <a:rPr lang="en-US" dirty="0" err="1" smtClean="0"/>
              <a:t>catalase</a:t>
            </a:r>
            <a:r>
              <a:rPr lang="en-US" dirty="0" smtClean="0"/>
              <a:t>-negative.</a:t>
            </a:r>
          </a:p>
          <a:p>
            <a:pPr lvl="0" algn="just"/>
            <a:r>
              <a:rPr lang="en-US" dirty="0" smtClean="0"/>
              <a:t>Catalase test is used to differentiate </a:t>
            </a:r>
            <a:r>
              <a:rPr lang="en-US" b="1" i="1" u="sng" dirty="0" smtClean="0">
                <a:solidFill>
                  <a:srgbClr val="0070C0"/>
                </a:solidFill>
              </a:rPr>
              <a:t>Clostridium</a:t>
            </a:r>
            <a:r>
              <a:rPr lang="en-US" dirty="0" smtClean="0"/>
              <a:t>, which are catalase negative, from </a:t>
            </a:r>
            <a:r>
              <a:rPr lang="en-US" b="1" i="1" u="sng" dirty="0" smtClean="0">
                <a:solidFill>
                  <a:srgbClr val="0070C0"/>
                </a:solidFill>
              </a:rPr>
              <a:t>Bacillus </a:t>
            </a:r>
            <a:r>
              <a:rPr lang="en-US" b="1" u="sng" dirty="0" smtClean="0">
                <a:solidFill>
                  <a:srgbClr val="0070C0"/>
                </a:solidFill>
              </a:rPr>
              <a:t>species</a:t>
            </a:r>
            <a:r>
              <a:rPr lang="en-US" b="1" dirty="0" smtClean="0"/>
              <a:t>, </a:t>
            </a:r>
            <a:r>
              <a:rPr lang="en-US" b="1" dirty="0" smtClean="0">
                <a:solidFill>
                  <a:srgbClr val="FF0000"/>
                </a:solidFill>
              </a:rPr>
              <a:t>which are positive</a:t>
            </a:r>
            <a:r>
              <a:rPr lang="en-US" b="1" dirty="0" smtClean="0"/>
              <a:t>.</a:t>
            </a:r>
            <a:endParaRPr lang="en-US" dirty="0" smtClean="0"/>
          </a:p>
          <a:p>
            <a:pPr algn="just">
              <a:buNone/>
            </a:pPr>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b="1" dirty="0" smtClean="0"/>
              <a:t>Uses </a:t>
            </a:r>
            <a:r>
              <a:rPr lang="en-US" b="1" dirty="0" err="1" smtClean="0"/>
              <a:t>Catalase</a:t>
            </a:r>
            <a:r>
              <a:rPr lang="en-US" b="1" dirty="0" smtClean="0"/>
              <a:t> Test Results </a:t>
            </a:r>
            <a:r>
              <a:rPr lang="en-US" dirty="0" smtClean="0"/>
              <a:t/>
            </a:r>
            <a:br>
              <a:rPr lang="en-US" dirty="0" smtClean="0"/>
            </a:br>
            <a:endParaRPr lang="en-US" dirty="0"/>
          </a:p>
        </p:txBody>
      </p:sp>
      <p:sp>
        <p:nvSpPr>
          <p:cNvPr id="3" name="Content Placeholder 2"/>
          <p:cNvSpPr>
            <a:spLocks noGrp="1"/>
          </p:cNvSpPr>
          <p:nvPr>
            <p:ph idx="1"/>
          </p:nvPr>
        </p:nvSpPr>
        <p:spPr/>
        <p:txBody>
          <a:bodyPr/>
          <a:lstStyle/>
          <a:p>
            <a:pPr lvl="0" algn="just"/>
            <a:r>
              <a:rPr lang="en-US" dirty="0" err="1" smtClean="0"/>
              <a:t>Catalase</a:t>
            </a:r>
            <a:r>
              <a:rPr lang="en-US" dirty="0" smtClean="0"/>
              <a:t> test is used for the identification of </a:t>
            </a:r>
            <a:r>
              <a:rPr lang="en-US" i="1" dirty="0" smtClean="0"/>
              <a:t>Mycobacterium tuberculosis. </a:t>
            </a:r>
            <a:endParaRPr lang="en-US" dirty="0" smtClean="0"/>
          </a:p>
          <a:p>
            <a:pPr lvl="0" algn="just"/>
            <a:r>
              <a:rPr lang="en-US" dirty="0" err="1" smtClean="0"/>
              <a:t>Catalase</a:t>
            </a:r>
            <a:r>
              <a:rPr lang="en-US" dirty="0" smtClean="0"/>
              <a:t> test can be used as an aid to the identification of </a:t>
            </a:r>
            <a:r>
              <a:rPr lang="en-US" b="1" dirty="0" err="1" smtClean="0">
                <a:hlinkClick r:id="rId2"/>
              </a:rPr>
              <a:t>Enterobacteriaceae</a:t>
            </a:r>
            <a:r>
              <a:rPr lang="en-US" dirty="0" smtClean="0"/>
              <a:t>. Members of </a:t>
            </a:r>
            <a:r>
              <a:rPr lang="en-US" dirty="0" err="1" smtClean="0"/>
              <a:t>Enterobacteriaceae</a:t>
            </a:r>
            <a:r>
              <a:rPr lang="en-US" dirty="0" smtClean="0"/>
              <a:t> family are</a:t>
            </a:r>
            <a:r>
              <a:rPr lang="en-US" b="1" dirty="0" smtClean="0"/>
              <a:t> </a:t>
            </a:r>
            <a:r>
              <a:rPr lang="en-US" b="1" dirty="0" err="1" smtClean="0">
                <a:solidFill>
                  <a:srgbClr val="FF0000"/>
                </a:solidFill>
              </a:rPr>
              <a:t>catalase</a:t>
            </a:r>
            <a:r>
              <a:rPr lang="en-US" b="1" dirty="0" smtClean="0">
                <a:solidFill>
                  <a:srgbClr val="FF0000"/>
                </a:solidFill>
              </a:rPr>
              <a:t> positive </a:t>
            </a:r>
            <a:r>
              <a:rPr lang="en-US" dirty="0" smtClean="0"/>
              <a:t>e.g., (</a:t>
            </a:r>
            <a:r>
              <a:rPr lang="en-US" i="1" dirty="0" err="1" smtClean="0">
                <a:solidFill>
                  <a:srgbClr val="0070C0"/>
                </a:solidFill>
              </a:rPr>
              <a:t>Citrobacter</a:t>
            </a:r>
            <a:r>
              <a:rPr lang="en-US" i="1" dirty="0" smtClean="0">
                <a:solidFill>
                  <a:srgbClr val="0070C0"/>
                </a:solidFill>
              </a:rPr>
              <a:t>, E. coli, </a:t>
            </a:r>
            <a:r>
              <a:rPr lang="en-US" i="1" dirty="0" err="1" smtClean="0">
                <a:solidFill>
                  <a:srgbClr val="0070C0"/>
                </a:solidFill>
              </a:rPr>
              <a:t>Enterobacter</a:t>
            </a:r>
            <a:r>
              <a:rPr lang="en-US" i="1" dirty="0" smtClean="0">
                <a:solidFill>
                  <a:srgbClr val="0070C0"/>
                </a:solidFill>
              </a:rPr>
              <a:t>, </a:t>
            </a:r>
            <a:r>
              <a:rPr lang="en-US" i="1" dirty="0" err="1" smtClean="0">
                <a:solidFill>
                  <a:srgbClr val="0070C0"/>
                </a:solidFill>
              </a:rPr>
              <a:t>Klebsiella</a:t>
            </a:r>
            <a:r>
              <a:rPr lang="en-US" i="1" dirty="0" smtClean="0">
                <a:solidFill>
                  <a:srgbClr val="0070C0"/>
                </a:solidFill>
              </a:rPr>
              <a:t>, </a:t>
            </a:r>
            <a:r>
              <a:rPr lang="en-US" i="1" dirty="0" err="1" smtClean="0">
                <a:solidFill>
                  <a:srgbClr val="0070C0"/>
                </a:solidFill>
              </a:rPr>
              <a:t>Shigella</a:t>
            </a:r>
            <a:r>
              <a:rPr lang="en-US" i="1" dirty="0" smtClean="0">
                <a:solidFill>
                  <a:srgbClr val="0070C0"/>
                </a:solidFill>
              </a:rPr>
              <a:t>, </a:t>
            </a:r>
            <a:r>
              <a:rPr lang="en-US" i="1" dirty="0" err="1" smtClean="0">
                <a:solidFill>
                  <a:srgbClr val="0070C0"/>
                </a:solidFill>
              </a:rPr>
              <a:t>Yersinia</a:t>
            </a:r>
            <a:r>
              <a:rPr lang="en-US" i="1" dirty="0" smtClean="0">
                <a:solidFill>
                  <a:srgbClr val="0070C0"/>
                </a:solidFill>
              </a:rPr>
              <a:t>, Proteus, Salmonella, </a:t>
            </a:r>
            <a:r>
              <a:rPr lang="en-US" i="1" dirty="0" err="1" smtClean="0">
                <a:solidFill>
                  <a:srgbClr val="0070C0"/>
                </a:solidFill>
              </a:rPr>
              <a:t>Serratia</a:t>
            </a:r>
            <a:r>
              <a:rPr lang="en-US" dirty="0" smtClean="0"/>
              <a:t>)</a:t>
            </a:r>
            <a:r>
              <a:rPr lang="en-US" b="1" dirty="0" smtClean="0"/>
              <a:t>.</a:t>
            </a:r>
            <a:endParaRPr lang="en-US" dirty="0" smtClean="0"/>
          </a:p>
          <a:p>
            <a:pPr algn="just"/>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155448"/>
            <a:ext cx="8991600" cy="1252728"/>
          </a:xfrm>
        </p:spPr>
        <p:txBody>
          <a:bodyPr>
            <a:normAutofit fontScale="90000"/>
          </a:bodyPr>
          <a:lstStyle/>
          <a:p>
            <a:pPr algn="ctr"/>
            <a:r>
              <a:rPr lang="en-US" b="1" dirty="0" smtClean="0"/>
              <a:t>Procedure of </a:t>
            </a:r>
            <a:r>
              <a:rPr lang="en-US" b="1" dirty="0" err="1" smtClean="0"/>
              <a:t>Catalase</a:t>
            </a:r>
            <a:r>
              <a:rPr lang="en-US" b="1" dirty="0" smtClean="0"/>
              <a:t> test (Slide Test)</a:t>
            </a:r>
            <a:r>
              <a:rPr lang="en-US" dirty="0" smtClean="0"/>
              <a:t/>
            </a:r>
            <a:br>
              <a:rPr lang="en-US" dirty="0" smtClean="0"/>
            </a:br>
            <a:endParaRPr lang="en-US" dirty="0"/>
          </a:p>
        </p:txBody>
      </p:sp>
      <p:sp>
        <p:nvSpPr>
          <p:cNvPr id="3" name="Content Placeholder 2"/>
          <p:cNvSpPr>
            <a:spLocks noGrp="1"/>
          </p:cNvSpPr>
          <p:nvPr>
            <p:ph idx="1"/>
          </p:nvPr>
        </p:nvSpPr>
        <p:spPr/>
        <p:txBody>
          <a:bodyPr>
            <a:normAutofit lnSpcReduction="10000"/>
          </a:bodyPr>
          <a:lstStyle/>
          <a:p>
            <a:pPr lvl="0" algn="just"/>
            <a:r>
              <a:rPr lang="en-US" dirty="0" smtClean="0"/>
              <a:t>Transfer a small amount of bacterial colony to a surface of clean, dry glass slide using a loop or sterile wooden stick</a:t>
            </a:r>
          </a:p>
          <a:p>
            <a:pPr lvl="0" algn="just"/>
            <a:r>
              <a:rPr lang="en-US" dirty="0" smtClean="0"/>
              <a:t>Place a drop of 3% H</a:t>
            </a:r>
            <a:r>
              <a:rPr lang="en-US" baseline="-25000" dirty="0" smtClean="0"/>
              <a:t>2</a:t>
            </a:r>
            <a:r>
              <a:rPr lang="en-US" dirty="0" smtClean="0"/>
              <a:t>O</a:t>
            </a:r>
            <a:r>
              <a:rPr lang="en-US" baseline="-25000" dirty="0" smtClean="0"/>
              <a:t>2</a:t>
            </a:r>
            <a:r>
              <a:rPr lang="en-US" dirty="0" smtClean="0"/>
              <a:t> on to the slide and mix.</a:t>
            </a:r>
          </a:p>
          <a:p>
            <a:pPr lvl="0" algn="just"/>
            <a:r>
              <a:rPr lang="en-US" dirty="0" smtClean="0"/>
              <a:t>A positive result is the rapid evolution of oxygen (within 5-10 sec.) as evidenced by bubbling.</a:t>
            </a:r>
          </a:p>
          <a:p>
            <a:pPr lvl="0" algn="just"/>
            <a:r>
              <a:rPr lang="en-US" dirty="0" smtClean="0"/>
              <a:t>A negative result is no bubbles or only a few scattered bubbles.</a:t>
            </a:r>
          </a:p>
          <a:p>
            <a:pPr lvl="0" algn="just">
              <a:buNone/>
            </a:pPr>
            <a:endParaRPr lang="en-US" dirty="0" smtClean="0"/>
          </a:p>
          <a:p>
            <a:pPr algn="just"/>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155448"/>
            <a:ext cx="8534400" cy="1252728"/>
          </a:xfrm>
        </p:spPr>
        <p:txBody>
          <a:bodyPr>
            <a:noAutofit/>
          </a:bodyPr>
          <a:lstStyle/>
          <a:p>
            <a:pPr algn="ctr"/>
            <a:r>
              <a:rPr lang="en-US" sz="4000" b="1" dirty="0" smtClean="0"/>
              <a:t>Tube </a:t>
            </a:r>
            <a:r>
              <a:rPr lang="en-US" sz="4000" b="1" dirty="0" err="1" smtClean="0"/>
              <a:t>Catalase</a:t>
            </a:r>
            <a:r>
              <a:rPr lang="en-US" sz="4000" b="1" dirty="0" smtClean="0"/>
              <a:t> Test-Procedure  </a:t>
            </a:r>
            <a:r>
              <a:rPr lang="en-US" sz="4000" dirty="0" smtClean="0"/>
              <a:t/>
            </a:r>
            <a:br>
              <a:rPr lang="en-US" sz="4000" dirty="0" smtClean="0"/>
            </a:br>
            <a:endParaRPr lang="en-US" sz="4000" dirty="0"/>
          </a:p>
        </p:txBody>
      </p:sp>
      <p:sp>
        <p:nvSpPr>
          <p:cNvPr id="3" name="Content Placeholder 2"/>
          <p:cNvSpPr>
            <a:spLocks noGrp="1"/>
          </p:cNvSpPr>
          <p:nvPr>
            <p:ph idx="1"/>
          </p:nvPr>
        </p:nvSpPr>
        <p:spPr/>
        <p:txBody>
          <a:bodyPr>
            <a:normAutofit fontScale="92500" lnSpcReduction="10000"/>
          </a:bodyPr>
          <a:lstStyle/>
          <a:p>
            <a:pPr lvl="0" algn="just"/>
            <a:r>
              <a:rPr lang="en-US" dirty="0" smtClean="0"/>
              <a:t>Add 4 to 5 drops of 3% H2O2 (Hydrogen peroxide) to in a test tube</a:t>
            </a:r>
          </a:p>
          <a:p>
            <a:pPr lvl="0" algn="just"/>
            <a:r>
              <a:rPr lang="en-US" dirty="0" smtClean="0"/>
              <a:t>Using a wooden applicator stick, collect a small amount of organism from a well-isolated 18- to 24-hour colony and place into the test </a:t>
            </a:r>
            <a:r>
              <a:rPr lang="en-US" dirty="0" smtClean="0"/>
              <a:t>tube.</a:t>
            </a:r>
            <a:endParaRPr lang="en-US" i="1" dirty="0" smtClean="0"/>
          </a:p>
          <a:p>
            <a:pPr lvl="0" algn="just">
              <a:buNone/>
            </a:pPr>
            <a:endParaRPr lang="en-US" dirty="0" smtClean="0"/>
          </a:p>
          <a:p>
            <a:pPr lvl="0" algn="just"/>
            <a:r>
              <a:rPr lang="en-US" dirty="0" smtClean="0"/>
              <a:t>Place the tube against a dark background and observe for immediate bubble formation (O2 + water = bubbles) at the end of the wooden applicator stick. </a:t>
            </a:r>
          </a:p>
          <a:p>
            <a:pPr algn="just"/>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err="1" smtClean="0"/>
              <a:t>Catalase</a:t>
            </a:r>
            <a:r>
              <a:rPr lang="en-US" dirty="0" smtClean="0"/>
              <a:t> test</a:t>
            </a:r>
            <a:endParaRPr lang="en-US" dirty="0"/>
          </a:p>
        </p:txBody>
      </p:sp>
      <p:pic>
        <p:nvPicPr>
          <p:cNvPr id="1026" name="Picture 2" descr="C:\Users\NASB\Desktop\Result-Interpretation-of-Catalase-Test-and-Examples.jpg"/>
          <p:cNvPicPr>
            <a:picLocks noGrp="1" noChangeAspect="1" noChangeArrowheads="1"/>
          </p:cNvPicPr>
          <p:nvPr>
            <p:ph idx="1"/>
          </p:nvPr>
        </p:nvPicPr>
        <p:blipFill>
          <a:blip r:embed="rId2"/>
          <a:stretch>
            <a:fillRect/>
          </a:stretch>
        </p:blipFill>
        <p:spPr bwMode="auto">
          <a:xfrm>
            <a:off x="1476375" y="2420937"/>
            <a:ext cx="6191250" cy="3333750"/>
          </a:xfrm>
          <a:prstGeom prst="rect">
            <a:avLst/>
          </a:prstGeom>
          <a:noFill/>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err="1" smtClean="0"/>
              <a:t>Oxidase</a:t>
            </a:r>
            <a:r>
              <a:rPr lang="en-US" dirty="0" smtClean="0"/>
              <a:t> test</a:t>
            </a:r>
            <a:endParaRPr lang="en-US" dirty="0"/>
          </a:p>
        </p:txBody>
      </p:sp>
      <p:sp>
        <p:nvSpPr>
          <p:cNvPr id="3" name="Content Placeholder 2"/>
          <p:cNvSpPr>
            <a:spLocks noGrp="1"/>
          </p:cNvSpPr>
          <p:nvPr>
            <p:ph idx="1"/>
          </p:nvPr>
        </p:nvSpPr>
        <p:spPr/>
        <p:txBody>
          <a:bodyPr>
            <a:normAutofit fontScale="92500" lnSpcReduction="10000"/>
          </a:bodyPr>
          <a:lstStyle/>
          <a:p>
            <a:pPr algn="just"/>
            <a:r>
              <a:rPr lang="en-US" dirty="0" smtClean="0"/>
              <a:t>The </a:t>
            </a:r>
            <a:r>
              <a:rPr lang="en-US" dirty="0" err="1" smtClean="0"/>
              <a:t>oxidase</a:t>
            </a:r>
            <a:r>
              <a:rPr lang="en-US" dirty="0" smtClean="0"/>
              <a:t> test detects the presence of a </a:t>
            </a:r>
            <a:r>
              <a:rPr lang="en-US" dirty="0" err="1" smtClean="0"/>
              <a:t>cytochrome</a:t>
            </a:r>
            <a:r>
              <a:rPr lang="en-US" dirty="0" smtClean="0"/>
              <a:t> </a:t>
            </a:r>
            <a:r>
              <a:rPr lang="en-US" dirty="0" err="1" smtClean="0"/>
              <a:t>oxidase</a:t>
            </a:r>
            <a:r>
              <a:rPr lang="en-US" dirty="0" smtClean="0"/>
              <a:t> system that will </a:t>
            </a:r>
            <a:r>
              <a:rPr lang="en-US" dirty="0" err="1" smtClean="0"/>
              <a:t>catalyse</a:t>
            </a:r>
            <a:r>
              <a:rPr lang="en-US" dirty="0" smtClean="0"/>
              <a:t> the transport of electrons between electron donors in the bacteria and a </a:t>
            </a:r>
            <a:r>
              <a:rPr lang="en-US" dirty="0" err="1" smtClean="0"/>
              <a:t>redox</a:t>
            </a:r>
            <a:r>
              <a:rPr lang="en-US" dirty="0" smtClean="0"/>
              <a:t> dye- </a:t>
            </a:r>
            <a:r>
              <a:rPr lang="en-US" dirty="0" err="1" smtClean="0"/>
              <a:t>tetramethyl</a:t>
            </a:r>
            <a:r>
              <a:rPr lang="en-US" dirty="0" smtClean="0"/>
              <a:t>-</a:t>
            </a:r>
            <a:r>
              <a:rPr lang="en-US" i="1" dirty="0" smtClean="0"/>
              <a:t>p</a:t>
            </a:r>
            <a:r>
              <a:rPr lang="en-US" dirty="0" smtClean="0"/>
              <a:t>-</a:t>
            </a:r>
            <a:r>
              <a:rPr lang="en-US" dirty="0" err="1" smtClean="0"/>
              <a:t>phenylene</a:t>
            </a:r>
            <a:r>
              <a:rPr lang="en-US" dirty="0" smtClean="0"/>
              <a:t>-</a:t>
            </a:r>
            <a:r>
              <a:rPr lang="en-US" dirty="0" err="1" smtClean="0"/>
              <a:t>diamine</a:t>
            </a:r>
            <a:r>
              <a:rPr lang="en-US" dirty="0" smtClean="0"/>
              <a:t>. The dye is reduced to deep purple color. This test is used to assist in the identification of </a:t>
            </a:r>
            <a:r>
              <a:rPr lang="en-US" i="1" dirty="0" smtClean="0">
                <a:solidFill>
                  <a:srgbClr val="0070C0"/>
                </a:solidFill>
              </a:rPr>
              <a:t>Pseudomonas, </a:t>
            </a:r>
            <a:r>
              <a:rPr lang="en-US" i="1" dirty="0" err="1" smtClean="0">
                <a:solidFill>
                  <a:srgbClr val="0070C0"/>
                </a:solidFill>
              </a:rPr>
              <a:t>Neisseria</a:t>
            </a:r>
            <a:r>
              <a:rPr lang="en-US" i="1" dirty="0" smtClean="0"/>
              <a:t>,</a:t>
            </a:r>
            <a:r>
              <a:rPr lang="en-US" i="1" dirty="0" smtClean="0">
                <a:solidFill>
                  <a:srgbClr val="0070C0"/>
                </a:solidFill>
              </a:rPr>
              <a:t> </a:t>
            </a:r>
            <a:r>
              <a:rPr lang="en-US" i="1" dirty="0" err="1" smtClean="0">
                <a:solidFill>
                  <a:srgbClr val="0070C0"/>
                </a:solidFill>
              </a:rPr>
              <a:t>Aeromonas</a:t>
            </a:r>
            <a:r>
              <a:rPr lang="en-US" i="1" dirty="0" smtClean="0"/>
              <a:t>,</a:t>
            </a:r>
            <a:r>
              <a:rPr lang="en-US" i="1" dirty="0" smtClean="0">
                <a:solidFill>
                  <a:srgbClr val="0070C0"/>
                </a:solidFill>
              </a:rPr>
              <a:t> Campylobacter</a:t>
            </a:r>
            <a:r>
              <a:rPr lang="en-US" i="1" dirty="0" smtClean="0"/>
              <a:t>,</a:t>
            </a:r>
            <a:r>
              <a:rPr lang="en-US" i="1" dirty="0" smtClean="0">
                <a:solidFill>
                  <a:srgbClr val="0070C0"/>
                </a:solidFill>
              </a:rPr>
              <a:t> </a:t>
            </a:r>
            <a:r>
              <a:rPr lang="en-US" i="1" dirty="0" err="1" smtClean="0">
                <a:solidFill>
                  <a:srgbClr val="0070C0"/>
                </a:solidFill>
              </a:rPr>
              <a:t>Vibrio</a:t>
            </a:r>
            <a:r>
              <a:rPr lang="en-US" i="1" dirty="0" smtClean="0"/>
              <a:t>,</a:t>
            </a:r>
            <a:r>
              <a:rPr lang="en-US" i="1" dirty="0" smtClean="0">
                <a:solidFill>
                  <a:srgbClr val="0070C0"/>
                </a:solidFill>
              </a:rPr>
              <a:t> </a:t>
            </a:r>
            <a:r>
              <a:rPr lang="en-US" i="1" dirty="0" err="1" smtClean="0">
                <a:solidFill>
                  <a:srgbClr val="0070C0"/>
                </a:solidFill>
              </a:rPr>
              <a:t>Brucella</a:t>
            </a:r>
            <a:r>
              <a:rPr lang="en-US" i="1" dirty="0" smtClean="0">
                <a:solidFill>
                  <a:srgbClr val="0070C0"/>
                </a:solidFill>
              </a:rPr>
              <a:t> </a:t>
            </a:r>
            <a:r>
              <a:rPr lang="en-US" dirty="0" smtClean="0">
                <a:solidFill>
                  <a:srgbClr val="0070C0"/>
                </a:solidFill>
              </a:rPr>
              <a:t>and</a:t>
            </a:r>
            <a:r>
              <a:rPr lang="en-US" i="1" dirty="0" smtClean="0">
                <a:solidFill>
                  <a:srgbClr val="0070C0"/>
                </a:solidFill>
              </a:rPr>
              <a:t> </a:t>
            </a:r>
            <a:r>
              <a:rPr lang="en-US" i="1" dirty="0" err="1" smtClean="0">
                <a:solidFill>
                  <a:srgbClr val="0070C0"/>
                </a:solidFill>
              </a:rPr>
              <a:t>Pasteurella</a:t>
            </a:r>
            <a:r>
              <a:rPr lang="en-US" i="1" dirty="0" smtClean="0"/>
              <a:t>,</a:t>
            </a:r>
            <a:r>
              <a:rPr lang="en-US" dirty="0" smtClean="0"/>
              <a:t> all of which produce the enzyme </a:t>
            </a:r>
            <a:r>
              <a:rPr lang="en-US" dirty="0" err="1" smtClean="0"/>
              <a:t>cytochrome</a:t>
            </a:r>
            <a:r>
              <a:rPr lang="en-US" dirty="0" smtClean="0"/>
              <a:t> </a:t>
            </a:r>
            <a:r>
              <a:rPr lang="en-US" dirty="0" err="1" smtClean="0"/>
              <a:t>oxidase</a:t>
            </a:r>
            <a:r>
              <a:rPr lang="en-US" dirty="0" smtClean="0"/>
              <a:t>.</a:t>
            </a:r>
          </a:p>
          <a:p>
            <a:pPr algn="just"/>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err="1" smtClean="0"/>
              <a:t>Oxidase</a:t>
            </a:r>
            <a:r>
              <a:rPr lang="en-US" dirty="0" smtClean="0"/>
              <a:t> test</a:t>
            </a:r>
            <a:endParaRPr lang="en-US" dirty="0"/>
          </a:p>
        </p:txBody>
      </p:sp>
      <p:sp>
        <p:nvSpPr>
          <p:cNvPr id="3" name="Content Placeholder 2"/>
          <p:cNvSpPr>
            <a:spLocks noGrp="1"/>
          </p:cNvSpPr>
          <p:nvPr>
            <p:ph idx="1"/>
          </p:nvPr>
        </p:nvSpPr>
        <p:spPr>
          <a:xfrm>
            <a:off x="304800" y="1775191"/>
            <a:ext cx="8610600" cy="4625609"/>
          </a:xfrm>
        </p:spPr>
        <p:txBody>
          <a:bodyPr>
            <a:normAutofit fontScale="92500" lnSpcReduction="10000"/>
          </a:bodyPr>
          <a:lstStyle/>
          <a:p>
            <a:r>
              <a:rPr lang="en-US" dirty="0" smtClean="0"/>
              <a:t>A number of reagents can be used for this test.</a:t>
            </a:r>
          </a:p>
          <a:p>
            <a:pPr lvl="0"/>
            <a:r>
              <a:rPr lang="en-US" b="1" dirty="0" smtClean="0">
                <a:solidFill>
                  <a:srgbClr val="FF0000"/>
                </a:solidFill>
              </a:rPr>
              <a:t>Kovacs </a:t>
            </a:r>
            <a:r>
              <a:rPr lang="en-US" b="1" dirty="0" err="1" smtClean="0">
                <a:solidFill>
                  <a:srgbClr val="FF0000"/>
                </a:solidFill>
              </a:rPr>
              <a:t>Oxidase</a:t>
            </a:r>
            <a:r>
              <a:rPr lang="en-US" b="1" dirty="0" smtClean="0">
                <a:solidFill>
                  <a:srgbClr val="FF0000"/>
                </a:solidFill>
              </a:rPr>
              <a:t> Reagent:</a:t>
            </a:r>
            <a:endParaRPr lang="en-US" dirty="0" smtClean="0">
              <a:solidFill>
                <a:srgbClr val="FF0000"/>
              </a:solidFill>
            </a:endParaRPr>
          </a:p>
          <a:p>
            <a:r>
              <a:rPr lang="en-US" dirty="0" smtClean="0"/>
              <a:t>1% </a:t>
            </a:r>
            <a:r>
              <a:rPr lang="en-US" dirty="0" smtClean="0"/>
              <a:t>tetra-methyl-</a:t>
            </a:r>
            <a:r>
              <a:rPr lang="en-US" i="1" dirty="0" smtClean="0"/>
              <a:t>p</a:t>
            </a:r>
            <a:r>
              <a:rPr lang="en-US" dirty="0" smtClean="0"/>
              <a:t>-</a:t>
            </a:r>
            <a:r>
              <a:rPr lang="en-US" dirty="0" err="1" smtClean="0"/>
              <a:t>phenylene</a:t>
            </a:r>
            <a:r>
              <a:rPr lang="en-US" dirty="0"/>
              <a:t>-</a:t>
            </a:r>
            <a:r>
              <a:rPr lang="en-US" dirty="0" err="1" smtClean="0"/>
              <a:t>diamine</a:t>
            </a:r>
            <a:r>
              <a:rPr lang="en-US" dirty="0" smtClean="0"/>
              <a:t> </a:t>
            </a:r>
            <a:r>
              <a:rPr lang="en-US" dirty="0" err="1" smtClean="0"/>
              <a:t>dihydrochloride</a:t>
            </a:r>
            <a:r>
              <a:rPr lang="en-US" dirty="0" smtClean="0"/>
              <a:t>, in water</a:t>
            </a:r>
          </a:p>
          <a:p>
            <a:pPr lvl="0"/>
            <a:r>
              <a:rPr lang="en-US" b="1" dirty="0" smtClean="0">
                <a:solidFill>
                  <a:srgbClr val="FF0000"/>
                </a:solidFill>
              </a:rPr>
              <a:t>Gordon and McLeod’s Reagent:</a:t>
            </a:r>
            <a:endParaRPr lang="en-US" dirty="0" smtClean="0">
              <a:solidFill>
                <a:srgbClr val="FF0000"/>
              </a:solidFill>
            </a:endParaRPr>
          </a:p>
          <a:p>
            <a:r>
              <a:rPr lang="en-US" dirty="0" smtClean="0"/>
              <a:t>1% </a:t>
            </a:r>
            <a:r>
              <a:rPr lang="en-US" dirty="0" smtClean="0"/>
              <a:t>dimethyl-</a:t>
            </a:r>
            <a:r>
              <a:rPr lang="en-US" i="1" dirty="0" smtClean="0"/>
              <a:t>p</a:t>
            </a:r>
            <a:r>
              <a:rPr lang="en-US" dirty="0" smtClean="0"/>
              <a:t>-</a:t>
            </a:r>
            <a:r>
              <a:rPr lang="en-US" dirty="0" err="1" smtClean="0"/>
              <a:t>phenylene</a:t>
            </a:r>
            <a:r>
              <a:rPr lang="en-US" dirty="0" smtClean="0"/>
              <a:t>-</a:t>
            </a:r>
            <a:r>
              <a:rPr lang="en-US" dirty="0" err="1" smtClean="0"/>
              <a:t>diamine</a:t>
            </a:r>
            <a:r>
              <a:rPr lang="en-US" dirty="0" smtClean="0"/>
              <a:t> </a:t>
            </a:r>
            <a:r>
              <a:rPr lang="en-US" dirty="0" err="1" smtClean="0"/>
              <a:t>dihydrochloride</a:t>
            </a:r>
            <a:r>
              <a:rPr lang="en-US" dirty="0" smtClean="0"/>
              <a:t>, in water</a:t>
            </a:r>
          </a:p>
          <a:p>
            <a:pPr lvl="0"/>
            <a:r>
              <a:rPr lang="en-US" b="1" dirty="0" smtClean="0">
                <a:solidFill>
                  <a:srgbClr val="FF0000"/>
                </a:solidFill>
              </a:rPr>
              <a:t>Gaby and Hadley (</a:t>
            </a:r>
            <a:r>
              <a:rPr lang="en-US" b="1" dirty="0" err="1" smtClean="0">
                <a:solidFill>
                  <a:srgbClr val="FF0000"/>
                </a:solidFill>
              </a:rPr>
              <a:t>indophenol</a:t>
            </a:r>
            <a:r>
              <a:rPr lang="en-US" b="1" dirty="0" smtClean="0">
                <a:solidFill>
                  <a:srgbClr val="FF0000"/>
                </a:solidFill>
              </a:rPr>
              <a:t> </a:t>
            </a:r>
            <a:r>
              <a:rPr lang="en-US" b="1" dirty="0" err="1" smtClean="0">
                <a:solidFill>
                  <a:srgbClr val="FF0000"/>
                </a:solidFill>
              </a:rPr>
              <a:t>oxidase</a:t>
            </a:r>
            <a:r>
              <a:rPr lang="en-US" b="1" dirty="0" smtClean="0">
                <a:solidFill>
                  <a:srgbClr val="FF0000"/>
                </a:solidFill>
              </a:rPr>
              <a:t>) Reagent:</a:t>
            </a:r>
            <a:endParaRPr lang="en-US" dirty="0" smtClean="0">
              <a:solidFill>
                <a:srgbClr val="FF0000"/>
              </a:solidFill>
            </a:endParaRPr>
          </a:p>
          <a:p>
            <a:r>
              <a:rPr lang="en-US" dirty="0" smtClean="0"/>
              <a:t> 1% α-</a:t>
            </a:r>
            <a:r>
              <a:rPr lang="en-US" dirty="0" err="1" smtClean="0"/>
              <a:t>naphthol</a:t>
            </a:r>
            <a:r>
              <a:rPr lang="en-US" dirty="0" smtClean="0"/>
              <a:t> in 95% ethanol</a:t>
            </a:r>
          </a:p>
          <a:p>
            <a:r>
              <a:rPr lang="en-US" dirty="0" smtClean="0"/>
              <a:t> 1% </a:t>
            </a:r>
            <a:r>
              <a:rPr lang="en-US" i="1" dirty="0" smtClean="0"/>
              <a:t>p</a:t>
            </a:r>
            <a:r>
              <a:rPr lang="en-US" dirty="0" smtClean="0"/>
              <a:t>-</a:t>
            </a:r>
            <a:r>
              <a:rPr lang="en-US" dirty="0" err="1" smtClean="0"/>
              <a:t>aminodimethylaniline</a:t>
            </a:r>
            <a:r>
              <a:rPr lang="en-US" dirty="0" smtClean="0"/>
              <a:t> HCL</a:t>
            </a:r>
          </a:p>
          <a:p>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 this lecture….</a:t>
            </a:r>
            <a:endParaRPr lang="en-US" dirty="0"/>
          </a:p>
        </p:txBody>
      </p:sp>
      <p:sp>
        <p:nvSpPr>
          <p:cNvPr id="3" name="Content Placeholder 2"/>
          <p:cNvSpPr>
            <a:spLocks noGrp="1"/>
          </p:cNvSpPr>
          <p:nvPr>
            <p:ph idx="1"/>
          </p:nvPr>
        </p:nvSpPr>
        <p:spPr/>
        <p:txBody>
          <a:bodyPr/>
          <a:lstStyle/>
          <a:p>
            <a:r>
              <a:rPr lang="en-US" b="1" dirty="0" smtClean="0">
                <a:solidFill>
                  <a:srgbClr val="FF0000"/>
                </a:solidFill>
                <a:effectLst>
                  <a:outerShdw blurRad="38100" dist="38100" dir="2700000" algn="tl">
                    <a:srgbClr val="000000">
                      <a:alpha val="43137"/>
                    </a:srgbClr>
                  </a:outerShdw>
                </a:effectLst>
              </a:rPr>
              <a:t>Coagulase test</a:t>
            </a:r>
            <a:endParaRPr lang="en-US" b="1" dirty="0" smtClean="0">
              <a:effectLst>
                <a:outerShdw blurRad="38100" dist="38100" dir="2700000" algn="tl">
                  <a:srgbClr val="000000">
                    <a:alpha val="43137"/>
                  </a:srgbClr>
                </a:outerShdw>
              </a:effectLst>
            </a:endParaRPr>
          </a:p>
          <a:p>
            <a:r>
              <a:rPr lang="en-US" b="1" dirty="0" smtClean="0">
                <a:solidFill>
                  <a:srgbClr val="FF0000"/>
                </a:solidFill>
                <a:effectLst>
                  <a:outerShdw blurRad="38100" dist="38100" dir="2700000" algn="tl">
                    <a:srgbClr val="000000">
                      <a:alpha val="43137"/>
                    </a:srgbClr>
                  </a:outerShdw>
                </a:effectLst>
              </a:rPr>
              <a:t>Catalase test</a:t>
            </a:r>
            <a:endParaRPr lang="en-US" b="1" dirty="0" smtClean="0">
              <a:effectLst>
                <a:outerShdw blurRad="38100" dist="38100" dir="2700000" algn="tl">
                  <a:srgbClr val="000000">
                    <a:alpha val="43137"/>
                  </a:srgbClr>
                </a:outerShdw>
              </a:effectLst>
            </a:endParaRPr>
          </a:p>
          <a:p>
            <a:r>
              <a:rPr lang="en-US" b="1" dirty="0" smtClean="0">
                <a:solidFill>
                  <a:srgbClr val="FF0000"/>
                </a:solidFill>
                <a:effectLst>
                  <a:outerShdw blurRad="38100" dist="38100" dir="2700000" algn="tl">
                    <a:srgbClr val="000000">
                      <a:alpha val="43137"/>
                    </a:srgbClr>
                  </a:outerShdw>
                </a:effectLst>
              </a:rPr>
              <a:t>Oxidase test</a:t>
            </a:r>
          </a:p>
          <a:p>
            <a:r>
              <a:rPr lang="en-US" b="1" dirty="0">
                <a:solidFill>
                  <a:srgbClr val="FF0000"/>
                </a:solidFill>
                <a:effectLst>
                  <a:outerShdw blurRad="38100" dist="38100" dir="2700000" algn="tl">
                    <a:srgbClr val="000000">
                      <a:alpha val="43137"/>
                    </a:srgbClr>
                  </a:outerShdw>
                </a:effectLst>
              </a:rPr>
              <a:t>Triple Sugar Iron Test</a:t>
            </a:r>
          </a:p>
          <a:p>
            <a:r>
              <a:rPr lang="en-US" b="1" dirty="0" err="1">
                <a:solidFill>
                  <a:srgbClr val="FF0000"/>
                </a:solidFill>
                <a:effectLst>
                  <a:outerShdw blurRad="38100" dist="38100" dir="2700000" algn="tl">
                    <a:srgbClr val="000000">
                      <a:alpha val="43137"/>
                    </a:srgbClr>
                  </a:outerShdw>
                </a:effectLst>
              </a:rPr>
              <a:t>Indole</a:t>
            </a:r>
            <a:r>
              <a:rPr lang="en-US" b="1" dirty="0">
                <a:solidFill>
                  <a:srgbClr val="FF0000"/>
                </a:solidFill>
                <a:effectLst>
                  <a:outerShdw blurRad="38100" dist="38100" dir="2700000" algn="tl">
                    <a:srgbClr val="000000">
                      <a:alpha val="43137"/>
                    </a:srgbClr>
                  </a:outerShdw>
                </a:effectLst>
              </a:rPr>
              <a:t> Test</a:t>
            </a:r>
          </a:p>
          <a:p>
            <a:r>
              <a:rPr lang="en-US" b="1" dirty="0">
                <a:solidFill>
                  <a:srgbClr val="FF0000"/>
                </a:solidFill>
                <a:effectLst>
                  <a:outerShdw blurRad="38100" dist="38100" dir="2700000" algn="tl">
                    <a:srgbClr val="000000">
                      <a:alpha val="43137"/>
                    </a:srgbClr>
                  </a:outerShdw>
                </a:effectLst>
              </a:rPr>
              <a:t>Urease Test</a:t>
            </a:r>
          </a:p>
          <a:p>
            <a:r>
              <a:rPr lang="en-US" b="1" dirty="0">
                <a:solidFill>
                  <a:srgbClr val="FF0000"/>
                </a:solidFill>
                <a:effectLst>
                  <a:outerShdw blurRad="38100" dist="38100" dir="2700000" algn="tl">
                    <a:srgbClr val="000000">
                      <a:alpha val="43137"/>
                    </a:srgbClr>
                  </a:outerShdw>
                </a:effectLst>
              </a:rPr>
              <a:t>Simmons’ Citrate Test</a:t>
            </a:r>
          </a:p>
          <a:p>
            <a:endParaRPr lang="en-US" b="1" dirty="0">
              <a:solidFill>
                <a:srgbClr val="FF0000"/>
              </a:solidFill>
              <a:effectLst>
                <a:outerShdw blurRad="38100" dist="38100" dir="2700000" algn="tl">
                  <a:srgbClr val="000000">
                    <a:alpha val="43137"/>
                  </a:srgbClr>
                </a:outerShdw>
              </a:effectLst>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b="1" dirty="0" smtClean="0"/>
              <a:t>Principle of </a:t>
            </a:r>
            <a:r>
              <a:rPr lang="en-US" b="1" dirty="0" err="1" smtClean="0"/>
              <a:t>Oxidase</a:t>
            </a:r>
            <a:r>
              <a:rPr lang="en-US" b="1" dirty="0" smtClean="0"/>
              <a:t> Test</a:t>
            </a:r>
            <a:r>
              <a:rPr lang="en-US" dirty="0" smtClean="0"/>
              <a:t/>
            </a:r>
            <a:br>
              <a:rPr lang="en-US" dirty="0" smtClean="0"/>
            </a:br>
            <a:endParaRPr lang="en-US" dirty="0"/>
          </a:p>
        </p:txBody>
      </p:sp>
      <p:sp>
        <p:nvSpPr>
          <p:cNvPr id="3" name="Content Placeholder 2"/>
          <p:cNvSpPr>
            <a:spLocks noGrp="1"/>
          </p:cNvSpPr>
          <p:nvPr>
            <p:ph idx="1"/>
          </p:nvPr>
        </p:nvSpPr>
        <p:spPr/>
        <p:txBody>
          <a:bodyPr>
            <a:normAutofit fontScale="92500" lnSpcReduction="20000"/>
          </a:bodyPr>
          <a:lstStyle/>
          <a:p>
            <a:pPr algn="just"/>
            <a:r>
              <a:rPr lang="en-US" dirty="0" smtClean="0"/>
              <a:t>The </a:t>
            </a:r>
            <a:r>
              <a:rPr lang="en-US" dirty="0" err="1" smtClean="0"/>
              <a:t>Cytochrome</a:t>
            </a:r>
            <a:r>
              <a:rPr lang="en-US" dirty="0" smtClean="0"/>
              <a:t> containing organisms produce an intracellular </a:t>
            </a:r>
            <a:r>
              <a:rPr lang="en-US" dirty="0" err="1" smtClean="0"/>
              <a:t>oxidase</a:t>
            </a:r>
            <a:r>
              <a:rPr lang="en-US" dirty="0" smtClean="0"/>
              <a:t> enzyme. This </a:t>
            </a:r>
            <a:r>
              <a:rPr lang="en-US" dirty="0" err="1" smtClean="0"/>
              <a:t>oxidase</a:t>
            </a:r>
            <a:r>
              <a:rPr lang="en-US" dirty="0" smtClean="0"/>
              <a:t> enzyme catalyzes the oxidation of </a:t>
            </a:r>
            <a:r>
              <a:rPr lang="en-US" dirty="0" err="1" smtClean="0"/>
              <a:t>cytochrome</a:t>
            </a:r>
            <a:r>
              <a:rPr lang="en-US" dirty="0" smtClean="0"/>
              <a:t> c. Organisms which contain </a:t>
            </a:r>
            <a:r>
              <a:rPr lang="en-US" dirty="0" err="1" smtClean="0"/>
              <a:t>cytochrome</a:t>
            </a:r>
            <a:r>
              <a:rPr lang="en-US" dirty="0" smtClean="0"/>
              <a:t> c as part of their respiratory chain are </a:t>
            </a:r>
            <a:r>
              <a:rPr lang="en-US" dirty="0" err="1" smtClean="0"/>
              <a:t>oxidase</a:t>
            </a:r>
            <a:r>
              <a:rPr lang="en-US" dirty="0" smtClean="0"/>
              <a:t>-positive and turn the reagent blue/purple.</a:t>
            </a:r>
          </a:p>
          <a:p>
            <a:pPr algn="just">
              <a:buNone/>
            </a:pPr>
            <a:endParaRPr lang="en-US" dirty="0" smtClean="0"/>
          </a:p>
          <a:p>
            <a:pPr algn="just"/>
            <a:r>
              <a:rPr lang="en-US" dirty="0" smtClean="0"/>
              <a:t>Organisms lacking </a:t>
            </a:r>
            <a:r>
              <a:rPr lang="en-US" dirty="0" err="1" smtClean="0"/>
              <a:t>cytochrome</a:t>
            </a:r>
            <a:r>
              <a:rPr lang="en-US" dirty="0" smtClean="0"/>
              <a:t> c as part of their respiratory chain do not oxidize the reagent, leaving it colorless within the limits of the test, and are </a:t>
            </a:r>
            <a:r>
              <a:rPr lang="en-US" dirty="0" err="1" smtClean="0"/>
              <a:t>oxidase</a:t>
            </a:r>
            <a:r>
              <a:rPr lang="en-US" dirty="0" smtClean="0"/>
              <a:t>-negative.</a:t>
            </a:r>
          </a:p>
          <a:p>
            <a:pPr algn="just"/>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b="1" dirty="0" smtClean="0"/>
              <a:t>Principle of </a:t>
            </a:r>
            <a:r>
              <a:rPr lang="en-US" b="1" dirty="0" err="1" smtClean="0"/>
              <a:t>Oxidase</a:t>
            </a:r>
            <a:r>
              <a:rPr lang="en-US" b="1" dirty="0" smtClean="0"/>
              <a:t> Test</a:t>
            </a:r>
            <a:r>
              <a:rPr lang="en-US" dirty="0" smtClean="0"/>
              <a:t/>
            </a:r>
            <a:br>
              <a:rPr lang="en-US" dirty="0" smtClean="0"/>
            </a:br>
            <a:endParaRPr lang="en-US" dirty="0"/>
          </a:p>
        </p:txBody>
      </p:sp>
      <p:sp>
        <p:nvSpPr>
          <p:cNvPr id="3" name="Content Placeholder 2"/>
          <p:cNvSpPr>
            <a:spLocks noGrp="1"/>
          </p:cNvSpPr>
          <p:nvPr>
            <p:ph idx="1"/>
          </p:nvPr>
        </p:nvSpPr>
        <p:spPr>
          <a:xfrm>
            <a:off x="457200" y="1676401"/>
            <a:ext cx="8229600" cy="4953000"/>
          </a:xfrm>
        </p:spPr>
        <p:txBody>
          <a:bodyPr>
            <a:normAutofit fontScale="92500" lnSpcReduction="10000"/>
          </a:bodyPr>
          <a:lstStyle/>
          <a:p>
            <a:pPr algn="just"/>
            <a:r>
              <a:rPr lang="en-US" dirty="0" smtClean="0"/>
              <a:t>Oxidase positive bacteria possess cytochrome oxidase or indophenol </a:t>
            </a:r>
            <a:r>
              <a:rPr lang="en-US" dirty="0" smtClean="0"/>
              <a:t>oxidase.</a:t>
            </a:r>
            <a:r>
              <a:rPr lang="en-US" dirty="0"/>
              <a:t> </a:t>
            </a:r>
            <a:r>
              <a:rPr lang="en-US" dirty="0" smtClean="0"/>
              <a:t>Both </a:t>
            </a:r>
            <a:r>
              <a:rPr lang="en-US" dirty="0" smtClean="0"/>
              <a:t>of these </a:t>
            </a:r>
            <a:r>
              <a:rPr lang="en-US" dirty="0" err="1" smtClean="0"/>
              <a:t>catalyse</a:t>
            </a:r>
            <a:r>
              <a:rPr lang="en-US" dirty="0" smtClean="0"/>
              <a:t> the transport of electrons from donor compounds (NADH) to electron acceptors (usually oxygen). </a:t>
            </a:r>
          </a:p>
          <a:p>
            <a:pPr algn="just">
              <a:buNone/>
            </a:pPr>
            <a:endParaRPr lang="en-US" dirty="0" smtClean="0"/>
          </a:p>
          <a:p>
            <a:pPr algn="just"/>
            <a:r>
              <a:rPr lang="en-US" dirty="0" smtClean="0"/>
              <a:t>The test reagent</a:t>
            </a:r>
            <a:r>
              <a:rPr lang="en-US" i="1" dirty="0" smtClean="0"/>
              <a:t>, </a:t>
            </a:r>
            <a:r>
              <a:rPr lang="en-US" dirty="0" smtClean="0"/>
              <a:t>N, N, N’, N’-</a:t>
            </a:r>
            <a:r>
              <a:rPr lang="en-US" dirty="0" err="1" smtClean="0"/>
              <a:t>tetramethyl</a:t>
            </a:r>
            <a:r>
              <a:rPr lang="en-US" dirty="0" smtClean="0"/>
              <a:t>-p-</a:t>
            </a:r>
            <a:r>
              <a:rPr lang="en-US" dirty="0" err="1" smtClean="0"/>
              <a:t>phenylenediamine</a:t>
            </a:r>
            <a:r>
              <a:rPr lang="en-US" dirty="0" smtClean="0"/>
              <a:t> </a:t>
            </a:r>
            <a:r>
              <a:rPr lang="en-US" dirty="0" err="1" smtClean="0"/>
              <a:t>dihydrochloride</a:t>
            </a:r>
            <a:r>
              <a:rPr lang="en-US" dirty="0" smtClean="0"/>
              <a:t> acts as an artificial electron acceptor for the enzyme </a:t>
            </a:r>
            <a:r>
              <a:rPr lang="en-US" dirty="0" err="1" smtClean="0"/>
              <a:t>oxidase</a:t>
            </a:r>
            <a:r>
              <a:rPr lang="en-US" dirty="0" smtClean="0"/>
              <a:t>. The </a:t>
            </a:r>
            <a:r>
              <a:rPr lang="en-US" dirty="0" err="1" smtClean="0"/>
              <a:t>oxidised</a:t>
            </a:r>
            <a:r>
              <a:rPr lang="en-US" dirty="0" smtClean="0"/>
              <a:t> reagent forms the </a:t>
            </a:r>
            <a:r>
              <a:rPr lang="en-US" dirty="0" err="1" smtClean="0"/>
              <a:t>coloured</a:t>
            </a:r>
            <a:r>
              <a:rPr lang="en-US" dirty="0" smtClean="0"/>
              <a:t> compound </a:t>
            </a:r>
            <a:r>
              <a:rPr lang="en-US" dirty="0" err="1" smtClean="0"/>
              <a:t>indophenol</a:t>
            </a:r>
            <a:r>
              <a:rPr lang="en-US" dirty="0" smtClean="0"/>
              <a:t> blue.</a:t>
            </a:r>
          </a:p>
          <a:p>
            <a:pPr algn="just"/>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b="1" dirty="0" smtClean="0"/>
              <a:t>Principle of </a:t>
            </a:r>
            <a:r>
              <a:rPr lang="en-US" b="1" dirty="0" err="1" smtClean="0"/>
              <a:t>Oxidase</a:t>
            </a:r>
            <a:r>
              <a:rPr lang="en-US" b="1" dirty="0" smtClean="0"/>
              <a:t> Test</a:t>
            </a:r>
            <a:r>
              <a:rPr lang="en-US" dirty="0" smtClean="0"/>
              <a:t/>
            </a:r>
            <a:br>
              <a:rPr lang="en-US" dirty="0" smtClean="0"/>
            </a:br>
            <a:endParaRPr lang="en-US" dirty="0"/>
          </a:p>
        </p:txBody>
      </p:sp>
      <p:sp>
        <p:nvSpPr>
          <p:cNvPr id="3" name="Content Placeholder 2"/>
          <p:cNvSpPr>
            <a:spLocks noGrp="1"/>
          </p:cNvSpPr>
          <p:nvPr>
            <p:ph idx="1"/>
          </p:nvPr>
        </p:nvSpPr>
        <p:spPr/>
        <p:txBody>
          <a:bodyPr/>
          <a:lstStyle/>
          <a:p>
            <a:pPr algn="just"/>
            <a:r>
              <a:rPr lang="en-US" dirty="0" smtClean="0"/>
              <a:t>The </a:t>
            </a:r>
            <a:r>
              <a:rPr lang="en-US" dirty="0" err="1" smtClean="0"/>
              <a:t>cytochrome</a:t>
            </a:r>
            <a:r>
              <a:rPr lang="en-US" dirty="0" smtClean="0"/>
              <a:t> system is usually only present in aerobic organisms which are capable of </a:t>
            </a:r>
            <a:r>
              <a:rPr lang="en-US" dirty="0" err="1" smtClean="0"/>
              <a:t>utilising</a:t>
            </a:r>
            <a:r>
              <a:rPr lang="en-US" dirty="0" smtClean="0"/>
              <a:t> oxygen as the final hydrogen receptor. The end product of this metabolism is either water or hydrogen peroxide (broken down by </a:t>
            </a:r>
            <a:r>
              <a:rPr lang="en-US" dirty="0" err="1" smtClean="0"/>
              <a:t>catalase</a:t>
            </a:r>
            <a:r>
              <a:rPr lang="en-US" dirty="0" smtClean="0"/>
              <a:t>).</a:t>
            </a:r>
          </a:p>
          <a:p>
            <a:pPr algn="just"/>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t>
            </a:r>
            <a:endParaRPr lang="en-US" dirty="0"/>
          </a:p>
        </p:txBody>
      </p:sp>
      <p:pic>
        <p:nvPicPr>
          <p:cNvPr id="4" name="Content Placeholder 3" descr="Procedure of Oxidase Test"/>
          <p:cNvPicPr>
            <a:picLocks noGrp="1"/>
          </p:cNvPicPr>
          <p:nvPr>
            <p:ph idx="1"/>
          </p:nvPr>
        </p:nvPicPr>
        <p:blipFill>
          <a:blip r:embed="rId2"/>
          <a:srcRect/>
          <a:stretch>
            <a:fillRect/>
          </a:stretch>
        </p:blipFill>
        <p:spPr bwMode="auto">
          <a:xfrm>
            <a:off x="0" y="0"/>
            <a:ext cx="9144000" cy="6858000"/>
          </a:xfrm>
          <a:prstGeom prst="rect">
            <a:avLst/>
          </a:prstGeom>
          <a:noFill/>
          <a:ln w="9525">
            <a:noFill/>
            <a:miter lim="800000"/>
            <a:headEnd/>
            <a:tailEnd/>
          </a:ln>
        </p:spPr>
      </p:pic>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Filter paper method</a:t>
            </a:r>
            <a:endParaRPr lang="en-US" dirty="0"/>
          </a:p>
        </p:txBody>
      </p:sp>
      <p:pic>
        <p:nvPicPr>
          <p:cNvPr id="1026" name="Picture 2" descr="C:\Users\NASB\Desktop\Untitled.jpg"/>
          <p:cNvPicPr>
            <a:picLocks noGrp="1" noChangeAspect="1" noChangeArrowheads="1"/>
          </p:cNvPicPr>
          <p:nvPr>
            <p:ph idx="1"/>
          </p:nvPr>
        </p:nvPicPr>
        <p:blipFill>
          <a:blip r:embed="rId2"/>
          <a:srcRect/>
          <a:stretch>
            <a:fillRect/>
          </a:stretch>
        </p:blipFill>
        <p:spPr bwMode="auto">
          <a:xfrm>
            <a:off x="1159616" y="2362200"/>
            <a:ext cx="6780818" cy="3428999"/>
          </a:xfrm>
          <a:prstGeom prst="rect">
            <a:avLst/>
          </a:prstGeom>
          <a:noFill/>
        </p:spPr>
      </p:pic>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Direct plate method  </a:t>
            </a:r>
            <a:endParaRPr lang="en-US" dirty="0"/>
          </a:p>
        </p:txBody>
      </p:sp>
      <p:sp>
        <p:nvSpPr>
          <p:cNvPr id="3" name="Content Placeholder 2"/>
          <p:cNvSpPr>
            <a:spLocks noGrp="1"/>
          </p:cNvSpPr>
          <p:nvPr>
            <p:ph idx="1"/>
          </p:nvPr>
        </p:nvSpPr>
        <p:spPr/>
        <p:txBody>
          <a:bodyPr/>
          <a:lstStyle/>
          <a:p>
            <a:pPr>
              <a:buNone/>
            </a:pPr>
            <a:r>
              <a:rPr lang="en-US" dirty="0" smtClean="0"/>
              <a:t>  </a:t>
            </a:r>
            <a:endParaRPr lang="en-US" dirty="0"/>
          </a:p>
        </p:txBody>
      </p:sp>
      <p:pic>
        <p:nvPicPr>
          <p:cNvPr id="4098" name="Picture 2" descr="C:\Users\NASB\Desktop\11.jpg"/>
          <p:cNvPicPr>
            <a:picLocks noChangeAspect="1" noChangeArrowheads="1"/>
          </p:cNvPicPr>
          <p:nvPr/>
        </p:nvPicPr>
        <p:blipFill>
          <a:blip r:embed="rId2"/>
          <a:srcRect/>
          <a:stretch>
            <a:fillRect/>
          </a:stretch>
        </p:blipFill>
        <p:spPr bwMode="auto">
          <a:xfrm>
            <a:off x="1861878" y="1628002"/>
            <a:ext cx="5475769" cy="4772798"/>
          </a:xfrm>
          <a:prstGeom prst="rect">
            <a:avLst/>
          </a:prstGeom>
          <a:noFill/>
        </p:spPr>
      </p:pic>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Swab method</a:t>
            </a:r>
            <a:endParaRPr lang="en-US" dirty="0"/>
          </a:p>
        </p:txBody>
      </p:sp>
      <p:pic>
        <p:nvPicPr>
          <p:cNvPr id="4" name="Content Placeholder 3" descr="Swab Method"/>
          <p:cNvPicPr>
            <a:picLocks noGrp="1"/>
          </p:cNvPicPr>
          <p:nvPr>
            <p:ph idx="1"/>
          </p:nvPr>
        </p:nvPicPr>
        <p:blipFill>
          <a:blip r:embed="rId2"/>
          <a:stretch>
            <a:fillRect/>
          </a:stretch>
        </p:blipFill>
        <p:spPr bwMode="auto">
          <a:xfrm>
            <a:off x="1187140" y="1774825"/>
            <a:ext cx="6769720" cy="4625975"/>
          </a:xfrm>
          <a:prstGeom prst="rect">
            <a:avLst/>
          </a:prstGeom>
          <a:noFill/>
          <a:ln w="9525">
            <a:noFill/>
            <a:miter lim="800000"/>
            <a:headEnd/>
            <a:tailEnd/>
          </a:ln>
        </p:spPr>
      </p:pic>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smtClean="0"/>
              <a:t>Impregnated </a:t>
            </a:r>
            <a:r>
              <a:rPr lang="en-US" dirty="0" err="1" smtClean="0"/>
              <a:t>oxidase</a:t>
            </a:r>
            <a:r>
              <a:rPr lang="en-US" dirty="0" smtClean="0"/>
              <a:t> strip method</a:t>
            </a:r>
            <a:endParaRPr lang="en-US" dirty="0"/>
          </a:p>
        </p:txBody>
      </p:sp>
      <p:pic>
        <p:nvPicPr>
          <p:cNvPr id="4" name="Content Placeholder 3" descr="Wet Filter Paper Method"/>
          <p:cNvPicPr>
            <a:picLocks noGrp="1"/>
          </p:cNvPicPr>
          <p:nvPr>
            <p:ph idx="1"/>
          </p:nvPr>
        </p:nvPicPr>
        <p:blipFill>
          <a:blip r:embed="rId2"/>
          <a:srcRect/>
          <a:stretch>
            <a:fillRect/>
          </a:stretch>
        </p:blipFill>
        <p:spPr bwMode="auto">
          <a:xfrm>
            <a:off x="1371600" y="2362200"/>
            <a:ext cx="6477000" cy="3429000"/>
          </a:xfrm>
          <a:prstGeom prst="rect">
            <a:avLst/>
          </a:prstGeom>
          <a:noFill/>
          <a:ln w="9525">
            <a:noFill/>
            <a:miter lim="800000"/>
            <a:headEnd/>
            <a:tailEnd/>
          </a:ln>
        </p:spPr>
      </p:pic>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Test tube method</a:t>
            </a:r>
            <a:endParaRPr lang="en-US" dirty="0"/>
          </a:p>
        </p:txBody>
      </p:sp>
      <p:pic>
        <p:nvPicPr>
          <p:cNvPr id="4" name="Content Placeholder 3" descr="Test Tube Method"/>
          <p:cNvPicPr>
            <a:picLocks noGrp="1"/>
          </p:cNvPicPr>
          <p:nvPr>
            <p:ph idx="1"/>
          </p:nvPr>
        </p:nvPicPr>
        <p:blipFill>
          <a:blip r:embed="rId2"/>
          <a:srcRect/>
          <a:stretch>
            <a:fillRect/>
          </a:stretch>
        </p:blipFill>
        <p:spPr bwMode="auto">
          <a:xfrm>
            <a:off x="2057400" y="1600200"/>
            <a:ext cx="4953000" cy="4953000"/>
          </a:xfrm>
          <a:prstGeom prst="rect">
            <a:avLst/>
          </a:prstGeom>
          <a:noFill/>
          <a:ln w="9525">
            <a:noFill/>
            <a:miter lim="800000"/>
            <a:headEnd/>
            <a:tailEnd/>
          </a:ln>
        </p:spPr>
      </p:pic>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smtClean="0"/>
              <a:t>Triple Sugar Iron Test (TSI)</a:t>
            </a:r>
            <a:br>
              <a:rPr lang="en-US" dirty="0" smtClean="0"/>
            </a:br>
            <a:endParaRPr lang="en-US" dirty="0"/>
          </a:p>
        </p:txBody>
      </p:sp>
      <p:sp>
        <p:nvSpPr>
          <p:cNvPr id="3" name="Content Placeholder 2"/>
          <p:cNvSpPr>
            <a:spLocks noGrp="1"/>
          </p:cNvSpPr>
          <p:nvPr>
            <p:ph idx="1"/>
          </p:nvPr>
        </p:nvSpPr>
        <p:spPr/>
        <p:txBody>
          <a:bodyPr>
            <a:normAutofit/>
          </a:bodyPr>
          <a:lstStyle/>
          <a:p>
            <a:pPr algn="just"/>
            <a:r>
              <a:rPr lang="en-US" sz="3600" dirty="0" smtClean="0"/>
              <a:t>Triple Sugar Iron Agar (TSI Agar) is used for the differentiation of gram-negative enteric bacilli based on carbohydrate fermentation and the production of hydrogen sulfide.</a:t>
            </a:r>
          </a:p>
          <a:p>
            <a:pPr algn="just">
              <a:buNone/>
            </a:pPr>
            <a:endParaRPr lang="en-US" sz="3600" dirty="0" smtClean="0"/>
          </a:p>
          <a:p>
            <a:pPr algn="just"/>
            <a:endParaRPr lang="en-US" sz="3600" dirty="0" smtClean="0"/>
          </a:p>
          <a:p>
            <a:pPr algn="just"/>
            <a:endParaRPr lang="en-US" sz="3600" dirty="0"/>
          </a:p>
        </p:txBody>
      </p:sp>
    </p:spTree>
    <p:extLst>
      <p:ext uri="{BB962C8B-B14F-4D97-AF65-F5344CB8AC3E}">
        <p14:creationId xmlns:p14="http://schemas.microsoft.com/office/powerpoint/2010/main" val="14865746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Principle of </a:t>
            </a:r>
            <a:r>
              <a:rPr lang="en-US" b="1" dirty="0" err="1" smtClean="0"/>
              <a:t>Coagulase</a:t>
            </a:r>
            <a:r>
              <a:rPr lang="en-US" b="1" dirty="0" smtClean="0"/>
              <a:t> Test</a:t>
            </a:r>
            <a:endParaRPr lang="en-US" dirty="0"/>
          </a:p>
        </p:txBody>
      </p:sp>
      <p:sp>
        <p:nvSpPr>
          <p:cNvPr id="3" name="Content Placeholder 2"/>
          <p:cNvSpPr>
            <a:spLocks noGrp="1"/>
          </p:cNvSpPr>
          <p:nvPr>
            <p:ph idx="1"/>
          </p:nvPr>
        </p:nvSpPr>
        <p:spPr>
          <a:xfrm>
            <a:off x="457200" y="1828799"/>
            <a:ext cx="8229600" cy="4800601"/>
          </a:xfrm>
        </p:spPr>
        <p:txBody>
          <a:bodyPr>
            <a:normAutofit fontScale="70000" lnSpcReduction="20000"/>
          </a:bodyPr>
          <a:lstStyle/>
          <a:p>
            <a:pPr algn="just"/>
            <a:r>
              <a:rPr lang="en-US" b="1" dirty="0" err="1" smtClean="0">
                <a:solidFill>
                  <a:srgbClr val="FF0000"/>
                </a:solidFill>
              </a:rPr>
              <a:t>Coagulase</a:t>
            </a:r>
            <a:r>
              <a:rPr lang="en-US" b="1" dirty="0" smtClean="0">
                <a:solidFill>
                  <a:srgbClr val="FF0000"/>
                </a:solidFill>
              </a:rPr>
              <a:t> test </a:t>
            </a:r>
            <a:r>
              <a:rPr lang="en-US" b="1" dirty="0" smtClean="0"/>
              <a:t>is used to differentiate </a:t>
            </a:r>
            <a:r>
              <a:rPr lang="en-US" b="1" i="1" dirty="0" smtClean="0"/>
              <a:t>Staphylococcus </a:t>
            </a:r>
            <a:r>
              <a:rPr lang="en-US" b="1" i="1" dirty="0" err="1" smtClean="0"/>
              <a:t>aureus</a:t>
            </a:r>
            <a:r>
              <a:rPr lang="en-US" b="1" dirty="0" smtClean="0"/>
              <a:t> (positive) which produce the enzyme </a:t>
            </a:r>
            <a:r>
              <a:rPr lang="en-US" b="1" dirty="0" err="1" smtClean="0"/>
              <a:t>coagulase</a:t>
            </a:r>
            <a:r>
              <a:rPr lang="en-US" b="1" dirty="0" smtClean="0"/>
              <a:t>, from </a:t>
            </a:r>
            <a:r>
              <a:rPr lang="en-US" b="1" i="1" dirty="0" smtClean="0"/>
              <a:t>S. epidermis </a:t>
            </a:r>
            <a:r>
              <a:rPr lang="en-US" b="1" dirty="0" smtClean="0"/>
              <a:t>and</a:t>
            </a:r>
            <a:r>
              <a:rPr lang="en-US" b="1" i="1" dirty="0" smtClean="0"/>
              <a:t> S. </a:t>
            </a:r>
            <a:r>
              <a:rPr lang="en-US" b="1" i="1" dirty="0" err="1" smtClean="0"/>
              <a:t>saprophyticus</a:t>
            </a:r>
            <a:r>
              <a:rPr lang="en-US" b="1" dirty="0" smtClean="0"/>
              <a:t> (negative) which do not </a:t>
            </a:r>
            <a:r>
              <a:rPr lang="en-US" b="1" smtClean="0"/>
              <a:t>produce coagulase.</a:t>
            </a:r>
            <a:endParaRPr lang="en-US" b="1" dirty="0" smtClean="0"/>
          </a:p>
          <a:p>
            <a:pPr algn="just">
              <a:buNone/>
            </a:pPr>
            <a:endParaRPr lang="en-US" b="1" dirty="0" smtClean="0"/>
          </a:p>
          <a:p>
            <a:pPr algn="just"/>
            <a:r>
              <a:rPr lang="en-US" b="1" dirty="0" err="1" smtClean="0"/>
              <a:t>Coagulase</a:t>
            </a:r>
            <a:r>
              <a:rPr lang="en-US" b="1" dirty="0" smtClean="0"/>
              <a:t> is an enzyme-like protein and causes plasma to clot by converting fibrinogen to fibrin.</a:t>
            </a:r>
            <a:r>
              <a:rPr lang="en-US" b="1" i="1" dirty="0" smtClean="0"/>
              <a:t> Staphylococcus </a:t>
            </a:r>
            <a:r>
              <a:rPr lang="en-US" b="1" i="1" dirty="0" err="1" smtClean="0"/>
              <a:t>aureus</a:t>
            </a:r>
            <a:r>
              <a:rPr lang="en-US" b="1" dirty="0" smtClean="0"/>
              <a:t> produces two forms of </a:t>
            </a:r>
            <a:r>
              <a:rPr lang="en-US" b="1" dirty="0" err="1" smtClean="0"/>
              <a:t>coagulase</a:t>
            </a:r>
            <a:r>
              <a:rPr lang="en-US" b="1" dirty="0" smtClean="0"/>
              <a:t>: bound and free. </a:t>
            </a:r>
          </a:p>
          <a:p>
            <a:pPr algn="just"/>
            <a:endParaRPr lang="en-US" b="1" dirty="0" smtClean="0"/>
          </a:p>
          <a:p>
            <a:pPr algn="just">
              <a:buNone/>
            </a:pPr>
            <a:r>
              <a:rPr lang="en-US" b="1" dirty="0" smtClean="0"/>
              <a:t> </a:t>
            </a:r>
          </a:p>
          <a:p>
            <a:pPr algn="just"/>
            <a:r>
              <a:rPr lang="en-US" b="1" dirty="0" smtClean="0">
                <a:solidFill>
                  <a:srgbClr val="FF0000"/>
                </a:solidFill>
              </a:rPr>
              <a:t>Bound </a:t>
            </a:r>
            <a:r>
              <a:rPr lang="en-US" b="1" dirty="0" err="1" smtClean="0">
                <a:solidFill>
                  <a:srgbClr val="FF0000"/>
                </a:solidFill>
              </a:rPr>
              <a:t>coagulase</a:t>
            </a:r>
            <a:r>
              <a:rPr lang="en-US" b="1" dirty="0" smtClean="0">
                <a:solidFill>
                  <a:srgbClr val="FF0000"/>
                </a:solidFill>
              </a:rPr>
              <a:t> </a:t>
            </a:r>
            <a:r>
              <a:rPr lang="en-US" b="1" dirty="0" smtClean="0"/>
              <a:t>(clumping factor) is bound to the bacterial cell wall and reacts directly with fibrinogen. This results in an alternation of fibrinogen so that it precipitates on the staphylococcal cell, causing the cells to clump when a bacterial suspension is mixed with plasma. This doesn’t require </a:t>
            </a:r>
            <a:r>
              <a:rPr lang="en-US" b="1" dirty="0" err="1" smtClean="0"/>
              <a:t>coagulase</a:t>
            </a:r>
            <a:r>
              <a:rPr lang="en-US" b="1" dirty="0" smtClean="0"/>
              <a:t>-reacting factor.</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smtClean="0"/>
              <a:t>Triple Sugar Iron Test (TSI)</a:t>
            </a:r>
            <a:br>
              <a:rPr lang="en-US" dirty="0" smtClean="0"/>
            </a:br>
            <a:endParaRPr lang="en-US" dirty="0"/>
          </a:p>
        </p:txBody>
      </p:sp>
      <p:sp>
        <p:nvSpPr>
          <p:cNvPr id="3" name="Content Placeholder 2"/>
          <p:cNvSpPr>
            <a:spLocks noGrp="1"/>
          </p:cNvSpPr>
          <p:nvPr>
            <p:ph idx="1"/>
          </p:nvPr>
        </p:nvSpPr>
        <p:spPr/>
        <p:txBody>
          <a:bodyPr/>
          <a:lstStyle/>
          <a:p>
            <a:pPr algn="just"/>
            <a:r>
              <a:rPr lang="en-US" dirty="0" smtClean="0"/>
              <a:t>Carbohydrate fermentation is detected by the presence of gas and a visible color change (from red to yellow) of the pH indicator, phenol red. The production of hydrogen sulfide is indicated by the presence of a precipitate that blackens the medium in the </a:t>
            </a:r>
            <a:r>
              <a:rPr lang="en-US" dirty="0" err="1" smtClean="0"/>
              <a:t>buttom</a:t>
            </a:r>
            <a:r>
              <a:rPr lang="en-US" dirty="0" smtClean="0"/>
              <a:t> of the tube.</a:t>
            </a:r>
          </a:p>
          <a:p>
            <a:pPr algn="just"/>
            <a:endParaRPr lang="en-US" dirty="0"/>
          </a:p>
        </p:txBody>
      </p:sp>
    </p:spTree>
    <p:extLst>
      <p:ext uri="{BB962C8B-B14F-4D97-AF65-F5344CB8AC3E}">
        <p14:creationId xmlns:p14="http://schemas.microsoft.com/office/powerpoint/2010/main" val="269381038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3600" dirty="0" smtClean="0"/>
              <a:t>Composition of Triple Sugar Iron Agar (TSI)</a:t>
            </a:r>
            <a:endParaRPr lang="en-US" sz="3600" dirty="0"/>
          </a:p>
        </p:txBody>
      </p:sp>
      <p:sp>
        <p:nvSpPr>
          <p:cNvPr id="3" name="Content Placeholder 2"/>
          <p:cNvSpPr>
            <a:spLocks noGrp="1"/>
          </p:cNvSpPr>
          <p:nvPr>
            <p:ph idx="1"/>
          </p:nvPr>
        </p:nvSpPr>
        <p:spPr>
          <a:xfrm>
            <a:off x="457200" y="1676400"/>
            <a:ext cx="8229600" cy="5029199"/>
          </a:xfrm>
        </p:spPr>
        <p:txBody>
          <a:bodyPr>
            <a:normAutofit fontScale="77500" lnSpcReduction="20000"/>
          </a:bodyPr>
          <a:lstStyle/>
          <a:p>
            <a:pPr algn="just"/>
            <a:r>
              <a:rPr lang="en-US" b="1" dirty="0" smtClean="0"/>
              <a:t>0.1% Glucose</a:t>
            </a:r>
            <a:r>
              <a:rPr lang="en-US" dirty="0" smtClean="0"/>
              <a:t>: If only glucose is fermented, only enough acid is produced to turn the </a:t>
            </a:r>
            <a:r>
              <a:rPr lang="en-US" dirty="0" err="1" smtClean="0"/>
              <a:t>buttom</a:t>
            </a:r>
            <a:r>
              <a:rPr lang="en-US" dirty="0" smtClean="0"/>
              <a:t> yellow.  The slant will remain red</a:t>
            </a:r>
          </a:p>
          <a:p>
            <a:pPr algn="just">
              <a:buNone/>
            </a:pPr>
            <a:endParaRPr lang="en-US" dirty="0" smtClean="0"/>
          </a:p>
          <a:p>
            <a:pPr algn="just"/>
            <a:r>
              <a:rPr lang="en-US" b="1" dirty="0" smtClean="0"/>
              <a:t>1.0 % lactose/1.0% sucrose:</a:t>
            </a:r>
            <a:r>
              <a:rPr lang="en-US" dirty="0" smtClean="0"/>
              <a:t>  a large amount of acid turns both </a:t>
            </a:r>
            <a:r>
              <a:rPr lang="en-US" dirty="0" err="1" smtClean="0"/>
              <a:t>buttom</a:t>
            </a:r>
            <a:r>
              <a:rPr lang="en-US" dirty="0" smtClean="0"/>
              <a:t> and slant yellow, thus indicating the ability of the culture to ferment either lactose or sucrose.</a:t>
            </a:r>
          </a:p>
          <a:p>
            <a:pPr algn="just">
              <a:buNone/>
            </a:pPr>
            <a:endParaRPr lang="en-US" dirty="0" smtClean="0"/>
          </a:p>
          <a:p>
            <a:pPr algn="just"/>
            <a:r>
              <a:rPr lang="en-US" b="1" dirty="0" smtClean="0"/>
              <a:t>Iron:</a:t>
            </a:r>
            <a:r>
              <a:rPr lang="en-US" dirty="0" smtClean="0"/>
              <a:t> Ferrous sulfate: Indicator of H2S formation</a:t>
            </a:r>
          </a:p>
          <a:p>
            <a:pPr algn="just">
              <a:buNone/>
            </a:pPr>
            <a:endParaRPr lang="en-US" dirty="0" smtClean="0"/>
          </a:p>
          <a:p>
            <a:pPr algn="just"/>
            <a:r>
              <a:rPr lang="en-US" b="1" dirty="0" smtClean="0"/>
              <a:t>Phenol red:</a:t>
            </a:r>
            <a:r>
              <a:rPr lang="en-US" dirty="0" smtClean="0"/>
              <a:t> Indicator of acidification (It is</a:t>
            </a:r>
            <a:r>
              <a:rPr lang="en-US" b="1" dirty="0" smtClean="0"/>
              <a:t> yellow in acidic condition</a:t>
            </a:r>
            <a:r>
              <a:rPr lang="en-US" dirty="0" smtClean="0"/>
              <a:t> and red under alkaline conditions).</a:t>
            </a:r>
          </a:p>
          <a:p>
            <a:pPr algn="just">
              <a:buNone/>
            </a:pPr>
            <a:endParaRPr lang="en-US" dirty="0" smtClean="0"/>
          </a:p>
          <a:p>
            <a:pPr algn="just"/>
            <a:r>
              <a:rPr lang="en-US" dirty="0" smtClean="0"/>
              <a:t>It also contains </a:t>
            </a:r>
            <a:r>
              <a:rPr lang="en-US" b="1" dirty="0" smtClean="0"/>
              <a:t>Peptone</a:t>
            </a:r>
            <a:r>
              <a:rPr lang="en-US" dirty="0" smtClean="0"/>
              <a:t> which acts as source of nitrogen. (when peptone is utilized under aerobic condition ammonia is produced)</a:t>
            </a:r>
          </a:p>
          <a:p>
            <a:pPr algn="just"/>
            <a:endParaRPr lang="en-US" dirty="0"/>
          </a:p>
        </p:txBody>
      </p:sp>
    </p:spTree>
    <p:extLst>
      <p:ext uri="{BB962C8B-B14F-4D97-AF65-F5344CB8AC3E}">
        <p14:creationId xmlns:p14="http://schemas.microsoft.com/office/powerpoint/2010/main" val="380467241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3600" dirty="0" smtClean="0"/>
              <a:t>Procedure for Triple Sugar Iron Agar (TSI) Test</a:t>
            </a:r>
            <a:endParaRPr lang="en-US" sz="3600" dirty="0"/>
          </a:p>
        </p:txBody>
      </p:sp>
      <p:sp>
        <p:nvSpPr>
          <p:cNvPr id="3" name="Content Placeholder 2"/>
          <p:cNvSpPr>
            <a:spLocks noGrp="1"/>
          </p:cNvSpPr>
          <p:nvPr>
            <p:ph idx="1"/>
          </p:nvPr>
        </p:nvSpPr>
        <p:spPr/>
        <p:txBody>
          <a:bodyPr/>
          <a:lstStyle/>
          <a:p>
            <a:pPr algn="just"/>
            <a:r>
              <a:rPr lang="en-US" dirty="0" smtClean="0"/>
              <a:t>With a sterilized straight inoculation needle touch the top of a well-isolated colony</a:t>
            </a:r>
          </a:p>
          <a:p>
            <a:pPr algn="just"/>
            <a:r>
              <a:rPr lang="en-US" dirty="0" smtClean="0"/>
              <a:t>Inoculate TSI Agar by </a:t>
            </a:r>
            <a:r>
              <a:rPr lang="en-US" b="1" dirty="0" smtClean="0"/>
              <a:t>first stabbing</a:t>
            </a:r>
            <a:r>
              <a:rPr lang="en-US" dirty="0" smtClean="0"/>
              <a:t> through the center of the medium to</a:t>
            </a:r>
          </a:p>
          <a:p>
            <a:pPr algn="just">
              <a:buNone/>
            </a:pPr>
            <a:r>
              <a:rPr lang="en-US" dirty="0" smtClean="0"/>
              <a:t>    the bottom of the tube and</a:t>
            </a:r>
          </a:p>
          <a:p>
            <a:pPr algn="just">
              <a:buNone/>
            </a:pPr>
            <a:r>
              <a:rPr lang="en-US" dirty="0" smtClean="0"/>
              <a:t>    then </a:t>
            </a:r>
            <a:r>
              <a:rPr lang="en-US" b="1" dirty="0" smtClean="0"/>
              <a:t>streaking on the surface</a:t>
            </a:r>
          </a:p>
          <a:p>
            <a:pPr algn="just">
              <a:buNone/>
            </a:pPr>
            <a:r>
              <a:rPr lang="en-US" b="1" dirty="0" smtClean="0"/>
              <a:t>   </a:t>
            </a:r>
            <a:r>
              <a:rPr lang="en-US" dirty="0" smtClean="0"/>
              <a:t> of the agar slant. Incubate</a:t>
            </a:r>
          </a:p>
          <a:p>
            <a:pPr algn="just">
              <a:buNone/>
            </a:pPr>
            <a:r>
              <a:rPr lang="en-US" dirty="0" smtClean="0"/>
              <a:t>     the tube at 37°C for 18 to 24 hours.</a:t>
            </a:r>
          </a:p>
          <a:p>
            <a:pPr algn="just"/>
            <a:endParaRPr lang="en-US" dirty="0"/>
          </a:p>
        </p:txBody>
      </p:sp>
      <p:pic>
        <p:nvPicPr>
          <p:cNvPr id="4" name="Picture 2" descr="C:\Users\NASB\Desktop\Streak-and-stab-slant-and-butt.jpg"/>
          <p:cNvPicPr>
            <a:picLocks noChangeAspect="1" noChangeArrowheads="1"/>
          </p:cNvPicPr>
          <p:nvPr/>
        </p:nvPicPr>
        <p:blipFill>
          <a:blip r:embed="rId2"/>
          <a:srcRect/>
          <a:stretch>
            <a:fillRect/>
          </a:stretch>
        </p:blipFill>
        <p:spPr bwMode="auto">
          <a:xfrm>
            <a:off x="6981825" y="3972541"/>
            <a:ext cx="1704975" cy="2580659"/>
          </a:xfrm>
          <a:prstGeom prst="rect">
            <a:avLst/>
          </a:prstGeom>
          <a:noFill/>
        </p:spPr>
      </p:pic>
    </p:spTree>
    <p:extLst>
      <p:ext uri="{BB962C8B-B14F-4D97-AF65-F5344CB8AC3E}">
        <p14:creationId xmlns:p14="http://schemas.microsoft.com/office/powerpoint/2010/main" val="28569243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3600" dirty="0" smtClean="0"/>
              <a:t>Interpretation of Triple Sugar Iron Agar Test</a:t>
            </a:r>
            <a:endParaRPr lang="en-US" sz="3600" dirty="0"/>
          </a:p>
        </p:txBody>
      </p:sp>
      <p:sp>
        <p:nvSpPr>
          <p:cNvPr id="3" name="Content Placeholder 2"/>
          <p:cNvSpPr>
            <a:spLocks noGrp="1"/>
          </p:cNvSpPr>
          <p:nvPr>
            <p:ph idx="1"/>
          </p:nvPr>
        </p:nvSpPr>
        <p:spPr/>
        <p:txBody>
          <a:bodyPr>
            <a:normAutofit/>
          </a:bodyPr>
          <a:lstStyle/>
          <a:p>
            <a:pPr algn="just"/>
            <a:r>
              <a:rPr lang="en-US" dirty="0" smtClean="0"/>
              <a:t>If lactose (or sucrose) is fermented, a large amount of acid is produced, which turns the phenol red indicator yellow both in </a:t>
            </a:r>
            <a:r>
              <a:rPr lang="en-US" dirty="0" err="1" smtClean="0"/>
              <a:t>buttom</a:t>
            </a:r>
            <a:r>
              <a:rPr lang="en-US" dirty="0" smtClean="0"/>
              <a:t> and in the slant. Some organisms generate gases, which produces bubbles/cracks on the medium.</a:t>
            </a:r>
          </a:p>
          <a:p>
            <a:pPr algn="just">
              <a:buNone/>
            </a:pPr>
            <a:endParaRPr lang="en-US" dirty="0" smtClean="0"/>
          </a:p>
          <a:p>
            <a:pPr algn="just"/>
            <a:endParaRPr lang="en-US" dirty="0"/>
          </a:p>
        </p:txBody>
      </p:sp>
    </p:spTree>
    <p:extLst>
      <p:ext uri="{BB962C8B-B14F-4D97-AF65-F5344CB8AC3E}">
        <p14:creationId xmlns:p14="http://schemas.microsoft.com/office/powerpoint/2010/main" val="43590913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3600" dirty="0" smtClean="0"/>
              <a:t>Interpretation of Triple Sugar Iron Agar Test</a:t>
            </a:r>
            <a:endParaRPr lang="en-US" sz="3600" dirty="0"/>
          </a:p>
        </p:txBody>
      </p:sp>
      <p:sp>
        <p:nvSpPr>
          <p:cNvPr id="3" name="Content Placeholder 2"/>
          <p:cNvSpPr>
            <a:spLocks noGrp="1"/>
          </p:cNvSpPr>
          <p:nvPr>
            <p:ph idx="1"/>
          </p:nvPr>
        </p:nvSpPr>
        <p:spPr/>
        <p:txBody>
          <a:bodyPr>
            <a:normAutofit/>
          </a:bodyPr>
          <a:lstStyle/>
          <a:p>
            <a:pPr algn="just"/>
            <a:r>
              <a:rPr lang="en-US" dirty="0" smtClean="0"/>
              <a:t>If neither lactose/sucrose nor glucose is fermented, both the butt and the slant will be red. The slant can become a deeper red-purple (more alkaline) as a result of production of ammonia from the oxidative deamination of amino acids (</a:t>
            </a:r>
            <a:r>
              <a:rPr lang="en-US" dirty="0" err="1" smtClean="0"/>
              <a:t>peoptone</a:t>
            </a:r>
            <a:r>
              <a:rPr lang="en-US" dirty="0" smtClean="0"/>
              <a:t> is a major </a:t>
            </a:r>
            <a:r>
              <a:rPr lang="en-US" dirty="0" smtClean="0"/>
              <a:t>constituents </a:t>
            </a:r>
            <a:r>
              <a:rPr lang="en-US" dirty="0" smtClean="0"/>
              <a:t>of TSI Agar) .</a:t>
            </a:r>
          </a:p>
          <a:p>
            <a:pPr algn="just"/>
            <a:r>
              <a:rPr lang="en-US" dirty="0" smtClean="0"/>
              <a:t>if H2S is produced, the black color of ferrous sulfide is seen.</a:t>
            </a:r>
          </a:p>
          <a:p>
            <a:pPr algn="just"/>
            <a:endParaRPr lang="en-US" dirty="0"/>
          </a:p>
        </p:txBody>
      </p:sp>
    </p:spTree>
    <p:extLst>
      <p:ext uri="{BB962C8B-B14F-4D97-AF65-F5344CB8AC3E}">
        <p14:creationId xmlns:p14="http://schemas.microsoft.com/office/powerpoint/2010/main" val="231739634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TSI Test Results</a:t>
            </a:r>
            <a:endParaRPr lang="en-US" dirty="0"/>
          </a:p>
        </p:txBody>
      </p:sp>
      <p:pic>
        <p:nvPicPr>
          <p:cNvPr id="4" name="Content Placeholder 3" descr="triple-sugar-iron-agar-test.gif"/>
          <p:cNvPicPr>
            <a:picLocks noGrp="1" noChangeAspect="1"/>
          </p:cNvPicPr>
          <p:nvPr>
            <p:ph idx="1"/>
          </p:nvPr>
        </p:nvPicPr>
        <p:blipFill>
          <a:blip r:embed="rId2"/>
          <a:stretch>
            <a:fillRect/>
          </a:stretch>
        </p:blipFill>
        <p:spPr>
          <a:xfrm>
            <a:off x="1102518" y="1774825"/>
            <a:ext cx="6938963" cy="4625975"/>
          </a:xfrm>
        </p:spPr>
      </p:pic>
    </p:spTree>
    <p:extLst>
      <p:ext uri="{BB962C8B-B14F-4D97-AF65-F5344CB8AC3E}">
        <p14:creationId xmlns:p14="http://schemas.microsoft.com/office/powerpoint/2010/main" val="276391249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2800" dirty="0" smtClean="0"/>
              <a:t>Example of Triple Sugar Iron (TSI) Agar Reactions</a:t>
            </a:r>
            <a:endParaRPr lang="en-US" sz="2800" dirty="0"/>
          </a:p>
        </p:txBody>
      </p:sp>
      <p:graphicFrame>
        <p:nvGraphicFramePr>
          <p:cNvPr id="4" name="Content Placeholder 3"/>
          <p:cNvGraphicFramePr>
            <a:graphicFrameLocks noGrp="1"/>
          </p:cNvGraphicFramePr>
          <p:nvPr>
            <p:ph idx="1"/>
          </p:nvPr>
        </p:nvGraphicFramePr>
        <p:xfrm>
          <a:off x="457200" y="1774824"/>
          <a:ext cx="8229600" cy="4112260"/>
        </p:xfrm>
        <a:graphic>
          <a:graphicData uri="http://schemas.openxmlformats.org/drawingml/2006/table">
            <a:tbl>
              <a:tblPr firstRow="1" bandRow="1">
                <a:tableStyleId>{5C22544A-7EE6-4342-B048-85BDC9FD1C3A}</a:tableStyleId>
              </a:tblPr>
              <a:tblGrid>
                <a:gridCol w="1645920"/>
                <a:gridCol w="1645920"/>
                <a:gridCol w="1645920"/>
                <a:gridCol w="1645920"/>
                <a:gridCol w="1645920"/>
              </a:tblGrid>
              <a:tr h="803275">
                <a:tc>
                  <a:txBody>
                    <a:bodyPr/>
                    <a:lstStyle/>
                    <a:p>
                      <a:r>
                        <a:rPr lang="en-US" b="1"/>
                        <a:t>Name of the organisms</a:t>
                      </a:r>
                      <a:endParaRPr lang="en-US"/>
                    </a:p>
                  </a:txBody>
                  <a:tcPr marL="38100" marR="38100" marT="38100" marB="38100"/>
                </a:tc>
                <a:tc>
                  <a:txBody>
                    <a:bodyPr/>
                    <a:lstStyle/>
                    <a:p>
                      <a:r>
                        <a:rPr lang="en-US" b="1"/>
                        <a:t>Slant</a:t>
                      </a:r>
                      <a:endParaRPr lang="en-US"/>
                    </a:p>
                  </a:txBody>
                  <a:tcPr marL="38100" marR="38100" marT="38100" marB="38100"/>
                </a:tc>
                <a:tc>
                  <a:txBody>
                    <a:bodyPr/>
                    <a:lstStyle/>
                    <a:p>
                      <a:r>
                        <a:rPr lang="en-US" b="1"/>
                        <a:t>Butt</a:t>
                      </a:r>
                      <a:endParaRPr lang="en-US"/>
                    </a:p>
                  </a:txBody>
                  <a:tcPr marL="38100" marR="38100" marT="38100" marB="38100"/>
                </a:tc>
                <a:tc>
                  <a:txBody>
                    <a:bodyPr/>
                    <a:lstStyle/>
                    <a:p>
                      <a:r>
                        <a:rPr lang="en-US" b="1"/>
                        <a:t>Gas</a:t>
                      </a:r>
                      <a:endParaRPr lang="en-US"/>
                    </a:p>
                  </a:txBody>
                  <a:tcPr marL="38100" marR="38100" marT="38100" marB="38100"/>
                </a:tc>
                <a:tc>
                  <a:txBody>
                    <a:bodyPr/>
                    <a:lstStyle/>
                    <a:p>
                      <a:r>
                        <a:rPr lang="en-US" b="1" dirty="0"/>
                        <a:t>H2S</a:t>
                      </a:r>
                      <a:endParaRPr lang="en-US" dirty="0"/>
                    </a:p>
                  </a:txBody>
                  <a:tcPr marL="38100" marR="38100" marT="38100" marB="38100"/>
                </a:tc>
              </a:tr>
              <a:tr h="803275">
                <a:tc>
                  <a:txBody>
                    <a:bodyPr/>
                    <a:lstStyle/>
                    <a:p>
                      <a:r>
                        <a:rPr lang="en-US" i="1"/>
                        <a:t>Escherichia, Klebsiella, Enterobacter</a:t>
                      </a:r>
                      <a:endParaRPr lang="en-US"/>
                    </a:p>
                  </a:txBody>
                  <a:tcPr marL="38100" marR="38100" marT="38100" marB="38100"/>
                </a:tc>
                <a:tc>
                  <a:txBody>
                    <a:bodyPr/>
                    <a:lstStyle/>
                    <a:p>
                      <a:r>
                        <a:rPr lang="en-US"/>
                        <a:t>Acid (A)</a:t>
                      </a:r>
                    </a:p>
                  </a:txBody>
                  <a:tcPr marL="38100" marR="38100" marT="38100" marB="38100"/>
                </a:tc>
                <a:tc>
                  <a:txBody>
                    <a:bodyPr/>
                    <a:lstStyle/>
                    <a:p>
                      <a:r>
                        <a:rPr lang="en-US"/>
                        <a:t>Acid (A)</a:t>
                      </a:r>
                    </a:p>
                  </a:txBody>
                  <a:tcPr marL="38100" marR="38100" marT="38100" marB="38100"/>
                </a:tc>
                <a:tc>
                  <a:txBody>
                    <a:bodyPr/>
                    <a:lstStyle/>
                    <a:p>
                      <a:r>
                        <a:rPr lang="en-US"/>
                        <a:t>Pos (+)</a:t>
                      </a:r>
                    </a:p>
                  </a:txBody>
                  <a:tcPr marL="38100" marR="38100" marT="38100" marB="38100"/>
                </a:tc>
                <a:tc>
                  <a:txBody>
                    <a:bodyPr/>
                    <a:lstStyle/>
                    <a:p>
                      <a:r>
                        <a:rPr lang="en-US" dirty="0" err="1"/>
                        <a:t>Neg</a:t>
                      </a:r>
                      <a:r>
                        <a:rPr lang="en-US" dirty="0"/>
                        <a:t> (-)</a:t>
                      </a:r>
                    </a:p>
                  </a:txBody>
                  <a:tcPr marL="38100" marR="38100" marT="38100" marB="38100"/>
                </a:tc>
              </a:tr>
              <a:tr h="803275">
                <a:tc>
                  <a:txBody>
                    <a:bodyPr/>
                    <a:lstStyle/>
                    <a:p>
                      <a:r>
                        <a:rPr lang="en-US" i="1"/>
                        <a:t>Shigella, Serratia</a:t>
                      </a:r>
                      <a:endParaRPr lang="en-US"/>
                    </a:p>
                  </a:txBody>
                  <a:tcPr marL="38100" marR="38100" marT="38100" marB="38100"/>
                </a:tc>
                <a:tc>
                  <a:txBody>
                    <a:bodyPr/>
                    <a:lstStyle/>
                    <a:p>
                      <a:r>
                        <a:rPr lang="en-US"/>
                        <a:t>Alkaline (K)</a:t>
                      </a:r>
                    </a:p>
                  </a:txBody>
                  <a:tcPr marL="38100" marR="38100" marT="38100" marB="38100"/>
                </a:tc>
                <a:tc>
                  <a:txBody>
                    <a:bodyPr/>
                    <a:lstStyle/>
                    <a:p>
                      <a:r>
                        <a:rPr lang="en-US"/>
                        <a:t>Acid (A)</a:t>
                      </a:r>
                    </a:p>
                  </a:txBody>
                  <a:tcPr marL="38100" marR="38100" marT="38100" marB="38100"/>
                </a:tc>
                <a:tc>
                  <a:txBody>
                    <a:bodyPr/>
                    <a:lstStyle/>
                    <a:p>
                      <a:r>
                        <a:rPr lang="en-US"/>
                        <a:t>Neg (-)</a:t>
                      </a:r>
                    </a:p>
                  </a:txBody>
                  <a:tcPr marL="38100" marR="38100" marT="38100" marB="38100"/>
                </a:tc>
                <a:tc>
                  <a:txBody>
                    <a:bodyPr/>
                    <a:lstStyle/>
                    <a:p>
                      <a:r>
                        <a:rPr lang="en-US"/>
                        <a:t>Neg (- )</a:t>
                      </a:r>
                    </a:p>
                  </a:txBody>
                  <a:tcPr marL="38100" marR="38100" marT="38100" marB="38100"/>
                </a:tc>
              </a:tr>
              <a:tr h="803275">
                <a:tc>
                  <a:txBody>
                    <a:bodyPr/>
                    <a:lstStyle/>
                    <a:p>
                      <a:r>
                        <a:rPr lang="en-US" i="1"/>
                        <a:t>Salmonella, Proteus</a:t>
                      </a:r>
                      <a:endParaRPr lang="en-US"/>
                    </a:p>
                  </a:txBody>
                  <a:tcPr marL="38100" marR="38100" marT="38100" marB="38100"/>
                </a:tc>
                <a:tc>
                  <a:txBody>
                    <a:bodyPr/>
                    <a:lstStyle/>
                    <a:p>
                      <a:r>
                        <a:rPr lang="en-US"/>
                        <a:t>Alkaline (K)</a:t>
                      </a:r>
                    </a:p>
                  </a:txBody>
                  <a:tcPr marL="38100" marR="38100" marT="38100" marB="38100"/>
                </a:tc>
                <a:tc>
                  <a:txBody>
                    <a:bodyPr/>
                    <a:lstStyle/>
                    <a:p>
                      <a:r>
                        <a:rPr lang="en-US"/>
                        <a:t>Acid (A)</a:t>
                      </a:r>
                    </a:p>
                  </a:txBody>
                  <a:tcPr marL="38100" marR="38100" marT="38100" marB="38100"/>
                </a:tc>
                <a:tc>
                  <a:txBody>
                    <a:bodyPr/>
                    <a:lstStyle/>
                    <a:p>
                      <a:r>
                        <a:rPr lang="en-US"/>
                        <a:t>Pos (+)</a:t>
                      </a:r>
                    </a:p>
                  </a:txBody>
                  <a:tcPr marL="38100" marR="38100" marT="38100" marB="38100"/>
                </a:tc>
                <a:tc>
                  <a:txBody>
                    <a:bodyPr/>
                    <a:lstStyle/>
                    <a:p>
                      <a:r>
                        <a:rPr lang="en-US"/>
                        <a:t>Pos (+)</a:t>
                      </a:r>
                    </a:p>
                  </a:txBody>
                  <a:tcPr marL="38100" marR="38100" marT="38100" marB="38100"/>
                </a:tc>
              </a:tr>
              <a:tr h="803275">
                <a:tc>
                  <a:txBody>
                    <a:bodyPr/>
                    <a:lstStyle/>
                    <a:p>
                      <a:r>
                        <a:rPr lang="en-US" i="1"/>
                        <a:t>Pseudomonas</a:t>
                      </a:r>
                      <a:endParaRPr lang="en-US"/>
                    </a:p>
                  </a:txBody>
                  <a:tcPr marL="38100" marR="38100" marT="38100" marB="38100"/>
                </a:tc>
                <a:tc>
                  <a:txBody>
                    <a:bodyPr/>
                    <a:lstStyle/>
                    <a:p>
                      <a:r>
                        <a:rPr lang="en-US"/>
                        <a:t>Alkaline (K)</a:t>
                      </a:r>
                    </a:p>
                  </a:txBody>
                  <a:tcPr marL="38100" marR="38100" marT="38100" marB="38100"/>
                </a:tc>
                <a:tc>
                  <a:txBody>
                    <a:bodyPr/>
                    <a:lstStyle/>
                    <a:p>
                      <a:r>
                        <a:rPr lang="en-US"/>
                        <a:t>Alkaline (K)</a:t>
                      </a:r>
                    </a:p>
                  </a:txBody>
                  <a:tcPr marL="38100" marR="38100" marT="38100" marB="38100"/>
                </a:tc>
                <a:tc>
                  <a:txBody>
                    <a:bodyPr/>
                    <a:lstStyle/>
                    <a:p>
                      <a:r>
                        <a:rPr lang="en-US"/>
                        <a:t>Neg (-)</a:t>
                      </a:r>
                    </a:p>
                  </a:txBody>
                  <a:tcPr marL="38100" marR="38100" marT="38100" marB="38100"/>
                </a:tc>
                <a:tc>
                  <a:txBody>
                    <a:bodyPr/>
                    <a:lstStyle/>
                    <a:p>
                      <a:r>
                        <a:rPr lang="en-US" dirty="0" err="1"/>
                        <a:t>Neg</a:t>
                      </a:r>
                      <a:r>
                        <a:rPr lang="en-US" dirty="0"/>
                        <a:t> (-)</a:t>
                      </a:r>
                    </a:p>
                  </a:txBody>
                  <a:tcPr marL="38100" marR="38100" marT="38100" marB="38100"/>
                </a:tc>
              </a:tr>
            </a:tbl>
          </a:graphicData>
        </a:graphic>
      </p:graphicFrame>
    </p:spTree>
    <p:extLst>
      <p:ext uri="{BB962C8B-B14F-4D97-AF65-F5344CB8AC3E}">
        <p14:creationId xmlns:p14="http://schemas.microsoft.com/office/powerpoint/2010/main" val="58728151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err="1" smtClean="0"/>
              <a:t>Indole</a:t>
            </a:r>
            <a:r>
              <a:rPr lang="en-US" dirty="0" smtClean="0"/>
              <a:t> Test</a:t>
            </a:r>
            <a:endParaRPr lang="en-US" dirty="0"/>
          </a:p>
        </p:txBody>
      </p:sp>
      <p:sp>
        <p:nvSpPr>
          <p:cNvPr id="3" name="Content Placeholder 2"/>
          <p:cNvSpPr>
            <a:spLocks noGrp="1"/>
          </p:cNvSpPr>
          <p:nvPr>
            <p:ph idx="1"/>
          </p:nvPr>
        </p:nvSpPr>
        <p:spPr/>
        <p:txBody>
          <a:bodyPr>
            <a:normAutofit/>
          </a:bodyPr>
          <a:lstStyle/>
          <a:p>
            <a:pPr algn="just"/>
            <a:r>
              <a:rPr lang="en-US" dirty="0" smtClean="0"/>
              <a:t>This test demonstrate the ability of certain bacteria to decompose the amino acid tryptophan to </a:t>
            </a:r>
            <a:r>
              <a:rPr lang="en-US" dirty="0" err="1" smtClean="0"/>
              <a:t>indole</a:t>
            </a:r>
            <a:r>
              <a:rPr lang="en-US" dirty="0" smtClean="0"/>
              <a:t>, which accumulates in the medium. </a:t>
            </a:r>
          </a:p>
          <a:p>
            <a:pPr algn="just"/>
            <a:r>
              <a:rPr lang="en-US" dirty="0" err="1" smtClean="0"/>
              <a:t>Indole</a:t>
            </a:r>
            <a:r>
              <a:rPr lang="en-US" dirty="0" smtClean="0"/>
              <a:t> production test is important in the identification of </a:t>
            </a:r>
            <a:r>
              <a:rPr lang="en-US" dirty="0" err="1" smtClean="0"/>
              <a:t>Enterobacteria</a:t>
            </a:r>
            <a:r>
              <a:rPr lang="en-US" dirty="0" smtClean="0"/>
              <a:t>. Most strains of</a:t>
            </a:r>
            <a:r>
              <a:rPr lang="en-US" i="1" dirty="0" smtClean="0"/>
              <a:t> </a:t>
            </a:r>
            <a:r>
              <a:rPr lang="en-US" i="1" dirty="0" smtClean="0">
                <a:solidFill>
                  <a:srgbClr val="0070C0"/>
                </a:solidFill>
              </a:rPr>
              <a:t>E. coli</a:t>
            </a:r>
            <a:r>
              <a:rPr lang="en-US" i="1" dirty="0" smtClean="0"/>
              <a:t>, </a:t>
            </a:r>
            <a:r>
              <a:rPr lang="en-US" i="1" dirty="0" smtClean="0">
                <a:solidFill>
                  <a:srgbClr val="0070C0"/>
                </a:solidFill>
              </a:rPr>
              <a:t>P. </a:t>
            </a:r>
            <a:r>
              <a:rPr lang="en-US" i="1" dirty="0" err="1" smtClean="0">
                <a:solidFill>
                  <a:srgbClr val="0070C0"/>
                </a:solidFill>
              </a:rPr>
              <a:t>vulgaris</a:t>
            </a:r>
            <a:r>
              <a:rPr lang="en-US" i="1" dirty="0" smtClean="0"/>
              <a:t>,</a:t>
            </a:r>
            <a:r>
              <a:rPr lang="en-US" dirty="0" smtClean="0"/>
              <a:t> and </a:t>
            </a:r>
            <a:r>
              <a:rPr lang="en-US" i="1" dirty="0" err="1" smtClean="0">
                <a:solidFill>
                  <a:srgbClr val="0070C0"/>
                </a:solidFill>
              </a:rPr>
              <a:t>Providencia</a:t>
            </a:r>
            <a:r>
              <a:rPr lang="en-US" dirty="0" smtClean="0"/>
              <a:t> species break down the amino acid tryptophan with the release of </a:t>
            </a:r>
            <a:r>
              <a:rPr lang="en-US" dirty="0" err="1" smtClean="0"/>
              <a:t>indole</a:t>
            </a:r>
            <a:r>
              <a:rPr lang="en-US" dirty="0" smtClean="0"/>
              <a:t>.  </a:t>
            </a:r>
          </a:p>
          <a:p>
            <a:pPr algn="just"/>
            <a:endParaRPr lang="en-US" dirty="0"/>
          </a:p>
        </p:txBody>
      </p:sp>
    </p:spTree>
    <p:extLst>
      <p:ext uri="{BB962C8B-B14F-4D97-AF65-F5344CB8AC3E}">
        <p14:creationId xmlns:p14="http://schemas.microsoft.com/office/powerpoint/2010/main" val="56076504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err="1" smtClean="0"/>
              <a:t>Indole</a:t>
            </a:r>
            <a:r>
              <a:rPr lang="en-US" dirty="0" smtClean="0"/>
              <a:t> Test</a:t>
            </a:r>
            <a:endParaRPr lang="en-US" dirty="0"/>
          </a:p>
        </p:txBody>
      </p:sp>
      <p:sp>
        <p:nvSpPr>
          <p:cNvPr id="3" name="Content Placeholder 2"/>
          <p:cNvSpPr>
            <a:spLocks noGrp="1"/>
          </p:cNvSpPr>
          <p:nvPr>
            <p:ph idx="1"/>
          </p:nvPr>
        </p:nvSpPr>
        <p:spPr/>
        <p:txBody>
          <a:bodyPr/>
          <a:lstStyle/>
          <a:p>
            <a:pPr algn="just"/>
            <a:r>
              <a:rPr lang="en-US" dirty="0" smtClean="0"/>
              <a:t>This is performed by a chain of a number of different intracellular enzymes, a system generally referred to as </a:t>
            </a:r>
            <a:r>
              <a:rPr lang="en-US" dirty="0" err="1" smtClean="0"/>
              <a:t>tryptophanase</a:t>
            </a:r>
            <a:r>
              <a:rPr lang="en-US" dirty="0" smtClean="0"/>
              <a:t>.</a:t>
            </a:r>
            <a:endParaRPr lang="en-US" b="1" dirty="0" smtClean="0"/>
          </a:p>
          <a:p>
            <a:pPr algn="just"/>
            <a:r>
              <a:rPr lang="en-US" dirty="0" smtClean="0"/>
              <a:t>Tryptophan is an amino acid that can undergo </a:t>
            </a:r>
            <a:r>
              <a:rPr lang="en-US" dirty="0" err="1" smtClean="0"/>
              <a:t>deamination</a:t>
            </a:r>
            <a:r>
              <a:rPr lang="en-US" dirty="0" smtClean="0"/>
              <a:t> and hydrolysis by bacteria that express </a:t>
            </a:r>
            <a:r>
              <a:rPr lang="en-US" dirty="0" err="1" smtClean="0"/>
              <a:t>tryptophanase</a:t>
            </a:r>
            <a:r>
              <a:rPr lang="en-US" dirty="0" smtClean="0"/>
              <a:t> enzyme. </a:t>
            </a:r>
            <a:endParaRPr lang="en-US" dirty="0"/>
          </a:p>
        </p:txBody>
      </p:sp>
    </p:spTree>
    <p:extLst>
      <p:ext uri="{BB962C8B-B14F-4D97-AF65-F5344CB8AC3E}">
        <p14:creationId xmlns:p14="http://schemas.microsoft.com/office/powerpoint/2010/main" val="183859339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err="1" smtClean="0"/>
              <a:t>Indole</a:t>
            </a:r>
            <a:r>
              <a:rPr lang="en-US" dirty="0" smtClean="0"/>
              <a:t> Test</a:t>
            </a:r>
            <a:endParaRPr lang="en-US" dirty="0"/>
          </a:p>
        </p:txBody>
      </p:sp>
      <p:sp>
        <p:nvSpPr>
          <p:cNvPr id="3" name="Content Placeholder 2"/>
          <p:cNvSpPr>
            <a:spLocks noGrp="1"/>
          </p:cNvSpPr>
          <p:nvPr>
            <p:ph idx="1"/>
          </p:nvPr>
        </p:nvSpPr>
        <p:spPr/>
        <p:txBody>
          <a:bodyPr/>
          <a:lstStyle/>
          <a:p>
            <a:pPr algn="just"/>
            <a:r>
              <a:rPr lang="en-US" dirty="0" smtClean="0"/>
              <a:t>When </a:t>
            </a:r>
            <a:r>
              <a:rPr lang="en-US" b="1" dirty="0" err="1" smtClean="0"/>
              <a:t>indole</a:t>
            </a:r>
            <a:r>
              <a:rPr lang="en-US" dirty="0" smtClean="0"/>
              <a:t> is combined with </a:t>
            </a:r>
            <a:r>
              <a:rPr lang="en-US" b="1" dirty="0" err="1" smtClean="0"/>
              <a:t>Kovac’s</a:t>
            </a:r>
            <a:r>
              <a:rPr lang="en-US" b="1" dirty="0" smtClean="0"/>
              <a:t> Reagent</a:t>
            </a:r>
            <a:r>
              <a:rPr lang="en-US" dirty="0" smtClean="0"/>
              <a:t> (which contains hydrochloric acid and p-</a:t>
            </a:r>
            <a:r>
              <a:rPr lang="en-US" dirty="0" err="1" smtClean="0"/>
              <a:t>dimethylaminobenzaldehyde</a:t>
            </a:r>
            <a:r>
              <a:rPr lang="en-US" dirty="0" smtClean="0"/>
              <a:t> in amyl alcohol) the solution turns from yellow to</a:t>
            </a:r>
            <a:r>
              <a:rPr lang="en-US" b="1" dirty="0" smtClean="0"/>
              <a:t> cherry red</a:t>
            </a:r>
            <a:r>
              <a:rPr lang="en-US" dirty="0" smtClean="0"/>
              <a:t>. Because amyl alcohol is not water soluble, the red coloration will form in an </a:t>
            </a:r>
            <a:r>
              <a:rPr lang="en-US" b="1" dirty="0" smtClean="0"/>
              <a:t>oily layer at the top of the broth</a:t>
            </a:r>
            <a:r>
              <a:rPr lang="en-US" dirty="0" smtClean="0"/>
              <a:t>.</a:t>
            </a:r>
            <a:endParaRPr lang="en-US" dirty="0"/>
          </a:p>
        </p:txBody>
      </p:sp>
    </p:spTree>
    <p:extLst>
      <p:ext uri="{BB962C8B-B14F-4D97-AF65-F5344CB8AC3E}">
        <p14:creationId xmlns:p14="http://schemas.microsoft.com/office/powerpoint/2010/main" val="21599301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Principle of </a:t>
            </a:r>
            <a:r>
              <a:rPr lang="en-US" b="1" dirty="0" err="1" smtClean="0"/>
              <a:t>Coagulase</a:t>
            </a:r>
            <a:r>
              <a:rPr lang="en-US" b="1" dirty="0" smtClean="0"/>
              <a:t> Test</a:t>
            </a:r>
            <a:endParaRPr lang="en-US" dirty="0"/>
          </a:p>
        </p:txBody>
      </p:sp>
      <p:sp>
        <p:nvSpPr>
          <p:cNvPr id="3" name="Content Placeholder 2"/>
          <p:cNvSpPr>
            <a:spLocks noGrp="1"/>
          </p:cNvSpPr>
          <p:nvPr>
            <p:ph idx="1"/>
          </p:nvPr>
        </p:nvSpPr>
        <p:spPr/>
        <p:txBody>
          <a:bodyPr>
            <a:normAutofit/>
          </a:bodyPr>
          <a:lstStyle/>
          <a:p>
            <a:pPr algn="just"/>
            <a:r>
              <a:rPr lang="en-US" sz="2400" b="1" dirty="0" smtClean="0">
                <a:solidFill>
                  <a:srgbClr val="FF0000"/>
                </a:solidFill>
              </a:rPr>
              <a:t>Free coagulase </a:t>
            </a:r>
            <a:r>
              <a:rPr lang="en-US" sz="2400" b="1" dirty="0" smtClean="0"/>
              <a:t>involves the activation of plasma coagulase-reacting factor (CRF), </a:t>
            </a:r>
            <a:r>
              <a:rPr lang="en-US" sz="2400" b="1" dirty="0" smtClean="0"/>
              <a:t>to </a:t>
            </a:r>
            <a:r>
              <a:rPr lang="en-US" sz="2400" b="1" dirty="0" smtClean="0"/>
              <a:t>from a coagulase-CRF complex. This complex in turn reacts with fibrinogen to produce the fibrin clot.</a:t>
            </a:r>
          </a:p>
          <a:p>
            <a:pPr algn="just">
              <a:buNone/>
            </a:pPr>
            <a:endParaRPr lang="en-US" sz="2400" b="1"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352800" y="3407544"/>
            <a:ext cx="2602992" cy="3298056"/>
          </a:xfrm>
          <a:prstGeom prst="rect">
            <a:avLst/>
          </a:prstGeom>
        </p:spPr>
      </p:pic>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smtClean="0"/>
              <a:t>Procedure of </a:t>
            </a:r>
            <a:r>
              <a:rPr lang="en-US" dirty="0" err="1" smtClean="0"/>
              <a:t>Indole</a:t>
            </a:r>
            <a:r>
              <a:rPr lang="en-US" dirty="0" smtClean="0"/>
              <a:t> Test</a:t>
            </a:r>
            <a:br>
              <a:rPr lang="en-US" dirty="0" smtClean="0"/>
            </a:br>
            <a:endParaRPr lang="en-US" dirty="0"/>
          </a:p>
        </p:txBody>
      </p:sp>
      <p:sp>
        <p:nvSpPr>
          <p:cNvPr id="3" name="Content Placeholder 2"/>
          <p:cNvSpPr>
            <a:spLocks noGrp="1"/>
          </p:cNvSpPr>
          <p:nvPr>
            <p:ph idx="1"/>
          </p:nvPr>
        </p:nvSpPr>
        <p:spPr/>
        <p:txBody>
          <a:bodyPr/>
          <a:lstStyle/>
          <a:p>
            <a:pPr algn="just"/>
            <a:r>
              <a:rPr lang="en-US" dirty="0" smtClean="0"/>
              <a:t>Take a sterilized test tubes containing 4 ml of tryptophan broth.</a:t>
            </a:r>
          </a:p>
          <a:p>
            <a:pPr algn="just"/>
            <a:r>
              <a:rPr lang="en-US" dirty="0" smtClean="0"/>
              <a:t>Inoculate the tube aseptically by taking the growth from 18 to 24 hrs culture.</a:t>
            </a:r>
          </a:p>
          <a:p>
            <a:pPr algn="just"/>
            <a:r>
              <a:rPr lang="en-US" dirty="0" smtClean="0"/>
              <a:t>Incubate the tube at 37°C for 24-28 hours.</a:t>
            </a:r>
          </a:p>
          <a:p>
            <a:pPr algn="just"/>
            <a:r>
              <a:rPr lang="en-US" dirty="0" smtClean="0"/>
              <a:t>Add 0.5 ml of </a:t>
            </a:r>
            <a:r>
              <a:rPr lang="en-US" dirty="0" err="1" smtClean="0"/>
              <a:t>Kovac’s</a:t>
            </a:r>
            <a:r>
              <a:rPr lang="en-US" dirty="0" smtClean="0"/>
              <a:t> reagent to the broth culture.</a:t>
            </a:r>
          </a:p>
          <a:p>
            <a:pPr algn="just"/>
            <a:r>
              <a:rPr lang="en-US" dirty="0" smtClean="0"/>
              <a:t>Observe for the presence or absence of ring.</a:t>
            </a:r>
          </a:p>
          <a:p>
            <a:pPr algn="just"/>
            <a:endParaRPr lang="en-US" dirty="0"/>
          </a:p>
        </p:txBody>
      </p:sp>
    </p:spTree>
    <p:extLst>
      <p:ext uri="{BB962C8B-B14F-4D97-AF65-F5344CB8AC3E}">
        <p14:creationId xmlns:p14="http://schemas.microsoft.com/office/powerpoint/2010/main" val="92961076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Result of </a:t>
            </a:r>
            <a:r>
              <a:rPr lang="en-US" dirty="0" err="1" smtClean="0"/>
              <a:t>Indole</a:t>
            </a:r>
            <a:r>
              <a:rPr lang="en-US" dirty="0" smtClean="0"/>
              <a:t> Test</a:t>
            </a:r>
            <a:endParaRPr lang="en-US" dirty="0"/>
          </a:p>
        </p:txBody>
      </p:sp>
      <p:pic>
        <p:nvPicPr>
          <p:cNvPr id="4" name="Content Placeholder 3" descr="indole-_imvic1305774303932.jpg"/>
          <p:cNvPicPr>
            <a:picLocks noGrp="1" noChangeAspect="1"/>
          </p:cNvPicPr>
          <p:nvPr>
            <p:ph idx="1"/>
          </p:nvPr>
        </p:nvPicPr>
        <p:blipFill>
          <a:blip r:embed="rId2"/>
          <a:stretch>
            <a:fillRect/>
          </a:stretch>
        </p:blipFill>
        <p:spPr>
          <a:xfrm>
            <a:off x="1426164" y="1774825"/>
            <a:ext cx="6291671" cy="4625975"/>
          </a:xfrm>
        </p:spPr>
      </p:pic>
    </p:spTree>
    <p:extLst>
      <p:ext uri="{BB962C8B-B14F-4D97-AF65-F5344CB8AC3E}">
        <p14:creationId xmlns:p14="http://schemas.microsoft.com/office/powerpoint/2010/main" val="229460051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Result of </a:t>
            </a:r>
            <a:r>
              <a:rPr lang="en-US" dirty="0" err="1" smtClean="0"/>
              <a:t>Indole</a:t>
            </a:r>
            <a:r>
              <a:rPr lang="en-US" dirty="0" smtClean="0"/>
              <a:t> Test</a:t>
            </a:r>
            <a:endParaRPr lang="en-US" dirty="0"/>
          </a:p>
        </p:txBody>
      </p:sp>
      <p:sp>
        <p:nvSpPr>
          <p:cNvPr id="3" name="Content Placeholder 2"/>
          <p:cNvSpPr>
            <a:spLocks noGrp="1"/>
          </p:cNvSpPr>
          <p:nvPr>
            <p:ph idx="1"/>
          </p:nvPr>
        </p:nvSpPr>
        <p:spPr/>
        <p:txBody>
          <a:bodyPr>
            <a:normAutofit fontScale="92500" lnSpcReduction="10000"/>
          </a:bodyPr>
          <a:lstStyle/>
          <a:p>
            <a:pPr algn="just"/>
            <a:r>
              <a:rPr lang="en-US" b="1" dirty="0" smtClean="0"/>
              <a:t>Positive:</a:t>
            </a:r>
            <a:r>
              <a:rPr lang="en-US" dirty="0" smtClean="0"/>
              <a:t> Formation of a pink to red color (“cherry-red ring”) in the reagent layer on top of the medium within seconds of adding the reagent.</a:t>
            </a:r>
            <a:br>
              <a:rPr lang="en-US" dirty="0" smtClean="0"/>
            </a:br>
            <a:r>
              <a:rPr lang="en-US" b="1" dirty="0" smtClean="0"/>
              <a:t>Examples:  </a:t>
            </a:r>
            <a:r>
              <a:rPr lang="en-US" i="1" dirty="0" err="1" smtClean="0">
                <a:solidFill>
                  <a:srgbClr val="0070C0"/>
                </a:solidFill>
              </a:rPr>
              <a:t>Aeromonas</a:t>
            </a:r>
            <a:r>
              <a:rPr lang="en-US" i="1" dirty="0" smtClean="0">
                <a:solidFill>
                  <a:srgbClr val="0070C0"/>
                </a:solidFill>
              </a:rPr>
              <a:t> </a:t>
            </a:r>
            <a:r>
              <a:rPr lang="en-US" i="1" dirty="0" err="1" smtClean="0">
                <a:solidFill>
                  <a:srgbClr val="0070C0"/>
                </a:solidFill>
              </a:rPr>
              <a:t>hydrophila</a:t>
            </a:r>
            <a:r>
              <a:rPr lang="en-US" dirty="0" smtClean="0"/>
              <a:t>, </a:t>
            </a:r>
            <a:r>
              <a:rPr lang="en-US" i="1" dirty="0" err="1" smtClean="0">
                <a:solidFill>
                  <a:srgbClr val="0070C0"/>
                </a:solidFill>
              </a:rPr>
              <a:t>Aeromonas</a:t>
            </a:r>
            <a:r>
              <a:rPr lang="en-US" i="1" dirty="0" smtClean="0">
                <a:solidFill>
                  <a:srgbClr val="0070C0"/>
                </a:solidFill>
              </a:rPr>
              <a:t> </a:t>
            </a:r>
            <a:r>
              <a:rPr lang="en-US" i="1" dirty="0" err="1" smtClean="0">
                <a:solidFill>
                  <a:srgbClr val="0070C0"/>
                </a:solidFill>
              </a:rPr>
              <a:t>punctata</a:t>
            </a:r>
            <a:r>
              <a:rPr lang="en-US" dirty="0" smtClean="0"/>
              <a:t>, </a:t>
            </a:r>
            <a:r>
              <a:rPr lang="en-US" i="1" dirty="0" smtClean="0">
                <a:solidFill>
                  <a:srgbClr val="0070C0"/>
                </a:solidFill>
              </a:rPr>
              <a:t>Bacillus </a:t>
            </a:r>
            <a:r>
              <a:rPr lang="en-US" i="1" dirty="0" err="1" smtClean="0">
                <a:solidFill>
                  <a:srgbClr val="0070C0"/>
                </a:solidFill>
              </a:rPr>
              <a:t>alvei</a:t>
            </a:r>
            <a:r>
              <a:rPr lang="en-US" dirty="0" smtClean="0"/>
              <a:t>, </a:t>
            </a:r>
            <a:r>
              <a:rPr lang="en-US" i="1" dirty="0" smtClean="0">
                <a:solidFill>
                  <a:srgbClr val="0070C0"/>
                </a:solidFill>
              </a:rPr>
              <a:t>Escherichia coli</a:t>
            </a:r>
            <a:r>
              <a:rPr lang="en-US" dirty="0" smtClean="0"/>
              <a:t>, </a:t>
            </a:r>
            <a:r>
              <a:rPr lang="en-US" i="1" dirty="0" err="1" smtClean="0">
                <a:solidFill>
                  <a:srgbClr val="0070C0"/>
                </a:solidFill>
              </a:rPr>
              <a:t>Haemophilus</a:t>
            </a:r>
            <a:r>
              <a:rPr lang="en-US" i="1" dirty="0" smtClean="0">
                <a:solidFill>
                  <a:srgbClr val="0070C0"/>
                </a:solidFill>
              </a:rPr>
              <a:t> </a:t>
            </a:r>
            <a:r>
              <a:rPr lang="en-US" i="1" dirty="0" err="1" smtClean="0">
                <a:solidFill>
                  <a:srgbClr val="0070C0"/>
                </a:solidFill>
              </a:rPr>
              <a:t>influenzae</a:t>
            </a:r>
            <a:r>
              <a:rPr lang="en-US" dirty="0" smtClean="0"/>
              <a:t>, </a:t>
            </a:r>
            <a:r>
              <a:rPr lang="en-US" i="1" dirty="0" smtClean="0">
                <a:solidFill>
                  <a:srgbClr val="0070C0"/>
                </a:solidFill>
              </a:rPr>
              <a:t>Proteus</a:t>
            </a:r>
            <a:r>
              <a:rPr lang="en-US" dirty="0" smtClean="0">
                <a:solidFill>
                  <a:srgbClr val="0070C0"/>
                </a:solidFill>
              </a:rPr>
              <a:t> </a:t>
            </a:r>
            <a:r>
              <a:rPr lang="en-US" dirty="0" smtClean="0">
                <a:solidFill>
                  <a:srgbClr val="0070C0"/>
                </a:solidFill>
              </a:rPr>
              <a:t>species. </a:t>
            </a:r>
            <a:r>
              <a:rPr lang="en-US" dirty="0" smtClean="0"/>
              <a:t>(not </a:t>
            </a:r>
            <a:r>
              <a:rPr lang="en-US" i="1" dirty="0" smtClean="0"/>
              <a:t>P. mirabilis</a:t>
            </a:r>
            <a:r>
              <a:rPr lang="en-US" dirty="0" smtClean="0"/>
              <a:t> and </a:t>
            </a:r>
            <a:r>
              <a:rPr lang="en-US" i="1" dirty="0" smtClean="0"/>
              <a:t>P. </a:t>
            </a:r>
            <a:r>
              <a:rPr lang="en-US" i="1" dirty="0" err="1" smtClean="0"/>
              <a:t>penneri</a:t>
            </a:r>
            <a:r>
              <a:rPr lang="en-US" dirty="0" smtClean="0"/>
              <a:t>),</a:t>
            </a:r>
            <a:r>
              <a:rPr lang="en-US" i="1" dirty="0" smtClean="0"/>
              <a:t> </a:t>
            </a:r>
            <a:r>
              <a:rPr lang="en-US" i="1" dirty="0" err="1" smtClean="0">
                <a:solidFill>
                  <a:srgbClr val="0070C0"/>
                </a:solidFill>
              </a:rPr>
              <a:t>shigelloides</a:t>
            </a:r>
            <a:r>
              <a:rPr lang="en-US" dirty="0" smtClean="0"/>
              <a:t>, </a:t>
            </a:r>
            <a:r>
              <a:rPr lang="en-US" i="1" dirty="0" err="1" smtClean="0">
                <a:solidFill>
                  <a:srgbClr val="0070C0"/>
                </a:solidFill>
              </a:rPr>
              <a:t>Pasteurella</a:t>
            </a:r>
            <a:r>
              <a:rPr lang="en-US" i="1" dirty="0" smtClean="0">
                <a:solidFill>
                  <a:srgbClr val="0070C0"/>
                </a:solidFill>
              </a:rPr>
              <a:t> </a:t>
            </a:r>
            <a:r>
              <a:rPr lang="en-US" i="1" dirty="0" err="1" smtClean="0">
                <a:solidFill>
                  <a:srgbClr val="0070C0"/>
                </a:solidFill>
              </a:rPr>
              <a:t>multocida</a:t>
            </a:r>
            <a:r>
              <a:rPr lang="en-US" dirty="0" smtClean="0"/>
              <a:t>, </a:t>
            </a:r>
            <a:r>
              <a:rPr lang="en-US" i="1" dirty="0" err="1" smtClean="0">
                <a:solidFill>
                  <a:srgbClr val="0070C0"/>
                </a:solidFill>
              </a:rPr>
              <a:t>Pasteurella</a:t>
            </a:r>
            <a:r>
              <a:rPr lang="en-US" i="1" dirty="0" smtClean="0">
                <a:solidFill>
                  <a:srgbClr val="0070C0"/>
                </a:solidFill>
              </a:rPr>
              <a:t> </a:t>
            </a:r>
            <a:r>
              <a:rPr lang="en-US" i="1" dirty="0" err="1" smtClean="0">
                <a:solidFill>
                  <a:srgbClr val="0070C0"/>
                </a:solidFill>
              </a:rPr>
              <a:t>pneumotropica</a:t>
            </a:r>
            <a:r>
              <a:rPr lang="en-US" dirty="0" smtClean="0"/>
              <a:t>, </a:t>
            </a:r>
            <a:r>
              <a:rPr lang="en-US" i="1" dirty="0" smtClean="0">
                <a:solidFill>
                  <a:srgbClr val="0070C0"/>
                </a:solidFill>
              </a:rPr>
              <a:t>Enterococcus </a:t>
            </a:r>
            <a:r>
              <a:rPr lang="en-US" i="1" dirty="0" err="1" smtClean="0">
                <a:solidFill>
                  <a:srgbClr val="0070C0"/>
                </a:solidFill>
              </a:rPr>
              <a:t>faecalis</a:t>
            </a:r>
            <a:r>
              <a:rPr lang="en-US" dirty="0" smtClean="0"/>
              <a:t>, and </a:t>
            </a:r>
            <a:r>
              <a:rPr lang="en-US" i="1" dirty="0" smtClean="0">
                <a:solidFill>
                  <a:srgbClr val="0070C0"/>
                </a:solidFill>
              </a:rPr>
              <a:t>Vibrio</a:t>
            </a:r>
            <a:r>
              <a:rPr lang="en-US" dirty="0" smtClean="0"/>
              <a:t> </a:t>
            </a:r>
            <a:r>
              <a:rPr lang="en-US" dirty="0" smtClean="0">
                <a:solidFill>
                  <a:srgbClr val="0070C0"/>
                </a:solidFill>
              </a:rPr>
              <a:t>species</a:t>
            </a:r>
            <a:r>
              <a:rPr lang="en-US" dirty="0" smtClean="0"/>
              <a:t>.</a:t>
            </a:r>
            <a:endParaRPr lang="en-US" dirty="0" smtClean="0"/>
          </a:p>
          <a:p>
            <a:pPr algn="just"/>
            <a:endParaRPr lang="en-US" dirty="0"/>
          </a:p>
        </p:txBody>
      </p:sp>
    </p:spTree>
    <p:extLst>
      <p:ext uri="{BB962C8B-B14F-4D97-AF65-F5344CB8AC3E}">
        <p14:creationId xmlns:p14="http://schemas.microsoft.com/office/powerpoint/2010/main" val="155364558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Result of </a:t>
            </a:r>
            <a:r>
              <a:rPr lang="en-US" dirty="0" err="1" smtClean="0"/>
              <a:t>Indole</a:t>
            </a:r>
            <a:r>
              <a:rPr lang="en-US" dirty="0" smtClean="0"/>
              <a:t> Test</a:t>
            </a:r>
            <a:endParaRPr lang="en-US" dirty="0"/>
          </a:p>
        </p:txBody>
      </p:sp>
      <p:sp>
        <p:nvSpPr>
          <p:cNvPr id="3" name="Content Placeholder 2"/>
          <p:cNvSpPr>
            <a:spLocks noGrp="1"/>
          </p:cNvSpPr>
          <p:nvPr>
            <p:ph idx="1"/>
          </p:nvPr>
        </p:nvSpPr>
        <p:spPr/>
        <p:txBody>
          <a:bodyPr>
            <a:normAutofit/>
          </a:bodyPr>
          <a:lstStyle/>
          <a:p>
            <a:pPr algn="just"/>
            <a:r>
              <a:rPr lang="en-US" b="1" dirty="0" smtClean="0"/>
              <a:t>Negative:</a:t>
            </a:r>
            <a:r>
              <a:rPr lang="en-US" dirty="0" smtClean="0"/>
              <a:t> No color change even after the addition of appropriate reagent.</a:t>
            </a:r>
            <a:br>
              <a:rPr lang="en-US" dirty="0" smtClean="0"/>
            </a:br>
            <a:r>
              <a:rPr lang="en-US" b="1" dirty="0" smtClean="0"/>
              <a:t>Examples: </a:t>
            </a:r>
            <a:r>
              <a:rPr lang="en-US" i="1" dirty="0" err="1" smtClean="0"/>
              <a:t>Actinobacillus</a:t>
            </a:r>
            <a:r>
              <a:rPr lang="en-US" dirty="0" smtClean="0"/>
              <a:t> spp., </a:t>
            </a:r>
            <a:r>
              <a:rPr lang="en-US" i="1" dirty="0" err="1" smtClean="0"/>
              <a:t>Aeromonas</a:t>
            </a:r>
            <a:r>
              <a:rPr lang="en-US" i="1" dirty="0" smtClean="0"/>
              <a:t> </a:t>
            </a:r>
            <a:r>
              <a:rPr lang="en-US" i="1" dirty="0" err="1" smtClean="0"/>
              <a:t>salmonicida</a:t>
            </a:r>
            <a:r>
              <a:rPr lang="en-US" dirty="0" smtClean="0"/>
              <a:t>, most </a:t>
            </a:r>
            <a:r>
              <a:rPr lang="en-US" i="1" dirty="0" smtClean="0"/>
              <a:t>Bacillus</a:t>
            </a:r>
            <a:r>
              <a:rPr lang="en-US" dirty="0" smtClean="0"/>
              <a:t> sp., </a:t>
            </a:r>
            <a:r>
              <a:rPr lang="en-US" i="1" dirty="0" err="1" smtClean="0"/>
              <a:t>Bordetella</a:t>
            </a:r>
            <a:r>
              <a:rPr lang="en-US" dirty="0" smtClean="0"/>
              <a:t> sp., </a:t>
            </a:r>
            <a:r>
              <a:rPr lang="en-US" i="1" dirty="0" err="1" smtClean="0"/>
              <a:t>Enterobacter</a:t>
            </a:r>
            <a:r>
              <a:rPr lang="en-US" dirty="0" smtClean="0"/>
              <a:t> sp., </a:t>
            </a:r>
            <a:r>
              <a:rPr lang="en-US" i="1" dirty="0" smtClean="0"/>
              <a:t>Lactobacillus</a:t>
            </a:r>
            <a:r>
              <a:rPr lang="en-US" dirty="0" smtClean="0"/>
              <a:t> spp., most </a:t>
            </a:r>
            <a:r>
              <a:rPr lang="en-US" i="1" dirty="0" err="1" smtClean="0"/>
              <a:t>Haemophilus</a:t>
            </a:r>
            <a:r>
              <a:rPr lang="en-US" dirty="0" smtClean="0"/>
              <a:t> sp., most </a:t>
            </a:r>
            <a:r>
              <a:rPr lang="en-US" i="1" dirty="0" err="1" smtClean="0"/>
              <a:t>Klebsiella</a:t>
            </a:r>
            <a:r>
              <a:rPr lang="en-US" dirty="0" smtClean="0"/>
              <a:t> sp., </a:t>
            </a:r>
            <a:r>
              <a:rPr lang="en-US" i="1" dirty="0" err="1" smtClean="0"/>
              <a:t>Neisseria</a:t>
            </a:r>
            <a:r>
              <a:rPr lang="en-US" dirty="0" smtClean="0"/>
              <a:t> sp., </a:t>
            </a:r>
            <a:r>
              <a:rPr lang="en-US" i="1" dirty="0" err="1" smtClean="0"/>
              <a:t>Pasteurella</a:t>
            </a:r>
            <a:r>
              <a:rPr lang="en-US" i="1" dirty="0" smtClean="0"/>
              <a:t> </a:t>
            </a:r>
            <a:r>
              <a:rPr lang="en-US" i="1" dirty="0" err="1" smtClean="0"/>
              <a:t>haemolytica</a:t>
            </a:r>
            <a:r>
              <a:rPr lang="en-US" dirty="0" smtClean="0"/>
              <a:t>, </a:t>
            </a:r>
            <a:r>
              <a:rPr lang="en-US" i="1" dirty="0" err="1" smtClean="0"/>
              <a:t>Pasteurella</a:t>
            </a:r>
            <a:r>
              <a:rPr lang="en-US" i="1" dirty="0" smtClean="0"/>
              <a:t> </a:t>
            </a:r>
            <a:r>
              <a:rPr lang="en-US" i="1" dirty="0" err="1" smtClean="0"/>
              <a:t>ureae</a:t>
            </a:r>
            <a:r>
              <a:rPr lang="en-US" dirty="0" smtClean="0"/>
              <a:t>, </a:t>
            </a:r>
            <a:r>
              <a:rPr lang="en-US" i="1" dirty="0" smtClean="0"/>
              <a:t>Proteus mirabilis</a:t>
            </a:r>
            <a:r>
              <a:rPr lang="en-US" dirty="0" smtClean="0"/>
              <a:t>, </a:t>
            </a:r>
            <a:r>
              <a:rPr lang="en-US" i="1" dirty="0" smtClean="0"/>
              <a:t>Pseudomonas</a:t>
            </a:r>
            <a:r>
              <a:rPr lang="en-US" dirty="0" smtClean="0"/>
              <a:t> </a:t>
            </a:r>
            <a:r>
              <a:rPr lang="en-US" dirty="0" err="1" smtClean="0"/>
              <a:t>sp.,</a:t>
            </a:r>
            <a:r>
              <a:rPr lang="en-US" i="1" dirty="0" err="1" smtClean="0"/>
              <a:t>Salmonella</a:t>
            </a:r>
            <a:r>
              <a:rPr lang="en-US" dirty="0" smtClean="0"/>
              <a:t> </a:t>
            </a:r>
            <a:r>
              <a:rPr lang="en-US" dirty="0" err="1" smtClean="0"/>
              <a:t>sp</a:t>
            </a:r>
            <a:r>
              <a:rPr lang="en-US" dirty="0" smtClean="0"/>
              <a:t>., </a:t>
            </a:r>
            <a:r>
              <a:rPr lang="en-US" i="1" dirty="0" err="1" smtClean="0"/>
              <a:t>Serratia</a:t>
            </a:r>
            <a:r>
              <a:rPr lang="en-US" dirty="0" smtClean="0"/>
              <a:t> sp., </a:t>
            </a:r>
            <a:r>
              <a:rPr lang="en-US" i="1" dirty="0" err="1" smtClean="0"/>
              <a:t>Yersinia</a:t>
            </a:r>
            <a:r>
              <a:rPr lang="en-US" dirty="0" smtClean="0"/>
              <a:t> sp.</a:t>
            </a:r>
          </a:p>
          <a:p>
            <a:pPr algn="just"/>
            <a:endParaRPr lang="en-US" dirty="0"/>
          </a:p>
        </p:txBody>
      </p:sp>
    </p:spTree>
    <p:extLst>
      <p:ext uri="{BB962C8B-B14F-4D97-AF65-F5344CB8AC3E}">
        <p14:creationId xmlns:p14="http://schemas.microsoft.com/office/powerpoint/2010/main" val="3263129068"/>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err="1" smtClean="0"/>
              <a:t>Urease</a:t>
            </a:r>
            <a:r>
              <a:rPr lang="en-US" dirty="0" smtClean="0"/>
              <a:t> Test</a:t>
            </a:r>
            <a:br>
              <a:rPr lang="en-US" dirty="0" smtClean="0"/>
            </a:br>
            <a:endParaRPr lang="en-US" dirty="0"/>
          </a:p>
        </p:txBody>
      </p:sp>
      <p:sp>
        <p:nvSpPr>
          <p:cNvPr id="3" name="Content Placeholder 2"/>
          <p:cNvSpPr>
            <a:spLocks noGrp="1"/>
          </p:cNvSpPr>
          <p:nvPr>
            <p:ph idx="1"/>
          </p:nvPr>
        </p:nvSpPr>
        <p:spPr/>
        <p:txBody>
          <a:bodyPr>
            <a:normAutofit/>
          </a:bodyPr>
          <a:lstStyle/>
          <a:p>
            <a:pPr algn="just"/>
            <a:r>
              <a:rPr lang="en-US" sz="3600" dirty="0" smtClean="0"/>
              <a:t>The </a:t>
            </a:r>
            <a:r>
              <a:rPr lang="en-US" sz="3600" dirty="0" err="1" smtClean="0"/>
              <a:t>urease</a:t>
            </a:r>
            <a:r>
              <a:rPr lang="en-US" sz="3600" dirty="0" smtClean="0"/>
              <a:t> test is used to determine the ability of an organism to split urea, through the production of the enzyme </a:t>
            </a:r>
            <a:r>
              <a:rPr lang="en-US" sz="3600" dirty="0" err="1" smtClean="0"/>
              <a:t>urease</a:t>
            </a:r>
            <a:r>
              <a:rPr lang="en-US" sz="3600" dirty="0" smtClean="0"/>
              <a:t> and for the differentiation of enteric bacilli. </a:t>
            </a:r>
            <a:endParaRPr lang="en-US" sz="3600" dirty="0"/>
          </a:p>
        </p:txBody>
      </p:sp>
    </p:spTree>
    <p:extLst>
      <p:ext uri="{BB962C8B-B14F-4D97-AF65-F5344CB8AC3E}">
        <p14:creationId xmlns:p14="http://schemas.microsoft.com/office/powerpoint/2010/main" val="1443914971"/>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smtClean="0"/>
              <a:t>Principle of </a:t>
            </a:r>
            <a:r>
              <a:rPr lang="en-US" dirty="0" err="1" smtClean="0"/>
              <a:t>Urease</a:t>
            </a:r>
            <a:r>
              <a:rPr lang="en-US" dirty="0" smtClean="0"/>
              <a:t> Test</a:t>
            </a:r>
            <a:br>
              <a:rPr lang="en-US" dirty="0" smtClean="0"/>
            </a:br>
            <a:endParaRPr lang="en-US" dirty="0"/>
          </a:p>
        </p:txBody>
      </p:sp>
      <p:sp>
        <p:nvSpPr>
          <p:cNvPr id="3" name="Content Placeholder 2"/>
          <p:cNvSpPr>
            <a:spLocks noGrp="1"/>
          </p:cNvSpPr>
          <p:nvPr>
            <p:ph idx="1"/>
          </p:nvPr>
        </p:nvSpPr>
        <p:spPr/>
        <p:txBody>
          <a:bodyPr>
            <a:normAutofit fontScale="92500" lnSpcReduction="20000"/>
          </a:bodyPr>
          <a:lstStyle/>
          <a:p>
            <a:pPr algn="just"/>
            <a:r>
              <a:rPr lang="en-US" b="1" dirty="0" smtClean="0">
                <a:solidFill>
                  <a:srgbClr val="FF0000"/>
                </a:solidFill>
              </a:rPr>
              <a:t>Urea</a:t>
            </a:r>
            <a:r>
              <a:rPr lang="en-US" dirty="0" smtClean="0"/>
              <a:t> is the product of </a:t>
            </a:r>
            <a:r>
              <a:rPr lang="en-US" dirty="0" err="1" smtClean="0"/>
              <a:t>decarboxylation</a:t>
            </a:r>
            <a:r>
              <a:rPr lang="en-US" dirty="0" smtClean="0"/>
              <a:t> of amino acids. Hydrolysis of urea produces ammonia and CO2. The formation of ammonia alkalinizes the medium, and the pH shift is detected by the color change of phenol red from light orange at pH 6.8 to pink at pH 8.1. </a:t>
            </a:r>
            <a:endParaRPr lang="en-US" dirty="0" smtClean="0"/>
          </a:p>
          <a:p>
            <a:pPr marL="118872" indent="0" algn="just">
              <a:buNone/>
            </a:pPr>
            <a:endParaRPr lang="en-US" dirty="0" smtClean="0"/>
          </a:p>
          <a:p>
            <a:pPr algn="just"/>
            <a:r>
              <a:rPr lang="en-US" dirty="0" smtClean="0"/>
              <a:t>Rapid </a:t>
            </a:r>
            <a:r>
              <a:rPr lang="en-US" dirty="0" err="1" smtClean="0"/>
              <a:t>urease</a:t>
            </a:r>
            <a:r>
              <a:rPr lang="en-US" dirty="0" smtClean="0"/>
              <a:t>-positive organisms turn the entire medium pink within 24 hours. </a:t>
            </a:r>
          </a:p>
          <a:p>
            <a:pPr algn="just"/>
            <a:r>
              <a:rPr lang="en-US" i="1" dirty="0" smtClean="0"/>
              <a:t>Weakly positive organisms may take several days, and negative organisms produce no color change or yellow as a result of acid production.</a:t>
            </a:r>
            <a:endParaRPr lang="en-US" dirty="0" smtClean="0"/>
          </a:p>
          <a:p>
            <a:pPr algn="just">
              <a:buNone/>
            </a:pPr>
            <a:endParaRPr lang="en-US" dirty="0"/>
          </a:p>
        </p:txBody>
      </p:sp>
    </p:spTree>
    <p:extLst>
      <p:ext uri="{BB962C8B-B14F-4D97-AF65-F5344CB8AC3E}">
        <p14:creationId xmlns:p14="http://schemas.microsoft.com/office/powerpoint/2010/main" val="178625933"/>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smtClean="0"/>
              <a:t>Uses of </a:t>
            </a:r>
            <a:r>
              <a:rPr lang="en-US" dirty="0" err="1" smtClean="0"/>
              <a:t>Urease</a:t>
            </a:r>
            <a:r>
              <a:rPr lang="en-US" dirty="0" smtClean="0"/>
              <a:t> Test</a:t>
            </a:r>
            <a:br>
              <a:rPr lang="en-US" dirty="0" smtClean="0"/>
            </a:br>
            <a:endParaRPr lang="en-US" dirty="0"/>
          </a:p>
        </p:txBody>
      </p:sp>
      <p:sp>
        <p:nvSpPr>
          <p:cNvPr id="3" name="Content Placeholder 2"/>
          <p:cNvSpPr>
            <a:spLocks noGrp="1"/>
          </p:cNvSpPr>
          <p:nvPr>
            <p:ph idx="1"/>
          </p:nvPr>
        </p:nvSpPr>
        <p:spPr/>
        <p:txBody>
          <a:bodyPr>
            <a:normAutofit fontScale="92500" lnSpcReduction="20000"/>
          </a:bodyPr>
          <a:lstStyle/>
          <a:p>
            <a:pPr marL="118872" indent="0" algn="just">
              <a:buNone/>
            </a:pPr>
            <a:endParaRPr lang="en-US" dirty="0" smtClean="0"/>
          </a:p>
          <a:p>
            <a:pPr algn="just"/>
            <a:r>
              <a:rPr lang="en-US" dirty="0" smtClean="0"/>
              <a:t>This test can be used as part of the </a:t>
            </a:r>
            <a:r>
              <a:rPr lang="en-US" dirty="0" err="1" smtClean="0"/>
              <a:t>identiﬁcation</a:t>
            </a:r>
            <a:r>
              <a:rPr lang="en-US" dirty="0" smtClean="0"/>
              <a:t> of several genera and species of </a:t>
            </a:r>
            <a:r>
              <a:rPr lang="en-US" dirty="0" err="1" smtClean="0"/>
              <a:t>Enterobacteriaceae</a:t>
            </a:r>
            <a:r>
              <a:rPr lang="en-US" dirty="0" smtClean="0"/>
              <a:t>, including </a:t>
            </a:r>
            <a:r>
              <a:rPr lang="en-US" i="1" dirty="0" smtClean="0">
                <a:solidFill>
                  <a:srgbClr val="0070C0"/>
                </a:solidFill>
              </a:rPr>
              <a:t>Proteus</a:t>
            </a:r>
            <a:r>
              <a:rPr lang="en-US" i="1" dirty="0" smtClean="0"/>
              <a:t>, </a:t>
            </a:r>
            <a:r>
              <a:rPr lang="en-US" i="1" dirty="0" err="1" smtClean="0">
                <a:solidFill>
                  <a:srgbClr val="0070C0"/>
                </a:solidFill>
              </a:rPr>
              <a:t>Klebsiella</a:t>
            </a:r>
            <a:r>
              <a:rPr lang="en-US" dirty="0" smtClean="0"/>
              <a:t>, and some </a:t>
            </a:r>
            <a:r>
              <a:rPr lang="en-US" i="1" dirty="0" err="1" smtClean="0">
                <a:solidFill>
                  <a:srgbClr val="0070C0"/>
                </a:solidFill>
              </a:rPr>
              <a:t>Yersinia</a:t>
            </a:r>
            <a:r>
              <a:rPr lang="en-US" dirty="0" smtClean="0"/>
              <a:t> and </a:t>
            </a:r>
            <a:r>
              <a:rPr lang="en-US" i="1" dirty="0" err="1" smtClean="0">
                <a:solidFill>
                  <a:srgbClr val="0070C0"/>
                </a:solidFill>
              </a:rPr>
              <a:t>Citrobacter</a:t>
            </a:r>
            <a:r>
              <a:rPr lang="en-US" dirty="0" smtClean="0">
                <a:solidFill>
                  <a:srgbClr val="0070C0"/>
                </a:solidFill>
              </a:rPr>
              <a:t> species</a:t>
            </a:r>
            <a:r>
              <a:rPr lang="en-US" dirty="0" smtClean="0"/>
              <a:t>, as well as some </a:t>
            </a:r>
            <a:r>
              <a:rPr lang="en-US" i="1" dirty="0" err="1" smtClean="0">
                <a:solidFill>
                  <a:srgbClr val="0070C0"/>
                </a:solidFill>
              </a:rPr>
              <a:t>Corynebacterium</a:t>
            </a:r>
            <a:r>
              <a:rPr lang="en-US" i="1" dirty="0" smtClean="0">
                <a:solidFill>
                  <a:srgbClr val="0070C0"/>
                </a:solidFill>
              </a:rPr>
              <a:t> </a:t>
            </a:r>
            <a:r>
              <a:rPr lang="en-US" dirty="0" smtClean="0">
                <a:solidFill>
                  <a:srgbClr val="0070C0"/>
                </a:solidFill>
              </a:rPr>
              <a:t>species</a:t>
            </a:r>
            <a:r>
              <a:rPr lang="en-US" dirty="0" smtClean="0"/>
              <a:t>. </a:t>
            </a:r>
          </a:p>
          <a:p>
            <a:pPr algn="just"/>
            <a:r>
              <a:rPr lang="en-US" dirty="0" smtClean="0"/>
              <a:t>It is also useful to identify </a:t>
            </a:r>
            <a:r>
              <a:rPr lang="en-US" i="1" dirty="0" smtClean="0">
                <a:solidFill>
                  <a:srgbClr val="0070C0"/>
                </a:solidFill>
              </a:rPr>
              <a:t>Cryptococcus</a:t>
            </a:r>
            <a:r>
              <a:rPr lang="en-US" dirty="0" smtClean="0">
                <a:solidFill>
                  <a:srgbClr val="0070C0"/>
                </a:solidFill>
              </a:rPr>
              <a:t> spp.</a:t>
            </a:r>
            <a:r>
              <a:rPr lang="en-US" dirty="0" smtClean="0"/>
              <a:t>, </a:t>
            </a:r>
            <a:r>
              <a:rPr lang="en-US" i="1" dirty="0" err="1" smtClean="0">
                <a:solidFill>
                  <a:srgbClr val="0070C0"/>
                </a:solidFill>
              </a:rPr>
              <a:t>Brucella</a:t>
            </a:r>
            <a:r>
              <a:rPr lang="en-US" dirty="0" smtClean="0"/>
              <a:t>, </a:t>
            </a:r>
            <a:r>
              <a:rPr lang="en-US" i="1" dirty="0" smtClean="0">
                <a:solidFill>
                  <a:srgbClr val="0070C0"/>
                </a:solidFill>
              </a:rPr>
              <a:t>Helicobacter pylori</a:t>
            </a:r>
            <a:r>
              <a:rPr lang="en-US" dirty="0" smtClean="0"/>
              <a:t>, and many other bacteria that produce the </a:t>
            </a:r>
            <a:r>
              <a:rPr lang="en-US" dirty="0" err="1" smtClean="0"/>
              <a:t>urease</a:t>
            </a:r>
            <a:r>
              <a:rPr lang="en-US" dirty="0" smtClean="0"/>
              <a:t> enzyme.</a:t>
            </a:r>
          </a:p>
          <a:p>
            <a:pPr algn="just"/>
            <a:r>
              <a:rPr lang="en-US" dirty="0" smtClean="0"/>
              <a:t>Directly, this test is performed on gastric biopsy samples to detect the presence of </a:t>
            </a:r>
            <a:r>
              <a:rPr lang="en-US" i="1" dirty="0" smtClean="0">
                <a:solidFill>
                  <a:srgbClr val="0070C0"/>
                </a:solidFill>
              </a:rPr>
              <a:t>H. pylori</a:t>
            </a:r>
            <a:r>
              <a:rPr lang="en-US" dirty="0" smtClean="0"/>
              <a:t>.</a:t>
            </a:r>
          </a:p>
          <a:p>
            <a:pPr algn="just"/>
            <a:endParaRPr lang="en-US" dirty="0"/>
          </a:p>
        </p:txBody>
      </p:sp>
    </p:spTree>
    <p:extLst>
      <p:ext uri="{BB962C8B-B14F-4D97-AF65-F5344CB8AC3E}">
        <p14:creationId xmlns:p14="http://schemas.microsoft.com/office/powerpoint/2010/main" val="1776077557"/>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Result of </a:t>
            </a:r>
            <a:r>
              <a:rPr lang="en-US" dirty="0" err="1" smtClean="0"/>
              <a:t>Urease</a:t>
            </a:r>
            <a:r>
              <a:rPr lang="en-US" dirty="0" smtClean="0"/>
              <a:t> Test</a:t>
            </a:r>
            <a:endParaRPr lang="en-US" dirty="0"/>
          </a:p>
        </p:txBody>
      </p:sp>
      <p:pic>
        <p:nvPicPr>
          <p:cNvPr id="4" name="Content Placeholder 3" descr="Result-Interpretation-of-Urease-Test.jpg"/>
          <p:cNvPicPr>
            <a:picLocks noGrp="1" noChangeAspect="1"/>
          </p:cNvPicPr>
          <p:nvPr>
            <p:ph idx="1"/>
          </p:nvPr>
        </p:nvPicPr>
        <p:blipFill>
          <a:blip r:embed="rId2"/>
          <a:stretch>
            <a:fillRect/>
          </a:stretch>
        </p:blipFill>
        <p:spPr>
          <a:xfrm>
            <a:off x="1476375" y="2182812"/>
            <a:ext cx="6191250" cy="3810000"/>
          </a:xfrm>
        </p:spPr>
      </p:pic>
    </p:spTree>
    <p:extLst>
      <p:ext uri="{BB962C8B-B14F-4D97-AF65-F5344CB8AC3E}">
        <p14:creationId xmlns:p14="http://schemas.microsoft.com/office/powerpoint/2010/main" val="1370229763"/>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smtClean="0"/>
              <a:t>Rapid </a:t>
            </a:r>
            <a:r>
              <a:rPr lang="en-US" dirty="0" err="1" smtClean="0"/>
              <a:t>Urease</a:t>
            </a:r>
            <a:r>
              <a:rPr lang="en-US" dirty="0" smtClean="0"/>
              <a:t> Test (RUT)</a:t>
            </a:r>
            <a:br>
              <a:rPr lang="en-US" dirty="0" smtClean="0"/>
            </a:br>
            <a:endParaRPr lang="en-US" dirty="0"/>
          </a:p>
        </p:txBody>
      </p:sp>
      <p:sp>
        <p:nvSpPr>
          <p:cNvPr id="3" name="Content Placeholder 2"/>
          <p:cNvSpPr>
            <a:spLocks noGrp="1"/>
          </p:cNvSpPr>
          <p:nvPr>
            <p:ph idx="1"/>
          </p:nvPr>
        </p:nvSpPr>
        <p:spPr/>
        <p:txBody>
          <a:bodyPr/>
          <a:lstStyle/>
          <a:p>
            <a:pPr algn="just"/>
            <a:r>
              <a:rPr lang="en-US" dirty="0" smtClean="0"/>
              <a:t>The rapid </a:t>
            </a:r>
            <a:r>
              <a:rPr lang="en-US" dirty="0" err="1" smtClean="0"/>
              <a:t>urease</a:t>
            </a:r>
            <a:r>
              <a:rPr lang="en-US" dirty="0" smtClean="0"/>
              <a:t> test (RUT) is a popular diagnostic test for diagnosis of </a:t>
            </a:r>
            <a:r>
              <a:rPr lang="en-US" i="1" dirty="0" smtClean="0">
                <a:solidFill>
                  <a:srgbClr val="0070C0"/>
                </a:solidFill>
              </a:rPr>
              <a:t>Helicobacter pylori</a:t>
            </a:r>
            <a:r>
              <a:rPr lang="en-US" i="1" dirty="0" smtClean="0"/>
              <a:t>.</a:t>
            </a:r>
            <a:r>
              <a:rPr lang="en-US" dirty="0" smtClean="0"/>
              <a:t> It is a rapid, cheap and simple test that detects the presence of </a:t>
            </a:r>
            <a:r>
              <a:rPr lang="en-US" dirty="0" err="1" smtClean="0"/>
              <a:t>urease</a:t>
            </a:r>
            <a:r>
              <a:rPr lang="en-US" dirty="0" smtClean="0"/>
              <a:t> in or on the gastric mucosa. It is also known as the CLO test (Campylobacter-like organism test). This test uses a gastric endoscopy and biopsy to collect stomach lining cells.</a:t>
            </a:r>
            <a:endParaRPr lang="en-US" dirty="0"/>
          </a:p>
        </p:txBody>
      </p:sp>
    </p:spTree>
    <p:extLst>
      <p:ext uri="{BB962C8B-B14F-4D97-AF65-F5344CB8AC3E}">
        <p14:creationId xmlns:p14="http://schemas.microsoft.com/office/powerpoint/2010/main" val="2166578597"/>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r>
            <a:br>
              <a:rPr lang="en-US" dirty="0" smtClean="0"/>
            </a:br>
            <a:r>
              <a:rPr lang="en-US" dirty="0" smtClean="0"/>
              <a:t>Rapid </a:t>
            </a:r>
            <a:r>
              <a:rPr lang="en-US" dirty="0"/>
              <a:t>Urease Test (RUT)</a:t>
            </a:r>
            <a:br>
              <a:rPr lang="en-US" dirty="0"/>
            </a:br>
            <a:endParaRPr lang="ar-IQ"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371600" y="2514600"/>
            <a:ext cx="6629400" cy="3331274"/>
          </a:xfrm>
          <a:prstGeom prst="rect">
            <a:avLst/>
          </a:prstGeom>
        </p:spPr>
      </p:pic>
    </p:spTree>
    <p:extLst>
      <p:ext uri="{BB962C8B-B14F-4D97-AF65-F5344CB8AC3E}">
        <p14:creationId xmlns:p14="http://schemas.microsoft.com/office/powerpoint/2010/main" val="24849421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155448"/>
            <a:ext cx="8915400" cy="1252728"/>
          </a:xfrm>
        </p:spPr>
        <p:txBody>
          <a:bodyPr>
            <a:noAutofit/>
          </a:bodyPr>
          <a:lstStyle/>
          <a:p>
            <a:r>
              <a:rPr lang="en-US" sz="4000" b="1" dirty="0" smtClean="0"/>
              <a:t>Procedure and Types of </a:t>
            </a:r>
            <a:r>
              <a:rPr lang="en-US" sz="4000" b="1" dirty="0" err="1" smtClean="0"/>
              <a:t>Coagulase</a:t>
            </a:r>
            <a:r>
              <a:rPr lang="en-US" sz="4000" b="1" dirty="0" smtClean="0"/>
              <a:t> Test</a:t>
            </a:r>
            <a:endParaRPr lang="en-US" sz="4000" dirty="0"/>
          </a:p>
        </p:txBody>
      </p:sp>
      <p:sp>
        <p:nvSpPr>
          <p:cNvPr id="3" name="Content Placeholder 2"/>
          <p:cNvSpPr>
            <a:spLocks noGrp="1"/>
          </p:cNvSpPr>
          <p:nvPr>
            <p:ph idx="1"/>
          </p:nvPr>
        </p:nvSpPr>
        <p:spPr/>
        <p:txBody>
          <a:bodyPr>
            <a:normAutofit fontScale="92500" lnSpcReduction="10000"/>
          </a:bodyPr>
          <a:lstStyle/>
          <a:p>
            <a:pPr algn="just"/>
            <a:r>
              <a:rPr lang="en-US" b="1" dirty="0" smtClean="0">
                <a:solidFill>
                  <a:srgbClr val="FF0000"/>
                </a:solidFill>
              </a:rPr>
              <a:t>Slide Test (to detect bound </a:t>
            </a:r>
            <a:r>
              <a:rPr lang="en-US" b="1" dirty="0" err="1" smtClean="0">
                <a:solidFill>
                  <a:srgbClr val="FF0000"/>
                </a:solidFill>
              </a:rPr>
              <a:t>coagulase</a:t>
            </a:r>
            <a:r>
              <a:rPr lang="en-US" b="1" dirty="0" smtClean="0">
                <a:solidFill>
                  <a:srgbClr val="FF0000"/>
                </a:solidFill>
              </a:rPr>
              <a:t>)</a:t>
            </a:r>
          </a:p>
          <a:p>
            <a:pPr lvl="0" algn="just"/>
            <a:r>
              <a:rPr lang="en-US" dirty="0" smtClean="0"/>
              <a:t>Place a drop of physiological saline on each end of a slide, or on two separate slides.</a:t>
            </a:r>
          </a:p>
          <a:p>
            <a:pPr lvl="0" algn="just"/>
            <a:r>
              <a:rPr lang="en-US" dirty="0" smtClean="0"/>
              <a:t>With the loop, straight wire or </a:t>
            </a:r>
            <a:r>
              <a:rPr lang="en-US" dirty="0" err="1" smtClean="0"/>
              <a:t>wodden</a:t>
            </a:r>
            <a:r>
              <a:rPr lang="en-US" dirty="0" smtClean="0"/>
              <a:t> stick, emulsify a portion of the isolated colony in each drops to make two thick suspensions.</a:t>
            </a:r>
          </a:p>
          <a:p>
            <a:pPr lvl="0" algn="just"/>
            <a:r>
              <a:rPr lang="en-US" dirty="0" smtClean="0"/>
              <a:t>Add a drop of human or rabbit plasma to one of the suspensions, and mix gently.</a:t>
            </a:r>
          </a:p>
          <a:p>
            <a:pPr lvl="0" algn="just"/>
            <a:r>
              <a:rPr lang="en-US" dirty="0" smtClean="0"/>
              <a:t>Look for clumping of the organisms within 10 seconds.</a:t>
            </a:r>
          </a:p>
          <a:p>
            <a:pPr marL="118872" lvl="0" indent="0" algn="just">
              <a:buNone/>
            </a:pPr>
            <a:endParaRPr lang="en-US" dirty="0" smtClean="0"/>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Simmons’ Citrate Test</a:t>
            </a:r>
            <a:endParaRPr lang="en-US" dirty="0"/>
          </a:p>
        </p:txBody>
      </p:sp>
      <p:sp>
        <p:nvSpPr>
          <p:cNvPr id="3" name="Content Placeholder 2"/>
          <p:cNvSpPr>
            <a:spLocks noGrp="1"/>
          </p:cNvSpPr>
          <p:nvPr>
            <p:ph idx="1"/>
          </p:nvPr>
        </p:nvSpPr>
        <p:spPr/>
        <p:txBody>
          <a:bodyPr>
            <a:normAutofit/>
          </a:bodyPr>
          <a:lstStyle/>
          <a:p>
            <a:pPr algn="just"/>
            <a:r>
              <a:rPr lang="en-US" dirty="0" smtClean="0"/>
              <a:t>Simmons' citrate test is used for differentiating gram-negative bacteria on the basis of citrate utilization. </a:t>
            </a:r>
          </a:p>
          <a:p>
            <a:pPr algn="just">
              <a:buNone/>
            </a:pPr>
            <a:endParaRPr lang="en-US" dirty="0" smtClean="0"/>
          </a:p>
          <a:p>
            <a:pPr algn="just"/>
            <a:r>
              <a:rPr lang="en-US" dirty="0" smtClean="0"/>
              <a:t> Simmons' </a:t>
            </a:r>
            <a:r>
              <a:rPr lang="en-US" dirty="0"/>
              <a:t>citrate agar is </a:t>
            </a:r>
            <a:r>
              <a:rPr lang="en-US" dirty="0" smtClean="0"/>
              <a:t>a defined, selective and differential medium that tests for an organism's ability to use citrate as a sole carbon source and ammonium ions as the sole nitrogen source.</a:t>
            </a:r>
            <a:endParaRPr lang="en-US" dirty="0"/>
          </a:p>
        </p:txBody>
      </p:sp>
    </p:spTree>
    <p:extLst>
      <p:ext uri="{BB962C8B-B14F-4D97-AF65-F5344CB8AC3E}">
        <p14:creationId xmlns:p14="http://schemas.microsoft.com/office/powerpoint/2010/main" val="3585171433"/>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Simmons’ Citrate Agar</a:t>
            </a:r>
            <a:endParaRPr lang="en-US" dirty="0"/>
          </a:p>
        </p:txBody>
      </p:sp>
      <p:sp>
        <p:nvSpPr>
          <p:cNvPr id="3" name="Content Placeholder 2"/>
          <p:cNvSpPr>
            <a:spLocks noGrp="1"/>
          </p:cNvSpPr>
          <p:nvPr>
            <p:ph idx="1"/>
          </p:nvPr>
        </p:nvSpPr>
        <p:spPr/>
        <p:txBody>
          <a:bodyPr/>
          <a:lstStyle/>
          <a:p>
            <a:pPr algn="just"/>
            <a:r>
              <a:rPr lang="en-US" dirty="0" smtClean="0"/>
              <a:t>The medium contains citrate, ammonium ions, and other inorganic ions needed for growth.</a:t>
            </a:r>
          </a:p>
          <a:p>
            <a:pPr algn="just"/>
            <a:r>
              <a:rPr lang="en-US" dirty="0" smtClean="0"/>
              <a:t>It also contains </a:t>
            </a:r>
            <a:r>
              <a:rPr lang="en-US" dirty="0" err="1" smtClean="0"/>
              <a:t>bromothymol</a:t>
            </a:r>
            <a:r>
              <a:rPr lang="en-US" dirty="0" smtClean="0"/>
              <a:t> blue, a pH indicator. </a:t>
            </a:r>
            <a:r>
              <a:rPr lang="en-US" dirty="0" err="1" smtClean="0"/>
              <a:t>Bromothymol</a:t>
            </a:r>
            <a:r>
              <a:rPr lang="en-US" dirty="0" smtClean="0"/>
              <a:t> blue is green at pH below 6.9, and then turns blue at a pH of 7.6 or greater.</a:t>
            </a:r>
          </a:p>
          <a:p>
            <a:pPr algn="just"/>
            <a:endParaRPr lang="en-US" dirty="0"/>
          </a:p>
        </p:txBody>
      </p:sp>
    </p:spTree>
    <p:extLst>
      <p:ext uri="{BB962C8B-B14F-4D97-AF65-F5344CB8AC3E}">
        <p14:creationId xmlns:p14="http://schemas.microsoft.com/office/powerpoint/2010/main" val="239920291"/>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Procedure of citrate utilization test</a:t>
            </a:r>
            <a:endParaRPr lang="en-US" dirty="0"/>
          </a:p>
        </p:txBody>
      </p:sp>
      <p:sp>
        <p:nvSpPr>
          <p:cNvPr id="3" name="Content Placeholder 2"/>
          <p:cNvSpPr>
            <a:spLocks noGrp="1"/>
          </p:cNvSpPr>
          <p:nvPr>
            <p:ph idx="1"/>
          </p:nvPr>
        </p:nvSpPr>
        <p:spPr/>
        <p:txBody>
          <a:bodyPr/>
          <a:lstStyle/>
          <a:p>
            <a:pPr algn="just"/>
            <a:r>
              <a:rPr lang="en-US" dirty="0" smtClean="0"/>
              <a:t>Inoculate </a:t>
            </a:r>
            <a:r>
              <a:rPr lang="en-US" b="1" dirty="0" err="1" smtClean="0"/>
              <a:t>simmons</a:t>
            </a:r>
            <a:r>
              <a:rPr lang="en-US" b="1" dirty="0" smtClean="0"/>
              <a:t>’ citrate agar</a:t>
            </a:r>
            <a:r>
              <a:rPr lang="en-US" dirty="0" smtClean="0"/>
              <a:t> lightly on the slant by touching the tip of a needle to a colony that is 18 to 24 hours old.</a:t>
            </a:r>
          </a:p>
          <a:p>
            <a:pPr algn="just"/>
            <a:r>
              <a:rPr lang="en-US" dirty="0" smtClean="0"/>
              <a:t>Incubate at 37</a:t>
            </a:r>
            <a:r>
              <a:rPr lang="en-US" baseline="30000" dirty="0" smtClean="0"/>
              <a:t>o</a:t>
            </a:r>
            <a:r>
              <a:rPr lang="en-US" dirty="0" smtClean="0"/>
              <a:t>C for  18 to 24 hours. Some organisms may require up to 7 days of incubation due to their limited rate of growth on citrate medium.</a:t>
            </a:r>
          </a:p>
          <a:p>
            <a:pPr algn="just"/>
            <a:r>
              <a:rPr lang="en-US" dirty="0" smtClean="0"/>
              <a:t>Observe the development of blue color; denoting </a:t>
            </a:r>
            <a:r>
              <a:rPr lang="en-US" dirty="0" err="1" smtClean="0"/>
              <a:t>alkalinization</a:t>
            </a:r>
            <a:r>
              <a:rPr lang="en-US" dirty="0" smtClean="0"/>
              <a:t>.</a:t>
            </a:r>
          </a:p>
          <a:p>
            <a:pPr algn="just"/>
            <a:endParaRPr lang="en-US" dirty="0"/>
          </a:p>
        </p:txBody>
      </p:sp>
    </p:spTree>
    <p:extLst>
      <p:ext uri="{BB962C8B-B14F-4D97-AF65-F5344CB8AC3E}">
        <p14:creationId xmlns:p14="http://schemas.microsoft.com/office/powerpoint/2010/main" val="1475334560"/>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Results of citrate utilization test</a:t>
            </a:r>
            <a:endParaRPr lang="en-US" dirty="0"/>
          </a:p>
        </p:txBody>
      </p:sp>
      <p:sp>
        <p:nvSpPr>
          <p:cNvPr id="3" name="Content Placeholder 2"/>
          <p:cNvSpPr>
            <a:spLocks noGrp="1"/>
          </p:cNvSpPr>
          <p:nvPr>
            <p:ph idx="1"/>
          </p:nvPr>
        </p:nvSpPr>
        <p:spPr/>
        <p:txBody>
          <a:bodyPr>
            <a:normAutofit fontScale="92500" lnSpcReduction="10000"/>
          </a:bodyPr>
          <a:lstStyle/>
          <a:p>
            <a:pPr algn="just"/>
            <a:r>
              <a:rPr lang="en-US" b="1" dirty="0" smtClean="0"/>
              <a:t>Citrate positive: </a:t>
            </a:r>
            <a:r>
              <a:rPr lang="en-US" dirty="0" smtClean="0"/>
              <a:t> growth will be visible on the slant surface and the medium color will change to blue. The alkaline carbonates and bicarbonates produced as by-products of citrate catabolism raise the pH of the medium to above 7.6, causing the </a:t>
            </a:r>
            <a:r>
              <a:rPr lang="en-US" dirty="0" err="1" smtClean="0"/>
              <a:t>bromothymol</a:t>
            </a:r>
            <a:r>
              <a:rPr lang="en-US" dirty="0" smtClean="0"/>
              <a:t> blue to change from the original green color to blue .</a:t>
            </a:r>
          </a:p>
          <a:p>
            <a:pPr algn="just"/>
            <a:r>
              <a:rPr lang="en-US" i="1" dirty="0" err="1" smtClean="0">
                <a:solidFill>
                  <a:srgbClr val="0070C0"/>
                </a:solidFill>
              </a:rPr>
              <a:t>Klebsiella</a:t>
            </a:r>
            <a:r>
              <a:rPr lang="en-US" i="1" dirty="0" smtClean="0">
                <a:solidFill>
                  <a:srgbClr val="0070C0"/>
                </a:solidFill>
              </a:rPr>
              <a:t> </a:t>
            </a:r>
            <a:r>
              <a:rPr lang="en-US" i="1" dirty="0" err="1" smtClean="0">
                <a:solidFill>
                  <a:srgbClr val="0070C0"/>
                </a:solidFill>
              </a:rPr>
              <a:t>pneumoniae</a:t>
            </a:r>
            <a:r>
              <a:rPr lang="en-US" i="1" dirty="0" smtClean="0"/>
              <a:t>, </a:t>
            </a:r>
            <a:r>
              <a:rPr lang="en-US" i="1" dirty="0" err="1" smtClean="0">
                <a:solidFill>
                  <a:srgbClr val="0070C0"/>
                </a:solidFill>
              </a:rPr>
              <a:t>Enterobacter</a:t>
            </a:r>
            <a:r>
              <a:rPr lang="en-US" dirty="0" smtClean="0">
                <a:solidFill>
                  <a:srgbClr val="0070C0"/>
                </a:solidFill>
              </a:rPr>
              <a:t> species</a:t>
            </a:r>
            <a:r>
              <a:rPr lang="en-US" i="1" dirty="0" smtClean="0">
                <a:solidFill>
                  <a:srgbClr val="0070C0"/>
                </a:solidFill>
              </a:rPr>
              <a:t> </a:t>
            </a:r>
            <a:r>
              <a:rPr lang="en-US" dirty="0" smtClean="0"/>
              <a:t>and</a:t>
            </a:r>
            <a:r>
              <a:rPr lang="en-US" i="1" dirty="0" smtClean="0"/>
              <a:t>  </a:t>
            </a:r>
            <a:r>
              <a:rPr lang="en-US" i="1" dirty="0" smtClean="0">
                <a:solidFill>
                  <a:srgbClr val="0070C0"/>
                </a:solidFill>
              </a:rPr>
              <a:t>Salmonella</a:t>
            </a:r>
            <a:r>
              <a:rPr lang="en-US" i="1" dirty="0" smtClean="0"/>
              <a:t> other than </a:t>
            </a:r>
            <a:r>
              <a:rPr lang="en-US" dirty="0" err="1" smtClean="0"/>
              <a:t>Typhi</a:t>
            </a:r>
            <a:r>
              <a:rPr lang="en-US" dirty="0" smtClean="0"/>
              <a:t> and </a:t>
            </a:r>
            <a:r>
              <a:rPr lang="en-US" dirty="0" err="1" smtClean="0"/>
              <a:t>Paratyphi</a:t>
            </a:r>
            <a:r>
              <a:rPr lang="en-US" dirty="0" smtClean="0"/>
              <a:t> A are citrate positive.</a:t>
            </a:r>
            <a:endParaRPr lang="en-US" dirty="0"/>
          </a:p>
        </p:txBody>
      </p:sp>
    </p:spTree>
    <p:extLst>
      <p:ext uri="{BB962C8B-B14F-4D97-AF65-F5344CB8AC3E}">
        <p14:creationId xmlns:p14="http://schemas.microsoft.com/office/powerpoint/2010/main" val="1046820211"/>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Results of citrate utilization test</a:t>
            </a:r>
            <a:endParaRPr lang="en-US" dirty="0"/>
          </a:p>
        </p:txBody>
      </p:sp>
      <p:sp>
        <p:nvSpPr>
          <p:cNvPr id="3" name="Content Placeholder 2"/>
          <p:cNvSpPr>
            <a:spLocks noGrp="1"/>
          </p:cNvSpPr>
          <p:nvPr>
            <p:ph idx="1"/>
          </p:nvPr>
        </p:nvSpPr>
        <p:spPr/>
        <p:txBody>
          <a:bodyPr>
            <a:normAutofit/>
          </a:bodyPr>
          <a:lstStyle/>
          <a:p>
            <a:pPr algn="just"/>
            <a:r>
              <a:rPr lang="en-US" b="1" dirty="0" smtClean="0"/>
              <a:t>Citrate negative: </a:t>
            </a:r>
            <a:r>
              <a:rPr lang="en-US" dirty="0" smtClean="0"/>
              <a:t> trace or no growth will be visible.  No color change will occur; the medium will remain the deep forest green color of the </a:t>
            </a:r>
            <a:r>
              <a:rPr lang="en-US" dirty="0" smtClean="0"/>
              <a:t>un inoculated </a:t>
            </a:r>
            <a:r>
              <a:rPr lang="en-US" dirty="0" smtClean="0"/>
              <a:t>agar. </a:t>
            </a:r>
          </a:p>
          <a:p>
            <a:pPr algn="just"/>
            <a:r>
              <a:rPr lang="it-IT" i="1" dirty="0" smtClean="0"/>
              <a:t>Escherichia coli,</a:t>
            </a:r>
            <a:r>
              <a:rPr lang="it-IT" dirty="0" smtClean="0"/>
              <a:t> </a:t>
            </a:r>
            <a:r>
              <a:rPr lang="it-IT" i="1" dirty="0" smtClean="0"/>
              <a:t>Shigella </a:t>
            </a:r>
            <a:r>
              <a:rPr lang="it-IT" dirty="0" smtClean="0"/>
              <a:t>spp, </a:t>
            </a:r>
            <a:r>
              <a:rPr lang="it-IT" i="1" dirty="0" smtClean="0"/>
              <a:t>Salmonella</a:t>
            </a:r>
            <a:r>
              <a:rPr lang="it-IT" dirty="0" smtClean="0"/>
              <a:t> Typhi, and </a:t>
            </a:r>
            <a:r>
              <a:rPr lang="it-IT" i="1" dirty="0" smtClean="0"/>
              <a:t>Salmonella</a:t>
            </a:r>
            <a:r>
              <a:rPr lang="it-IT" dirty="0" smtClean="0"/>
              <a:t> Paratyphi </a:t>
            </a:r>
            <a:r>
              <a:rPr lang="it-IT" dirty="0" smtClean="0"/>
              <a:t>A are citarte negative.</a:t>
            </a:r>
            <a:endParaRPr lang="en-US" dirty="0"/>
          </a:p>
        </p:txBody>
      </p:sp>
    </p:spTree>
    <p:extLst>
      <p:ext uri="{BB962C8B-B14F-4D97-AF65-F5344CB8AC3E}">
        <p14:creationId xmlns:p14="http://schemas.microsoft.com/office/powerpoint/2010/main" val="2444263466"/>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Results of citrate utilization test</a:t>
            </a:r>
            <a:endParaRPr lang="ar-IQ"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362200" y="1878012"/>
            <a:ext cx="4343400" cy="4343400"/>
          </a:xfrm>
        </p:spPr>
      </p:pic>
    </p:spTree>
    <p:extLst>
      <p:ext uri="{BB962C8B-B14F-4D97-AF65-F5344CB8AC3E}">
        <p14:creationId xmlns:p14="http://schemas.microsoft.com/office/powerpoint/2010/main" val="571121312"/>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t>
            </a:r>
            <a:endParaRPr lang="en-US" dirty="0"/>
          </a:p>
        </p:txBody>
      </p:sp>
      <p:pic>
        <p:nvPicPr>
          <p:cNvPr id="5122" name="Picture 2" descr="C:\Users\NASB\Desktop\thankyouwatercolor.jpg"/>
          <p:cNvPicPr>
            <a:picLocks noGrp="1" noChangeAspect="1" noChangeArrowheads="1"/>
          </p:cNvPicPr>
          <p:nvPr>
            <p:ph idx="1"/>
          </p:nvPr>
        </p:nvPicPr>
        <p:blipFill>
          <a:blip r:embed="rId2"/>
          <a:srcRect/>
          <a:stretch>
            <a:fillRect/>
          </a:stretch>
        </p:blipFill>
        <p:spPr bwMode="auto">
          <a:xfrm>
            <a:off x="780133" y="1904999"/>
            <a:ext cx="7678067" cy="4467239"/>
          </a:xfrm>
          <a:prstGeom prst="rect">
            <a:avLst/>
          </a:prstGeom>
          <a:noFill/>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t>
            </a:r>
            <a:endParaRPr lang="en-US" dirty="0"/>
          </a:p>
        </p:txBody>
      </p:sp>
      <p:pic>
        <p:nvPicPr>
          <p:cNvPr id="4" name="Content Placeholder 3" descr="Slide Test (to detect bound coagulase)"/>
          <p:cNvPicPr>
            <a:picLocks noGrp="1"/>
          </p:cNvPicPr>
          <p:nvPr>
            <p:ph idx="1"/>
          </p:nvPr>
        </p:nvPicPr>
        <p:blipFill>
          <a:blip r:embed="rId2"/>
          <a:srcRect/>
          <a:stretch>
            <a:fillRect/>
          </a:stretch>
        </p:blipFill>
        <p:spPr bwMode="auto">
          <a:xfrm>
            <a:off x="1447800" y="1524000"/>
            <a:ext cx="6705600" cy="4038600"/>
          </a:xfrm>
          <a:prstGeom prst="rect">
            <a:avLst/>
          </a:prstGeom>
          <a:noFill/>
          <a:ln w="9525">
            <a:noFill/>
            <a:miter lim="800000"/>
            <a:headEnd/>
            <a:tailEnd/>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155448"/>
            <a:ext cx="8686800" cy="1252728"/>
          </a:xfrm>
        </p:spPr>
        <p:txBody>
          <a:bodyPr>
            <a:normAutofit/>
          </a:bodyPr>
          <a:lstStyle/>
          <a:p>
            <a:r>
              <a:rPr lang="en-US" sz="4000" b="1" dirty="0" smtClean="0"/>
              <a:t>Procedure and Types of </a:t>
            </a:r>
            <a:r>
              <a:rPr lang="en-US" sz="4000" b="1" dirty="0" err="1" smtClean="0"/>
              <a:t>Coagulase</a:t>
            </a:r>
            <a:r>
              <a:rPr lang="en-US" sz="4000" b="1" dirty="0" smtClean="0"/>
              <a:t> Test</a:t>
            </a:r>
            <a:endParaRPr lang="en-US" sz="4000" dirty="0"/>
          </a:p>
        </p:txBody>
      </p:sp>
      <p:sp>
        <p:nvSpPr>
          <p:cNvPr id="3" name="Content Placeholder 2"/>
          <p:cNvSpPr>
            <a:spLocks noGrp="1"/>
          </p:cNvSpPr>
          <p:nvPr>
            <p:ph idx="1"/>
          </p:nvPr>
        </p:nvSpPr>
        <p:spPr>
          <a:xfrm>
            <a:off x="457200" y="1752600"/>
            <a:ext cx="8229600" cy="5105399"/>
          </a:xfrm>
        </p:spPr>
        <p:txBody>
          <a:bodyPr>
            <a:noAutofit/>
          </a:bodyPr>
          <a:lstStyle/>
          <a:p>
            <a:pPr algn="just"/>
            <a:r>
              <a:rPr lang="en-US" sz="2800" b="1" dirty="0" smtClean="0">
                <a:solidFill>
                  <a:srgbClr val="FF0000"/>
                </a:solidFill>
              </a:rPr>
              <a:t>Tube Test (to detect free </a:t>
            </a:r>
            <a:r>
              <a:rPr lang="en-US" sz="2800" b="1" dirty="0" err="1" smtClean="0">
                <a:solidFill>
                  <a:srgbClr val="FF0000"/>
                </a:solidFill>
              </a:rPr>
              <a:t>coagulase</a:t>
            </a:r>
            <a:r>
              <a:rPr lang="en-US" sz="2800" b="1" dirty="0" smtClean="0">
                <a:solidFill>
                  <a:srgbClr val="FF0000"/>
                </a:solidFill>
              </a:rPr>
              <a:t>)</a:t>
            </a:r>
          </a:p>
          <a:p>
            <a:pPr algn="just"/>
            <a:r>
              <a:rPr lang="en-US" sz="2800" dirty="0" smtClean="0"/>
              <a:t>The tube test uses rabbit </a:t>
            </a:r>
            <a:r>
              <a:rPr lang="en-US" sz="2800" dirty="0" smtClean="0">
                <a:hlinkClick r:id="rId2" tooltip="Blood plasma"/>
              </a:rPr>
              <a:t>plasma</a:t>
            </a:r>
            <a:r>
              <a:rPr lang="en-US" sz="2800" dirty="0" smtClean="0"/>
              <a:t> that has been inoculated with a staphylococcal colony (i.e., Gram-positive </a:t>
            </a:r>
            <a:r>
              <a:rPr lang="en-US" sz="2800" dirty="0" err="1" smtClean="0"/>
              <a:t>cocci</a:t>
            </a:r>
            <a:r>
              <a:rPr lang="en-US" sz="2800" dirty="0" smtClean="0"/>
              <a:t> which are </a:t>
            </a:r>
            <a:r>
              <a:rPr lang="en-US" sz="2800" dirty="0" err="1" smtClean="0">
                <a:hlinkClick r:id="rId3" tooltip="Catalase"/>
              </a:rPr>
              <a:t>catalase</a:t>
            </a:r>
            <a:r>
              <a:rPr lang="en-US" sz="2800" dirty="0" smtClean="0"/>
              <a:t> positive). The tube is then incubated at 37 °C for 1.5 hours. If negative, then incubation is continued up to 18 hours.</a:t>
            </a:r>
          </a:p>
          <a:p>
            <a:pPr algn="just"/>
            <a:r>
              <a:rPr lang="en-US" sz="2800" dirty="0" smtClean="0"/>
              <a:t>If 'positive' (e.g., the suspect colony is </a:t>
            </a:r>
            <a:r>
              <a:rPr lang="en-US" sz="2800" i="1" dirty="0" smtClean="0"/>
              <a:t>S. </a:t>
            </a:r>
            <a:r>
              <a:rPr lang="en-US" sz="2800" i="1" dirty="0" err="1" smtClean="0"/>
              <a:t>aureus</a:t>
            </a:r>
            <a:r>
              <a:rPr lang="en-US" sz="2800" dirty="0" smtClean="0"/>
              <a:t>), the plasma will coagulate, resulting in a clot (sometimes the clot is so pronounced, the liquid will completely solidify).</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t>
            </a:r>
            <a:endParaRPr lang="en-US" dirty="0"/>
          </a:p>
        </p:txBody>
      </p:sp>
      <p:pic>
        <p:nvPicPr>
          <p:cNvPr id="2050" name="Picture 2" descr="C:\Users\NASB\Desktop\tue coagulase test.jpeg"/>
          <p:cNvPicPr>
            <a:picLocks noGrp="1" noChangeAspect="1" noChangeArrowheads="1"/>
          </p:cNvPicPr>
          <p:nvPr>
            <p:ph idx="1"/>
          </p:nvPr>
        </p:nvPicPr>
        <p:blipFill>
          <a:blip r:embed="rId2"/>
          <a:srcRect/>
          <a:stretch>
            <a:fillRect/>
          </a:stretch>
        </p:blipFill>
        <p:spPr bwMode="auto">
          <a:xfrm>
            <a:off x="2521320" y="1524000"/>
            <a:ext cx="3803280" cy="5186290"/>
          </a:xfrm>
          <a:prstGeom prst="rect">
            <a:avLst/>
          </a:prstGeom>
          <a:noFill/>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err="1" smtClean="0"/>
              <a:t>Catalase</a:t>
            </a:r>
            <a:r>
              <a:rPr lang="en-US" dirty="0" smtClean="0"/>
              <a:t> test</a:t>
            </a:r>
            <a:endParaRPr lang="en-US" dirty="0"/>
          </a:p>
        </p:txBody>
      </p:sp>
      <p:sp>
        <p:nvSpPr>
          <p:cNvPr id="3" name="Content Placeholder 2"/>
          <p:cNvSpPr>
            <a:spLocks noGrp="1"/>
          </p:cNvSpPr>
          <p:nvPr>
            <p:ph idx="1"/>
          </p:nvPr>
        </p:nvSpPr>
        <p:spPr/>
        <p:txBody>
          <a:bodyPr>
            <a:normAutofit/>
          </a:bodyPr>
          <a:lstStyle/>
          <a:p>
            <a:pPr algn="just"/>
            <a:r>
              <a:rPr lang="en-US" dirty="0" smtClean="0"/>
              <a:t>This test demonstrate the presence of </a:t>
            </a:r>
            <a:r>
              <a:rPr lang="en-US" dirty="0" err="1" smtClean="0"/>
              <a:t>catalase</a:t>
            </a:r>
            <a:r>
              <a:rPr lang="en-US" dirty="0" smtClean="0"/>
              <a:t>, an enzyme that catalyses the release of oxygen from hydrogen peroxide (H</a:t>
            </a:r>
            <a:r>
              <a:rPr lang="en-US" baseline="-25000" dirty="0" smtClean="0"/>
              <a:t>2</a:t>
            </a:r>
            <a:r>
              <a:rPr lang="en-US" dirty="0" smtClean="0"/>
              <a:t>O</a:t>
            </a:r>
            <a:r>
              <a:rPr lang="en-US" baseline="-25000" dirty="0" smtClean="0"/>
              <a:t>2</a:t>
            </a:r>
            <a:r>
              <a:rPr lang="en-US" dirty="0" smtClean="0"/>
              <a:t>). It is used to differentiate those bacteria that produces an enzyme catalase, such as </a:t>
            </a:r>
            <a:r>
              <a:rPr lang="en-US" i="1" dirty="0" smtClean="0"/>
              <a:t>staphylococci</a:t>
            </a:r>
            <a:r>
              <a:rPr lang="en-US" dirty="0" smtClean="0"/>
              <a:t>, from non-catalase producing bacteria such as </a:t>
            </a:r>
            <a:r>
              <a:rPr lang="en-US" i="1" dirty="0" smtClean="0"/>
              <a:t>streptococci</a:t>
            </a:r>
            <a:r>
              <a:rPr lang="en-US" dirty="0" smtClean="0"/>
              <a:t>. </a:t>
            </a:r>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odule">
  <a:themeElements>
    <a:clrScheme name="Module">
      <a:dk1>
        <a:sysClr val="windowText" lastClr="000000"/>
      </a:dk1>
      <a:lt1>
        <a:sysClr val="window" lastClr="FFFFFF"/>
      </a:lt1>
      <a:dk2>
        <a:srgbClr val="5A6378"/>
      </a:dk2>
      <a:lt2>
        <a:srgbClr val="D4D4D6"/>
      </a:lt2>
      <a:accent1>
        <a:srgbClr val="F0AD00"/>
      </a:accent1>
      <a:accent2>
        <a:srgbClr val="60B5CC"/>
      </a:accent2>
      <a:accent3>
        <a:srgbClr val="E66C7D"/>
      </a:accent3>
      <a:accent4>
        <a:srgbClr val="6BB76D"/>
      </a:accent4>
      <a:accent5>
        <a:srgbClr val="E88651"/>
      </a:accent5>
      <a:accent6>
        <a:srgbClr val="C64847"/>
      </a:accent6>
      <a:hlink>
        <a:srgbClr val="168BBA"/>
      </a:hlink>
      <a:folHlink>
        <a:srgbClr val="680000"/>
      </a:folHlink>
    </a:clrScheme>
    <a:fontScheme name="Module">
      <a:maj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Modul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47500"/>
                <a:satMod val="137000"/>
              </a:schemeClr>
            </a:gs>
            <a:gs pos="55000">
              <a:schemeClr val="phClr">
                <a:shade val="69000"/>
                <a:satMod val="137000"/>
              </a:schemeClr>
            </a:gs>
            <a:gs pos="100000">
              <a:schemeClr val="phClr">
                <a:shade val="98000"/>
                <a:satMod val="137000"/>
              </a:schemeClr>
            </a:gs>
          </a:gsLst>
          <a:lin ang="16200000" scaled="0"/>
        </a:gradFill>
      </a:fillStyleLst>
      <a:lnStyleLst>
        <a:ln w="6350" cap="rnd" cmpd="sng" algn="ctr">
          <a:solidFill>
            <a:schemeClr val="phClr">
              <a:shade val="95000"/>
              <a:satMod val="105000"/>
            </a:schemeClr>
          </a:solidFill>
          <a:prstDash val="solid"/>
        </a:ln>
        <a:ln w="48000" cap="flat" cmpd="thickThin" algn="ctr">
          <a:solidFill>
            <a:schemeClr val="phClr"/>
          </a:solidFill>
          <a:prstDash val="solid"/>
        </a:ln>
        <a:ln w="48500" cap="flat" cmpd="thickThin" algn="ctr">
          <a:solidFill>
            <a:schemeClr val="phClr"/>
          </a:solidFill>
          <a:prstDash val="solid"/>
        </a:ln>
      </a:lnStyleLst>
      <a:effectStyleLst>
        <a:effectStyle>
          <a:effectLst>
            <a:outerShdw blurRad="45000" dist="25000" dir="5400000" rotWithShape="0">
              <a:srgbClr val="000000">
                <a:alpha val="38000"/>
              </a:srgbClr>
            </a:outerShdw>
          </a:effectLst>
        </a:effectStyle>
        <a:effectStyle>
          <a:effectLst>
            <a:outerShdw blurRad="39000" dist="25400" dir="5400000" rotWithShape="0">
              <a:srgbClr val="000000">
                <a:alpha val="38000"/>
              </a:srgbClr>
            </a:outerShdw>
          </a:effectLst>
        </a:effectStyle>
        <a:effectStyle>
          <a:effectLst>
            <a:outerShdw blurRad="39000" dist="25400" dir="5400000" rotWithShape="0">
              <a:srgbClr val="000000">
                <a:alpha val="38000"/>
              </a:srgbClr>
            </a:outerShdw>
          </a:effectLst>
          <a:scene3d>
            <a:camera prst="orthographicFront" fov="0">
              <a:rot lat="0" lon="0" rev="0"/>
            </a:camera>
            <a:lightRig rig="threePt" dir="t">
              <a:rot lat="0" lon="0" rev="1800000"/>
            </a:lightRig>
          </a:scene3d>
          <a:sp3d prstMaterial="matte">
            <a:bevelT h="20000"/>
          </a:sp3d>
        </a:effectStyle>
      </a:effectStyleLst>
      <a:bgFillStyleLst>
        <a:solidFill>
          <a:schemeClr val="phClr"/>
        </a:solidFill>
        <a:gradFill rotWithShape="1">
          <a:gsLst>
            <a:gs pos="0">
              <a:schemeClr val="phClr">
                <a:tint val="48000"/>
                <a:satMod val="300000"/>
              </a:schemeClr>
            </a:gs>
            <a:gs pos="12000">
              <a:schemeClr val="phClr">
                <a:tint val="48000"/>
                <a:satMod val="300000"/>
              </a:schemeClr>
            </a:gs>
            <a:gs pos="20000">
              <a:schemeClr val="phClr">
                <a:tint val="49000"/>
                <a:satMod val="300000"/>
              </a:schemeClr>
            </a:gs>
            <a:gs pos="100000">
              <a:schemeClr val="phClr">
                <a:shade val="30000"/>
              </a:schemeClr>
            </a:gs>
          </a:gsLst>
          <a:path path="circle">
            <a:fillToRect l="10000" t="-25000" r="10000" b="125000"/>
          </a:path>
        </a:gradFill>
        <a:blipFill>
          <a:blip xmlns:r="http://schemas.openxmlformats.org/officeDocument/2006/relationships" r:embed="rId1">
            <a:duotone>
              <a:schemeClr val="phClr">
                <a:shade val="75000"/>
                <a:satMod val="105000"/>
              </a:schemeClr>
              <a:schemeClr val="phClr">
                <a:tint val="95000"/>
                <a:satMod val="105000"/>
              </a:schemeClr>
            </a:duotone>
          </a:blip>
          <a:tile tx="0" ty="0" sx="38000" sy="38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Module</Template>
  <TotalTime>572</TotalTime>
  <Words>1702</Words>
  <Application>Microsoft Office PowerPoint</Application>
  <PresentationFormat>On-screen Show (4:3)</PresentationFormat>
  <Paragraphs>205</Paragraphs>
  <Slides>56</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56</vt:i4>
      </vt:variant>
    </vt:vector>
  </HeadingPairs>
  <TitlesOfParts>
    <vt:vector size="64" baseType="lpstr">
      <vt:lpstr>Arial</vt:lpstr>
      <vt:lpstr>Corbel</vt:lpstr>
      <vt:lpstr>Tahoma</vt:lpstr>
      <vt:lpstr>Times New Roman</vt:lpstr>
      <vt:lpstr>Wingdings</vt:lpstr>
      <vt:lpstr>Wingdings 2</vt:lpstr>
      <vt:lpstr>Wingdings 3</vt:lpstr>
      <vt:lpstr>Module</vt:lpstr>
      <vt:lpstr>Biochemical Tests</vt:lpstr>
      <vt:lpstr>In this lecture….</vt:lpstr>
      <vt:lpstr>Principle of Coagulase Test</vt:lpstr>
      <vt:lpstr>Principle of Coagulase Test</vt:lpstr>
      <vt:lpstr>Procedure and Types of Coagulase Test</vt:lpstr>
      <vt:lpstr>  </vt:lpstr>
      <vt:lpstr>Procedure and Types of Coagulase Test</vt:lpstr>
      <vt:lpstr>  </vt:lpstr>
      <vt:lpstr>Catalase test</vt:lpstr>
      <vt:lpstr>Catalase test</vt:lpstr>
      <vt:lpstr>Catalase test</vt:lpstr>
      <vt:lpstr>Catalase test</vt:lpstr>
      <vt:lpstr>Uses Catalase Test Results  </vt:lpstr>
      <vt:lpstr>Uses Catalase Test Results  </vt:lpstr>
      <vt:lpstr>Procedure of Catalase test (Slide Test) </vt:lpstr>
      <vt:lpstr>Tube Catalase Test-Procedure   </vt:lpstr>
      <vt:lpstr>Catalase test</vt:lpstr>
      <vt:lpstr>Oxidase test</vt:lpstr>
      <vt:lpstr>Oxidase test</vt:lpstr>
      <vt:lpstr>Principle of Oxidase Test </vt:lpstr>
      <vt:lpstr>Principle of Oxidase Test </vt:lpstr>
      <vt:lpstr>Principle of Oxidase Test </vt:lpstr>
      <vt:lpstr>  </vt:lpstr>
      <vt:lpstr>Filter paper method</vt:lpstr>
      <vt:lpstr>Direct plate method  </vt:lpstr>
      <vt:lpstr>Swab method</vt:lpstr>
      <vt:lpstr>Impregnated oxidase strip method</vt:lpstr>
      <vt:lpstr>Test tube method</vt:lpstr>
      <vt:lpstr>Triple Sugar Iron Test (TSI) </vt:lpstr>
      <vt:lpstr>Triple Sugar Iron Test (TSI) </vt:lpstr>
      <vt:lpstr>Composition of Triple Sugar Iron Agar (TSI)</vt:lpstr>
      <vt:lpstr>Procedure for Triple Sugar Iron Agar (TSI) Test</vt:lpstr>
      <vt:lpstr>Interpretation of Triple Sugar Iron Agar Test</vt:lpstr>
      <vt:lpstr>Interpretation of Triple Sugar Iron Agar Test</vt:lpstr>
      <vt:lpstr>TSI Test Results</vt:lpstr>
      <vt:lpstr>Example of Triple Sugar Iron (TSI) Agar Reactions</vt:lpstr>
      <vt:lpstr>Indole Test</vt:lpstr>
      <vt:lpstr>Indole Test</vt:lpstr>
      <vt:lpstr>Indole Test</vt:lpstr>
      <vt:lpstr>Procedure of Indole Test </vt:lpstr>
      <vt:lpstr>Result of Indole Test</vt:lpstr>
      <vt:lpstr>Result of Indole Test</vt:lpstr>
      <vt:lpstr>Result of Indole Test</vt:lpstr>
      <vt:lpstr>Urease Test </vt:lpstr>
      <vt:lpstr>Principle of Urease Test </vt:lpstr>
      <vt:lpstr>Uses of Urease Test </vt:lpstr>
      <vt:lpstr>Result of Urease Test</vt:lpstr>
      <vt:lpstr>Rapid Urease Test (RUT) </vt:lpstr>
      <vt:lpstr> Rapid Urease Test (RUT) </vt:lpstr>
      <vt:lpstr>Simmons’ Citrate Test</vt:lpstr>
      <vt:lpstr>Simmons’ Citrate Agar</vt:lpstr>
      <vt:lpstr>Procedure of citrate utilization test</vt:lpstr>
      <vt:lpstr>Results of citrate utilization test</vt:lpstr>
      <vt:lpstr>Results of citrate utilization test</vt:lpstr>
      <vt:lpstr>Results of citrate utilization test</vt:lpstr>
      <vt:lpstr>  </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NASB</dc:creator>
  <cp:lastModifiedBy>Windows User</cp:lastModifiedBy>
  <cp:revision>56</cp:revision>
  <dcterms:created xsi:type="dcterms:W3CDTF">2006-08-16T00:00:00Z</dcterms:created>
  <dcterms:modified xsi:type="dcterms:W3CDTF">2018-12-10T21:55:05Z</dcterms:modified>
</cp:coreProperties>
</file>