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76" r:id="rId3"/>
    <p:sldId id="257" r:id="rId4"/>
    <p:sldId id="277" r:id="rId5"/>
    <p:sldId id="259" r:id="rId6"/>
    <p:sldId id="260" r:id="rId7"/>
    <p:sldId id="261" r:id="rId8"/>
    <p:sldId id="262" r:id="rId9"/>
    <p:sldId id="278" r:id="rId10"/>
    <p:sldId id="280" r:id="rId11"/>
    <p:sldId id="263" r:id="rId12"/>
    <p:sldId id="279"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1" autoAdjust="0"/>
    <p:restoredTop sz="94660"/>
  </p:normalViewPr>
  <p:slideViewPr>
    <p:cSldViewPr snapToGrid="0">
      <p:cViewPr varScale="1">
        <p:scale>
          <a:sx n="70" d="100"/>
          <a:sy n="70"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7A972D-2C01-4731-8B88-D2CBB6AD5168}" type="datetimeFigureOut">
              <a:rPr lang="ar-IQ" smtClean="0"/>
              <a:t>01/04/1440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50DDC7-4F61-4640-88FE-722818C88104}"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40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A972D-2C01-4731-8B88-D2CBB6AD5168}" type="datetimeFigureOut">
              <a:rPr lang="ar-IQ" smtClean="0"/>
              <a:t>01/04/1440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185635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A972D-2C01-4731-8B88-D2CBB6AD5168}" type="datetimeFigureOut">
              <a:rPr lang="ar-IQ" smtClean="0"/>
              <a:t>01/04/1440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50DDC7-4F61-4640-88FE-722818C88104}" type="slidenum">
              <a:rPr lang="ar-IQ" smtClean="0"/>
              <a:t>‹#›</a:t>
            </a:fld>
            <a:endParaRPr lang="ar-IQ"/>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00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A972D-2C01-4731-8B88-D2CBB6AD5168}" type="datetimeFigureOut">
              <a:rPr lang="ar-IQ" smtClean="0"/>
              <a:t>01/04/1440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260752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A972D-2C01-4731-8B88-D2CBB6AD5168}" type="datetimeFigureOut">
              <a:rPr lang="ar-IQ" smtClean="0"/>
              <a:t>01/04/1440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50DDC7-4F61-4640-88FE-722818C88104}"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1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7A972D-2C01-4731-8B88-D2CBB6AD5168}" type="datetimeFigureOut">
              <a:rPr lang="ar-IQ" smtClean="0"/>
              <a:t>01/04/1440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22377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7A972D-2C01-4731-8B88-D2CBB6AD5168}" type="datetimeFigureOut">
              <a:rPr lang="ar-IQ" smtClean="0"/>
              <a:t>01/04/1440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113060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7A972D-2C01-4731-8B88-D2CBB6AD5168}" type="datetimeFigureOut">
              <a:rPr lang="ar-IQ" smtClean="0"/>
              <a:t>01/04/1440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23129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A972D-2C01-4731-8B88-D2CBB6AD5168}" type="datetimeFigureOut">
              <a:rPr lang="ar-IQ" smtClean="0"/>
              <a:t>01/04/1440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40197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972D-2C01-4731-8B88-D2CBB6AD5168}" type="datetimeFigureOut">
              <a:rPr lang="ar-IQ" smtClean="0"/>
              <a:t>01/04/1440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50DDC7-4F61-4640-88FE-722818C88104}" type="slidenum">
              <a:rPr lang="ar-IQ" smtClean="0"/>
              <a:t>‹#›</a:t>
            </a:fld>
            <a:endParaRPr lang="ar-IQ"/>
          </a:p>
        </p:txBody>
      </p:sp>
    </p:spTree>
    <p:extLst>
      <p:ext uri="{BB962C8B-B14F-4D97-AF65-F5344CB8AC3E}">
        <p14:creationId xmlns:p14="http://schemas.microsoft.com/office/powerpoint/2010/main" val="5534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972D-2C01-4731-8B88-D2CBB6AD5168}" type="datetimeFigureOut">
              <a:rPr lang="ar-IQ" smtClean="0"/>
              <a:t>01/04/1440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50DDC7-4F61-4640-88FE-722818C88104}"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0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7A972D-2C01-4731-8B88-D2CBB6AD5168}" type="datetimeFigureOut">
              <a:rPr lang="ar-IQ" smtClean="0"/>
              <a:t>01/04/1440</a:t>
            </a:fld>
            <a:endParaRPr lang="ar-IQ"/>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50DDC7-4F61-4640-88FE-722818C88104}" type="slidenum">
              <a:rPr lang="ar-IQ" smtClean="0"/>
              <a:t>‹#›</a:t>
            </a:fld>
            <a:endParaRPr lang="ar-IQ"/>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606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Microbiology </a:t>
            </a:r>
            <a:endParaRPr lang="ar-IQ" dirty="0"/>
          </a:p>
        </p:txBody>
      </p:sp>
      <p:sp>
        <p:nvSpPr>
          <p:cNvPr id="3" name="Subtitle 2"/>
          <p:cNvSpPr>
            <a:spLocks noGrp="1"/>
          </p:cNvSpPr>
          <p:nvPr>
            <p:ph type="subTitle" idx="1"/>
          </p:nvPr>
        </p:nvSpPr>
        <p:spPr>
          <a:xfrm>
            <a:off x="6323799" y="4960137"/>
            <a:ext cx="5487202" cy="1719796"/>
          </a:xfrm>
        </p:spPr>
        <p:txBody>
          <a:bodyPr>
            <a:normAutofit/>
          </a:bodyPr>
          <a:lstStyle/>
          <a:p>
            <a:endParaRPr lang="en-US" b="1" dirty="0" smtClean="0">
              <a:solidFill>
                <a:schemeClr val="accent2">
                  <a:lumMod val="75000"/>
                </a:schemeClr>
              </a:solidFill>
            </a:endParaRPr>
          </a:p>
          <a:p>
            <a:endParaRPr lang="en-US" b="1" dirty="0">
              <a:solidFill>
                <a:schemeClr val="accent2">
                  <a:lumMod val="75000"/>
                </a:schemeClr>
              </a:solidFill>
            </a:endParaRPr>
          </a:p>
          <a:p>
            <a:endParaRPr lang="en-US" b="1" dirty="0" smtClean="0">
              <a:solidFill>
                <a:schemeClr val="accent2">
                  <a:lumMod val="75000"/>
                </a:schemeClr>
              </a:solidFill>
            </a:endParaRPr>
          </a:p>
          <a:p>
            <a:r>
              <a:rPr lang="en-US" b="1" dirty="0" smtClean="0">
                <a:solidFill>
                  <a:schemeClr val="accent2">
                    <a:lumMod val="75000"/>
                  </a:schemeClr>
                </a:solidFill>
              </a:rPr>
              <a:t>                        </a:t>
            </a:r>
          </a:p>
          <a:p>
            <a:r>
              <a:rPr lang="en-US" sz="2000" b="1" dirty="0">
                <a:solidFill>
                  <a:schemeClr val="accent2">
                    <a:lumMod val="75000"/>
                  </a:schemeClr>
                </a:solidFill>
              </a:rPr>
              <a:t> </a:t>
            </a:r>
            <a:r>
              <a:rPr lang="en-US" sz="2000" b="1" dirty="0" smtClean="0">
                <a:solidFill>
                  <a:schemeClr val="accent2">
                    <a:lumMod val="75000"/>
                  </a:schemeClr>
                </a:solidFill>
              </a:rPr>
              <a:t>                         Asst. Prof. Dr. </a:t>
            </a:r>
            <a:r>
              <a:rPr lang="en-US" sz="2000" b="1" dirty="0" err="1" smtClean="0">
                <a:solidFill>
                  <a:schemeClr val="accent2">
                    <a:lumMod val="75000"/>
                  </a:schemeClr>
                </a:solidFill>
              </a:rPr>
              <a:t>Dalya</a:t>
            </a:r>
            <a:r>
              <a:rPr lang="en-US" sz="2000" b="1" dirty="0" smtClean="0">
                <a:solidFill>
                  <a:schemeClr val="accent2">
                    <a:lumMod val="75000"/>
                  </a:schemeClr>
                </a:solidFill>
              </a:rPr>
              <a:t> Basil Hanna</a:t>
            </a:r>
            <a:endParaRPr lang="ar-IQ" sz="2000" b="1" dirty="0">
              <a:solidFill>
                <a:schemeClr val="accent2">
                  <a:lumMod val="75000"/>
                </a:schemeClr>
              </a:solidFill>
            </a:endParaRPr>
          </a:p>
        </p:txBody>
      </p:sp>
    </p:spTree>
    <p:extLst>
      <p:ext uri="{BB962C8B-B14F-4D97-AF65-F5344CB8AC3E}">
        <p14:creationId xmlns:p14="http://schemas.microsoft.com/office/powerpoint/2010/main" val="395795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159" y="894287"/>
            <a:ext cx="10276654" cy="5408089"/>
          </a:xfrm>
        </p:spPr>
      </p:pic>
    </p:spTree>
    <p:extLst>
      <p:ext uri="{BB962C8B-B14F-4D97-AF65-F5344CB8AC3E}">
        <p14:creationId xmlns:p14="http://schemas.microsoft.com/office/powerpoint/2010/main" val="329417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Clinical Findings</a:t>
            </a:r>
            <a:endParaRPr lang="ar-IQ" dirty="0">
              <a:solidFill>
                <a:schemeClr val="accent1">
                  <a:lumMod val="75000"/>
                </a:schemeClr>
              </a:solidFill>
            </a:endParaRPr>
          </a:p>
        </p:txBody>
      </p:sp>
      <p:sp>
        <p:nvSpPr>
          <p:cNvPr id="3" name="Content Placeholder 2"/>
          <p:cNvSpPr>
            <a:spLocks noGrp="1"/>
          </p:cNvSpPr>
          <p:nvPr>
            <p:ph idx="1"/>
          </p:nvPr>
        </p:nvSpPr>
        <p:spPr/>
        <p:txBody>
          <a:bodyPr/>
          <a:lstStyle/>
          <a:p>
            <a:pPr algn="just" rtl="0"/>
            <a:r>
              <a:rPr lang="en-US" dirty="0"/>
              <a:t>After an incubation period of 2–7 days, there is high fever and painful lymphadenopathy, commonly with greatly enlarged, tender nodes (buboes) in the groin or axillae. Vomiting and diarrhea may develop with early sepsis. Later, disseminated intravascular coagulation leads to hypotension, altered mental status, and renal and cardiac failure. Terminally, signs of pneumonia and meningitis can appear, and </a:t>
            </a:r>
            <a:r>
              <a:rPr lang="en-US" i="1" dirty="0"/>
              <a:t>Y </a:t>
            </a:r>
            <a:r>
              <a:rPr lang="en-US" i="1" dirty="0" err="1"/>
              <a:t>pestis</a:t>
            </a:r>
            <a:r>
              <a:rPr lang="en-US" dirty="0"/>
              <a:t> multiplies </a:t>
            </a:r>
            <a:r>
              <a:rPr lang="en-US" dirty="0" err="1"/>
              <a:t>intravascularly</a:t>
            </a:r>
            <a:r>
              <a:rPr lang="en-US" dirty="0"/>
              <a:t> and can be seen in blood smears.</a:t>
            </a:r>
            <a:endParaRPr lang="en-US"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224" y="4333684"/>
            <a:ext cx="3721608" cy="2093405"/>
          </a:xfrm>
          <a:prstGeom prst="rect">
            <a:avLst/>
          </a:prstGeom>
        </p:spPr>
      </p:pic>
    </p:spTree>
    <p:extLst>
      <p:ext uri="{BB962C8B-B14F-4D97-AF65-F5344CB8AC3E}">
        <p14:creationId xmlns:p14="http://schemas.microsoft.com/office/powerpoint/2010/main" val="57780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769" y="573768"/>
            <a:ext cx="5072427" cy="6086914"/>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8435" y="522288"/>
            <a:ext cx="4343124" cy="6213185"/>
          </a:xfrm>
        </p:spPr>
      </p:pic>
    </p:spTree>
    <p:extLst>
      <p:ext uri="{BB962C8B-B14F-4D97-AF65-F5344CB8AC3E}">
        <p14:creationId xmlns:p14="http://schemas.microsoft.com/office/powerpoint/2010/main" val="320096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Diagnostic Laboratory Tests</a:t>
            </a:r>
            <a:endParaRPr lang="ar-IQ" dirty="0">
              <a:solidFill>
                <a:schemeClr val="accent1">
                  <a:lumMod val="75000"/>
                </a:schemeClr>
              </a:solidFill>
            </a:endParaRPr>
          </a:p>
        </p:txBody>
      </p:sp>
      <p:sp>
        <p:nvSpPr>
          <p:cNvPr id="3" name="Content Placeholder 2"/>
          <p:cNvSpPr>
            <a:spLocks noGrp="1"/>
          </p:cNvSpPr>
          <p:nvPr>
            <p:ph idx="1"/>
          </p:nvPr>
        </p:nvSpPr>
        <p:spPr>
          <a:xfrm>
            <a:off x="1024128" y="1915427"/>
            <a:ext cx="9720073" cy="4393933"/>
          </a:xfrm>
        </p:spPr>
        <p:txBody>
          <a:bodyPr>
            <a:normAutofit lnSpcReduction="10000"/>
          </a:bodyPr>
          <a:lstStyle/>
          <a:p>
            <a:pPr marL="0" indent="0" algn="just" rtl="0">
              <a:buNone/>
            </a:pPr>
            <a:endParaRPr lang="en-US" dirty="0" smtClean="0"/>
          </a:p>
          <a:p>
            <a:pPr algn="just" rtl="0"/>
            <a:r>
              <a:rPr lang="en-US" sz="2600" b="1" dirty="0">
                <a:solidFill>
                  <a:srgbClr val="FF0000"/>
                </a:solidFill>
              </a:rPr>
              <a:t>Specimens</a:t>
            </a:r>
          </a:p>
          <a:p>
            <a:pPr algn="just" rtl="0"/>
            <a:r>
              <a:rPr lang="en-US" dirty="0"/>
              <a:t>Blood is taken for culture and aspirates of enlarged lymph nodes for smear and culture. </a:t>
            </a:r>
            <a:r>
              <a:rPr lang="en-US" dirty="0" smtClean="0"/>
              <a:t>In </a:t>
            </a:r>
            <a:r>
              <a:rPr lang="en-US" dirty="0"/>
              <a:t>pneumonia, sputum is </a:t>
            </a:r>
            <a:r>
              <a:rPr lang="en-US" dirty="0" smtClean="0"/>
              <a:t>cultured. </a:t>
            </a:r>
            <a:r>
              <a:rPr lang="en-US" dirty="0"/>
              <a:t>I</a:t>
            </a:r>
            <a:r>
              <a:rPr lang="en-US" dirty="0" smtClean="0"/>
              <a:t>n </a:t>
            </a:r>
            <a:r>
              <a:rPr lang="en-US" dirty="0"/>
              <a:t>possible meningitis, cerebrospinal fluid is taken for smear and culture.</a:t>
            </a:r>
          </a:p>
          <a:p>
            <a:pPr algn="just" rtl="0"/>
            <a:r>
              <a:rPr lang="en-US" sz="2600" b="1" dirty="0">
                <a:solidFill>
                  <a:srgbClr val="FF0000"/>
                </a:solidFill>
              </a:rPr>
              <a:t>Smears</a:t>
            </a:r>
          </a:p>
          <a:p>
            <a:pPr algn="just" rtl="0"/>
            <a:r>
              <a:rPr lang="en-US" i="1" dirty="0"/>
              <a:t>Y </a:t>
            </a:r>
            <a:r>
              <a:rPr lang="en-US" i="1" dirty="0" err="1"/>
              <a:t>pestis</a:t>
            </a:r>
            <a:r>
              <a:rPr lang="en-US" dirty="0"/>
              <a:t> are small gram-negative bacilli that appear as single cells or as pairs or short chains in clinical material. Wright's, </a:t>
            </a:r>
            <a:r>
              <a:rPr lang="en-US" dirty="0" err="1"/>
              <a:t>Giemsa's</a:t>
            </a:r>
            <a:r>
              <a:rPr lang="en-US" dirty="0"/>
              <a:t>, or </a:t>
            </a:r>
            <a:r>
              <a:rPr lang="en-US" dirty="0" err="1"/>
              <a:t>Wayson's</a:t>
            </a:r>
            <a:r>
              <a:rPr lang="en-US" dirty="0"/>
              <a:t> stains may be more useful </a:t>
            </a:r>
            <a:r>
              <a:rPr lang="en-US" dirty="0" smtClean="0"/>
              <a:t>because </a:t>
            </a:r>
            <a:r>
              <a:rPr lang="en-US" dirty="0"/>
              <a:t>of the striking bipolar </a:t>
            </a:r>
            <a:r>
              <a:rPr lang="en-US" dirty="0" smtClean="0"/>
              <a:t>appearance of </a:t>
            </a:r>
            <a:r>
              <a:rPr lang="en-US" dirty="0"/>
              <a:t>the organism using these stains that is not evident on a direct Gram stain. More specific direct staining methods (possibly available through reference laboratories) include the use of fluorescent antibody stains targeting the capsular F1 antigen.</a:t>
            </a:r>
          </a:p>
          <a:p>
            <a:pPr algn="just" rtl="0"/>
            <a:endParaRPr lang="ar-IQ" dirty="0"/>
          </a:p>
        </p:txBody>
      </p:sp>
    </p:spTree>
    <p:extLst>
      <p:ext uri="{BB962C8B-B14F-4D97-AF65-F5344CB8AC3E}">
        <p14:creationId xmlns:p14="http://schemas.microsoft.com/office/powerpoint/2010/main" val="254095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Culture</a:t>
            </a:r>
            <a:endParaRPr lang="en-US" dirty="0">
              <a:solidFill>
                <a:schemeClr val="accent1">
                  <a:lumMod val="75000"/>
                </a:schemeClr>
              </a:solidFill>
              <a:effectLst/>
            </a:endParaRPr>
          </a:p>
        </p:txBody>
      </p:sp>
      <p:sp>
        <p:nvSpPr>
          <p:cNvPr id="3" name="Content Placeholder 2"/>
          <p:cNvSpPr>
            <a:spLocks noGrp="1"/>
          </p:cNvSpPr>
          <p:nvPr>
            <p:ph idx="1"/>
          </p:nvPr>
        </p:nvSpPr>
        <p:spPr>
          <a:xfrm>
            <a:off x="1024128" y="1896177"/>
            <a:ext cx="9720073" cy="4413183"/>
          </a:xfrm>
        </p:spPr>
        <p:txBody>
          <a:bodyPr>
            <a:normAutofit lnSpcReduction="10000"/>
          </a:bodyPr>
          <a:lstStyle/>
          <a:p>
            <a:pPr algn="l" rtl="0"/>
            <a:r>
              <a:rPr lang="en-US" dirty="0"/>
              <a:t>All materials are cultured on blood agar, chocolate, and </a:t>
            </a:r>
            <a:r>
              <a:rPr lang="en-US" dirty="0" err="1"/>
              <a:t>MacConkey</a:t>
            </a:r>
            <a:r>
              <a:rPr lang="en-US" dirty="0"/>
              <a:t> agar plates and in brain-heart infusion broth. Growth on solid media may be slow, requiring more than 48 hours, but blood cultures are often positive in 24 hours. Cultures can be tentatively identified by biochemical reactions. </a:t>
            </a:r>
            <a:r>
              <a:rPr lang="en-US" i="1" dirty="0"/>
              <a:t>Y </a:t>
            </a:r>
            <a:r>
              <a:rPr lang="en-US" i="1" dirty="0" err="1"/>
              <a:t>pestis</a:t>
            </a:r>
            <a:r>
              <a:rPr lang="en-US" dirty="0"/>
              <a:t> produces </a:t>
            </a:r>
            <a:r>
              <a:rPr lang="en-US" dirty="0" err="1"/>
              <a:t>nonlactose</a:t>
            </a:r>
            <a:r>
              <a:rPr lang="en-US" dirty="0"/>
              <a:t>-fermenting colonies on </a:t>
            </a:r>
            <a:r>
              <a:rPr lang="en-US" dirty="0" err="1"/>
              <a:t>MacConkey</a:t>
            </a:r>
            <a:r>
              <a:rPr lang="en-US" dirty="0"/>
              <a:t> agar, and it grows better at 28°C than at 37°C. The organism is catalase positive; </a:t>
            </a:r>
            <a:r>
              <a:rPr lang="en-US" dirty="0" err="1"/>
              <a:t>indole</a:t>
            </a:r>
            <a:r>
              <a:rPr lang="en-US" dirty="0"/>
              <a:t>, oxidase, urease negative; and </a:t>
            </a:r>
            <a:r>
              <a:rPr lang="en-US" dirty="0" err="1"/>
              <a:t>nonmotile</a:t>
            </a:r>
            <a:r>
              <a:rPr lang="en-US" dirty="0"/>
              <a:t>. </a:t>
            </a:r>
          </a:p>
          <a:p>
            <a:pPr algn="l" rtl="0"/>
            <a:endParaRPr lang="en-US" dirty="0" smtClean="0"/>
          </a:p>
          <a:p>
            <a:pPr algn="l" rtl="0"/>
            <a:endParaRPr lang="en-US" dirty="0"/>
          </a:p>
          <a:p>
            <a:pPr algn="l" rtl="0"/>
            <a:endParaRPr lang="en-US" dirty="0" smtClean="0"/>
          </a:p>
          <a:p>
            <a:pPr algn="l" rtl="0"/>
            <a:endParaRPr lang="en-US" dirty="0" smtClean="0"/>
          </a:p>
          <a:p>
            <a:pPr algn="l" rtl="0"/>
            <a:r>
              <a:rPr lang="en-US" dirty="0" smtClean="0"/>
              <a:t>All </a:t>
            </a:r>
            <a:r>
              <a:rPr lang="en-US" dirty="0"/>
              <a:t>cultures are highly infectious and must be handled with extreme caution inside a biological safety cabinet.</a:t>
            </a:r>
            <a:endParaRPr lang="en-US"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109" y="3583108"/>
            <a:ext cx="2466975" cy="1847850"/>
          </a:xfrm>
          <a:prstGeom prst="rect">
            <a:avLst/>
          </a:prstGeom>
        </p:spPr>
      </p:pic>
    </p:spTree>
    <p:extLst>
      <p:ext uri="{BB962C8B-B14F-4D97-AF65-F5344CB8AC3E}">
        <p14:creationId xmlns:p14="http://schemas.microsoft.com/office/powerpoint/2010/main" val="69373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Serology &amp; Treatment</a:t>
            </a:r>
            <a:endParaRPr lang="en-US" dirty="0">
              <a:solidFill>
                <a:schemeClr val="accent1">
                  <a:lumMod val="75000"/>
                </a:schemeClr>
              </a:solidFill>
              <a:effectLst/>
            </a:endParaRPr>
          </a:p>
        </p:txBody>
      </p:sp>
      <p:sp>
        <p:nvSpPr>
          <p:cNvPr id="3" name="Content Placeholder 2"/>
          <p:cNvSpPr>
            <a:spLocks noGrp="1"/>
          </p:cNvSpPr>
          <p:nvPr>
            <p:ph idx="1"/>
          </p:nvPr>
        </p:nvSpPr>
        <p:spPr/>
        <p:txBody>
          <a:bodyPr>
            <a:normAutofit/>
          </a:bodyPr>
          <a:lstStyle/>
          <a:p>
            <a:pPr algn="just" rtl="0"/>
            <a:r>
              <a:rPr lang="en-US" dirty="0"/>
              <a:t>In patients who have not been previously vaccinated, </a:t>
            </a:r>
            <a:r>
              <a:rPr lang="en-US" dirty="0" smtClean="0"/>
              <a:t>a </a:t>
            </a:r>
            <a:r>
              <a:rPr lang="en-US" dirty="0"/>
              <a:t>serum antibody titer of 1:16 or greater is presumptive evidence of </a:t>
            </a:r>
            <a:r>
              <a:rPr lang="en-US" i="1" dirty="0"/>
              <a:t>Y </a:t>
            </a:r>
            <a:r>
              <a:rPr lang="en-US" i="1" dirty="0" err="1"/>
              <a:t>pestis</a:t>
            </a:r>
            <a:r>
              <a:rPr lang="en-US" dirty="0"/>
              <a:t> infection. A titer rise in two sequential specimens confirms the serologic diagnosis</a:t>
            </a:r>
            <a:r>
              <a:rPr lang="en-US" dirty="0" smtClean="0"/>
              <a:t>.</a:t>
            </a:r>
            <a:endParaRPr lang="en-US" dirty="0"/>
          </a:p>
          <a:p>
            <a:pPr algn="just" rtl="0"/>
            <a:r>
              <a:rPr lang="en-US" dirty="0"/>
              <a:t>Unless promptly treated, plague may have a mortality rate of nearly 50%; pneumonic plague, nearly 100%. The drug of choice is streptomycin, but the more readily available aminoglycoside gentamicin has been shown to be as effective. Doxycycline is an alternative drug and is sometimes given in combination with streptomycin. Drug resistance has been noted in </a:t>
            </a:r>
            <a:r>
              <a:rPr lang="en-US" i="1" dirty="0"/>
              <a:t>Y </a:t>
            </a:r>
            <a:r>
              <a:rPr lang="en-US" i="1" dirty="0" err="1"/>
              <a:t>pestis</a:t>
            </a:r>
            <a:r>
              <a:rPr lang="en-US" i="1" dirty="0"/>
              <a:t>.</a:t>
            </a:r>
            <a:endParaRPr lang="en-US"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2481" y="4705359"/>
            <a:ext cx="2153449" cy="2153449"/>
          </a:xfrm>
          <a:prstGeom prst="rect">
            <a:avLst/>
          </a:prstGeom>
        </p:spPr>
      </p:pic>
    </p:spTree>
    <p:extLst>
      <p:ext uri="{BB962C8B-B14F-4D97-AF65-F5344CB8AC3E}">
        <p14:creationId xmlns:p14="http://schemas.microsoft.com/office/powerpoint/2010/main" val="46467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a:solidFill>
                  <a:schemeClr val="accent1">
                    <a:lumMod val="75000"/>
                  </a:schemeClr>
                </a:solidFill>
              </a:rPr>
              <a:t>Yersinia </a:t>
            </a:r>
            <a:r>
              <a:rPr lang="en-US" sz="4800" i="1" dirty="0" err="1">
                <a:solidFill>
                  <a:schemeClr val="accent1">
                    <a:lumMod val="75000"/>
                  </a:schemeClr>
                </a:solidFill>
              </a:rPr>
              <a:t>enterocolitica</a:t>
            </a:r>
            <a:r>
              <a:rPr lang="en-US" sz="4800" dirty="0">
                <a:solidFill>
                  <a:schemeClr val="accent1">
                    <a:lumMod val="75000"/>
                  </a:schemeClr>
                </a:solidFill>
              </a:rPr>
              <a:t> &amp; </a:t>
            </a:r>
            <a:r>
              <a:rPr lang="en-US" sz="4800" dirty="0" smtClean="0">
                <a:solidFill>
                  <a:schemeClr val="accent1">
                    <a:lumMod val="75000"/>
                  </a:schemeClr>
                </a:solidFill>
              </a:rPr>
              <a:t/>
            </a:r>
            <a:br>
              <a:rPr lang="en-US" sz="4800" dirty="0" smtClean="0">
                <a:solidFill>
                  <a:schemeClr val="accent1">
                    <a:lumMod val="75000"/>
                  </a:schemeClr>
                </a:solidFill>
              </a:rPr>
            </a:br>
            <a:r>
              <a:rPr lang="en-US" sz="4800" i="1" dirty="0" smtClean="0">
                <a:solidFill>
                  <a:schemeClr val="accent1">
                    <a:lumMod val="75000"/>
                  </a:schemeClr>
                </a:solidFill>
              </a:rPr>
              <a:t>Yersinia </a:t>
            </a:r>
            <a:r>
              <a:rPr lang="en-US" sz="4800" i="1" dirty="0" err="1">
                <a:solidFill>
                  <a:schemeClr val="accent1">
                    <a:lumMod val="75000"/>
                  </a:schemeClr>
                </a:solidFill>
              </a:rPr>
              <a:t>pseudotuberculosis</a:t>
            </a:r>
            <a:r>
              <a:rPr lang="en-US" sz="4800" dirty="0">
                <a:solidFill>
                  <a:schemeClr val="accent1">
                    <a:lumMod val="75000"/>
                  </a:schemeClr>
                </a:solidFill>
              </a:rPr>
              <a:t> </a:t>
            </a:r>
            <a:endParaRPr lang="en-US" sz="4800" dirty="0">
              <a:solidFill>
                <a:schemeClr val="accent1">
                  <a:lumMod val="75000"/>
                </a:schemeClr>
              </a:solidFill>
              <a:effectLst/>
            </a:endParaRPr>
          </a:p>
        </p:txBody>
      </p:sp>
      <p:sp>
        <p:nvSpPr>
          <p:cNvPr id="3" name="Content Placeholder 2"/>
          <p:cNvSpPr>
            <a:spLocks noGrp="1"/>
          </p:cNvSpPr>
          <p:nvPr>
            <p:ph idx="1"/>
          </p:nvPr>
        </p:nvSpPr>
        <p:spPr/>
        <p:txBody>
          <a:bodyPr>
            <a:normAutofit/>
          </a:bodyPr>
          <a:lstStyle/>
          <a:p>
            <a:pPr algn="just" rtl="0"/>
            <a:r>
              <a:rPr lang="en-US" dirty="0"/>
              <a:t>These are </a:t>
            </a:r>
            <a:r>
              <a:rPr lang="en-US" dirty="0" smtClean="0"/>
              <a:t>non lactose-fermenting </a:t>
            </a:r>
            <a:r>
              <a:rPr lang="en-US" dirty="0"/>
              <a:t>gram-negative rods that are urease-positive and oxidase-negative. They grow best at 25°C and are motile at 25°C but </a:t>
            </a:r>
            <a:r>
              <a:rPr lang="en-US" dirty="0" err="1"/>
              <a:t>nonmotile</a:t>
            </a:r>
            <a:r>
              <a:rPr lang="en-US" dirty="0"/>
              <a:t> at 37°C. They are found in the intestinal tract of a variety of animals, in which they may cause disease, and are transmissible to humans</a:t>
            </a:r>
            <a:r>
              <a:rPr lang="en-US" dirty="0" smtClean="0"/>
              <a:t>,</a:t>
            </a:r>
          </a:p>
          <a:p>
            <a:pPr algn="just" rtl="0"/>
            <a:r>
              <a:rPr lang="en-US" i="1" dirty="0"/>
              <a:t>Y </a:t>
            </a:r>
            <a:r>
              <a:rPr lang="en-US" i="1" dirty="0" err="1"/>
              <a:t>enterocolitica</a:t>
            </a:r>
            <a:r>
              <a:rPr lang="en-US" dirty="0"/>
              <a:t> exists in more than 50 serotypes; most isolates from human disease belong to serotypes O:3, O:8, and O:9</a:t>
            </a:r>
            <a:r>
              <a:rPr lang="en-US" dirty="0" smtClean="0"/>
              <a:t>. </a:t>
            </a:r>
            <a:r>
              <a:rPr lang="en-US" i="1" dirty="0"/>
              <a:t>Y </a:t>
            </a:r>
            <a:r>
              <a:rPr lang="en-US" i="1" dirty="0" err="1"/>
              <a:t>enterocolitica</a:t>
            </a:r>
            <a:r>
              <a:rPr lang="en-US" dirty="0"/>
              <a:t> can produce a heat-stable enterotoxin, but the role of this toxin in diarrhea associated with infection is not well defined.</a:t>
            </a:r>
          </a:p>
          <a:p>
            <a:pPr algn="just" rtl="0"/>
            <a:r>
              <a:rPr lang="en-US" i="1" dirty="0" smtClean="0"/>
              <a:t>Y </a:t>
            </a:r>
            <a:r>
              <a:rPr lang="en-US" i="1" dirty="0" err="1"/>
              <a:t>pseudotuberculosis</a:t>
            </a:r>
            <a:r>
              <a:rPr lang="en-US" dirty="0"/>
              <a:t> exists in at least six serotypes, but serotype O:1 accounts for most human infections. </a:t>
            </a:r>
            <a:endParaRPr lang="ar-IQ" dirty="0"/>
          </a:p>
        </p:txBody>
      </p:sp>
    </p:spTree>
    <p:extLst>
      <p:ext uri="{BB962C8B-B14F-4D97-AF65-F5344CB8AC3E}">
        <p14:creationId xmlns:p14="http://schemas.microsoft.com/office/powerpoint/2010/main" val="299102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Pathogenesis</a:t>
            </a:r>
            <a:endParaRPr lang="en-US" dirty="0">
              <a:solidFill>
                <a:schemeClr val="accent1">
                  <a:lumMod val="75000"/>
                </a:schemeClr>
              </a:solidFill>
              <a:effectLst/>
            </a:endParaRPr>
          </a:p>
        </p:txBody>
      </p:sp>
      <p:sp>
        <p:nvSpPr>
          <p:cNvPr id="3" name="Content Placeholder 2"/>
          <p:cNvSpPr>
            <a:spLocks noGrp="1"/>
          </p:cNvSpPr>
          <p:nvPr>
            <p:ph idx="1"/>
          </p:nvPr>
        </p:nvSpPr>
        <p:spPr>
          <a:xfrm>
            <a:off x="1024128" y="1636295"/>
            <a:ext cx="9720073" cy="4673065"/>
          </a:xfrm>
        </p:spPr>
        <p:txBody>
          <a:bodyPr>
            <a:normAutofit/>
          </a:bodyPr>
          <a:lstStyle/>
          <a:p>
            <a:pPr algn="just" rtl="0"/>
            <a:r>
              <a:rPr lang="en-US" dirty="0"/>
              <a:t>An inoculum of 10</a:t>
            </a:r>
            <a:r>
              <a:rPr lang="en-US" baseline="30000" dirty="0"/>
              <a:t>8</a:t>
            </a:r>
            <a:r>
              <a:rPr lang="en-US" dirty="0"/>
              <a:t>–10</a:t>
            </a:r>
            <a:r>
              <a:rPr lang="en-US" baseline="30000" dirty="0"/>
              <a:t>9</a:t>
            </a:r>
            <a:r>
              <a:rPr lang="en-US" dirty="0"/>
              <a:t> </a:t>
            </a:r>
            <a:r>
              <a:rPr lang="en-US" dirty="0" err="1"/>
              <a:t>yersiniae</a:t>
            </a:r>
            <a:r>
              <a:rPr lang="en-US" dirty="0"/>
              <a:t> must enter the alimentary tract to produce infection. </a:t>
            </a:r>
            <a:r>
              <a:rPr lang="en-US" i="1" dirty="0"/>
              <a:t>Y </a:t>
            </a:r>
            <a:r>
              <a:rPr lang="en-US" i="1" dirty="0" err="1"/>
              <a:t>enterocolitica</a:t>
            </a:r>
            <a:r>
              <a:rPr lang="en-US" dirty="0"/>
              <a:t> has been isolated from rodents and domestic animals (</a:t>
            </a:r>
            <a:r>
              <a:rPr lang="en-US" dirty="0" err="1"/>
              <a:t>eg</a:t>
            </a:r>
            <a:r>
              <a:rPr lang="en-US" dirty="0"/>
              <a:t>, sheep, cattle, swine, dogs</a:t>
            </a:r>
            <a:r>
              <a:rPr lang="en-US" dirty="0" smtClean="0"/>
              <a:t>, and cats) </a:t>
            </a:r>
            <a:r>
              <a:rPr lang="en-US" dirty="0"/>
              <a:t>and waters contaminated by them. Transmission to humans probably occurs by contamination of food, drink, or fomites. </a:t>
            </a:r>
          </a:p>
          <a:p>
            <a:pPr algn="just" rtl="0"/>
            <a:r>
              <a:rPr lang="en-US" dirty="0"/>
              <a:t>During the incubation period of 4–7 days, </a:t>
            </a:r>
            <a:r>
              <a:rPr lang="en-US" dirty="0" err="1"/>
              <a:t>yersiniae</a:t>
            </a:r>
            <a:r>
              <a:rPr lang="en-US" dirty="0"/>
              <a:t> multiply in the gut mucosa, particularly the ileum. This leads to inflammation and ulceration, and leukocytes appear in feces. The process may extend to mesenteric lymph nodes and, rarely, to bacteremia.</a:t>
            </a:r>
            <a:endParaRPr lang="ar-IQ" dirty="0"/>
          </a:p>
        </p:txBody>
      </p:sp>
    </p:spTree>
    <p:extLst>
      <p:ext uri="{BB962C8B-B14F-4D97-AF65-F5344CB8AC3E}">
        <p14:creationId xmlns:p14="http://schemas.microsoft.com/office/powerpoint/2010/main" val="68503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Clinical Findings</a:t>
            </a:r>
            <a:endParaRPr lang="ar-IQ" dirty="0">
              <a:solidFill>
                <a:schemeClr val="accent1">
                  <a:lumMod val="75000"/>
                </a:schemeClr>
              </a:solidFill>
            </a:endParaRPr>
          </a:p>
        </p:txBody>
      </p:sp>
      <p:sp>
        <p:nvSpPr>
          <p:cNvPr id="3" name="Content Placeholder 2"/>
          <p:cNvSpPr>
            <a:spLocks noGrp="1"/>
          </p:cNvSpPr>
          <p:nvPr>
            <p:ph idx="1"/>
          </p:nvPr>
        </p:nvSpPr>
        <p:spPr>
          <a:xfrm>
            <a:off x="1024128" y="1751798"/>
            <a:ext cx="9720073" cy="4557562"/>
          </a:xfrm>
        </p:spPr>
        <p:txBody>
          <a:bodyPr/>
          <a:lstStyle/>
          <a:p>
            <a:pPr algn="just" rtl="0"/>
            <a:r>
              <a:rPr lang="en-US" dirty="0"/>
              <a:t>Early symptoms include fever, abdominal pain, and diarrhea. Diarrhea ranges from watery to bloody and may be due to an enterotoxin or to invasion of the mucosa. At times, the abdominal pain is severe and located in the right lower quadrant, suggesting appendicitis. </a:t>
            </a:r>
            <a:r>
              <a:rPr lang="en-US" dirty="0" smtClean="0"/>
              <a:t>Very </a:t>
            </a:r>
            <a:r>
              <a:rPr lang="en-US" dirty="0"/>
              <a:t>rarely, </a:t>
            </a:r>
            <a:r>
              <a:rPr lang="en-US" i="1" dirty="0"/>
              <a:t>Yersinia</a:t>
            </a:r>
            <a:r>
              <a:rPr lang="en-US" dirty="0"/>
              <a:t> infection produces pneumonia, meningitis, or sepsis; in most cases, it is self-limited</a:t>
            </a:r>
            <a:r>
              <a:rPr lang="en-US" dirty="0" smtClean="0"/>
              <a:t>.</a:t>
            </a:r>
          </a:p>
          <a:p>
            <a:pPr algn="just" rtl="0"/>
            <a:endParaRPr lang="en-US" dirty="0">
              <a:effectLst/>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107" y="3467882"/>
            <a:ext cx="7286325" cy="3221677"/>
          </a:xfrm>
          <a:prstGeom prst="rect">
            <a:avLst/>
          </a:prstGeom>
        </p:spPr>
      </p:pic>
    </p:spTree>
    <p:extLst>
      <p:ext uri="{BB962C8B-B14F-4D97-AF65-F5344CB8AC3E}">
        <p14:creationId xmlns:p14="http://schemas.microsoft.com/office/powerpoint/2010/main" val="223362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Diagnostic Laboratory Tests</a:t>
            </a:r>
            <a:endParaRPr lang="en-US" dirty="0">
              <a:solidFill>
                <a:schemeClr val="accent1">
                  <a:lumMod val="75000"/>
                </a:schemeClr>
              </a:solidFill>
              <a:effectLst/>
            </a:endParaRPr>
          </a:p>
        </p:txBody>
      </p:sp>
      <p:sp>
        <p:nvSpPr>
          <p:cNvPr id="3" name="Content Placeholder 2"/>
          <p:cNvSpPr>
            <a:spLocks noGrp="1"/>
          </p:cNvSpPr>
          <p:nvPr>
            <p:ph idx="1"/>
          </p:nvPr>
        </p:nvSpPr>
        <p:spPr/>
        <p:txBody>
          <a:bodyPr/>
          <a:lstStyle/>
          <a:p>
            <a:pPr algn="just" rtl="0"/>
            <a:r>
              <a:rPr lang="en-US" b="1" dirty="0" smtClean="0">
                <a:solidFill>
                  <a:srgbClr val="FF0000"/>
                </a:solidFill>
              </a:rPr>
              <a:t>Specimens</a:t>
            </a:r>
          </a:p>
          <a:p>
            <a:pPr marL="0" indent="0" algn="just" rtl="0">
              <a:buNone/>
            </a:pPr>
            <a:r>
              <a:rPr lang="en-US" dirty="0" smtClean="0"/>
              <a:t>	Specimens </a:t>
            </a:r>
            <a:r>
              <a:rPr lang="en-US" dirty="0"/>
              <a:t>may be stool, blood</a:t>
            </a:r>
            <a:r>
              <a:rPr lang="en-US" dirty="0" smtClean="0"/>
              <a:t>, </a:t>
            </a:r>
            <a:r>
              <a:rPr lang="en-US" dirty="0"/>
              <a:t>Stained smears are not contributory.</a:t>
            </a:r>
          </a:p>
          <a:p>
            <a:pPr algn="just" rtl="0"/>
            <a:r>
              <a:rPr lang="en-US" b="1" dirty="0">
                <a:solidFill>
                  <a:srgbClr val="FF0000"/>
                </a:solidFill>
              </a:rPr>
              <a:t>Culture</a:t>
            </a:r>
          </a:p>
          <a:p>
            <a:pPr marL="0" indent="0" algn="just" rtl="0">
              <a:buNone/>
            </a:pPr>
            <a:r>
              <a:rPr lang="en-US" dirty="0"/>
              <a:t> </a:t>
            </a:r>
            <a:r>
              <a:rPr lang="en-US" dirty="0" smtClean="0"/>
              <a:t>         The </a:t>
            </a:r>
            <a:r>
              <a:rPr lang="en-US" dirty="0"/>
              <a:t>number of </a:t>
            </a:r>
            <a:r>
              <a:rPr lang="en-US" dirty="0" err="1"/>
              <a:t>yersiniae</a:t>
            </a:r>
            <a:r>
              <a:rPr lang="en-US" dirty="0"/>
              <a:t> in stool may be small and can be increased by </a:t>
            </a:r>
            <a:r>
              <a:rPr lang="en-US" dirty="0" smtClean="0"/>
              <a:t>"</a:t>
            </a:r>
            <a:r>
              <a:rPr lang="en-US" dirty="0"/>
              <a:t>cold enrichment": a small amount of feces or a rectal swab is placed in </a:t>
            </a:r>
            <a:r>
              <a:rPr lang="en-US" dirty="0" smtClean="0"/>
              <a:t>buffered </a:t>
            </a:r>
            <a:r>
              <a:rPr lang="en-US" dirty="0"/>
              <a:t>saline, pH 7.6, and kept at 4°C for 2–4 weeks; many fecal </a:t>
            </a:r>
            <a:r>
              <a:rPr lang="en-US" dirty="0" smtClean="0"/>
              <a:t>	organisms </a:t>
            </a:r>
            <a:r>
              <a:rPr lang="en-US" dirty="0"/>
              <a:t>do not survive, but </a:t>
            </a:r>
            <a:r>
              <a:rPr lang="en-US" i="1" dirty="0"/>
              <a:t>Y </a:t>
            </a:r>
            <a:r>
              <a:rPr lang="en-US" i="1" dirty="0" err="1"/>
              <a:t>enterocolitica</a:t>
            </a:r>
            <a:r>
              <a:rPr lang="en-US" dirty="0"/>
              <a:t> will multiply. Subcultures </a:t>
            </a:r>
            <a:r>
              <a:rPr lang="en-US" dirty="0" smtClean="0"/>
              <a:t>made </a:t>
            </a:r>
            <a:r>
              <a:rPr lang="en-US" dirty="0"/>
              <a:t>at intervals on </a:t>
            </a:r>
            <a:r>
              <a:rPr lang="en-US" dirty="0" err="1"/>
              <a:t>MacConkey</a:t>
            </a:r>
            <a:r>
              <a:rPr lang="en-US" dirty="0"/>
              <a:t> agar may yield </a:t>
            </a:r>
            <a:r>
              <a:rPr lang="en-US" dirty="0" err="1"/>
              <a:t>yersiniae</a:t>
            </a:r>
            <a:r>
              <a:rPr lang="en-US" dirty="0"/>
              <a:t>.</a:t>
            </a:r>
          </a:p>
          <a:p>
            <a:pPr algn="just" rtl="0"/>
            <a:endParaRPr lang="en-US" dirty="0">
              <a:effectLst/>
            </a:endParaRPr>
          </a:p>
        </p:txBody>
      </p:sp>
    </p:spTree>
    <p:extLst>
      <p:ext uri="{BB962C8B-B14F-4D97-AF65-F5344CB8AC3E}">
        <p14:creationId xmlns:p14="http://schemas.microsoft.com/office/powerpoint/2010/main" val="297419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endParaRPr lang="ar-IQ" dirty="0"/>
          </a:p>
        </p:txBody>
      </p:sp>
      <p:sp>
        <p:nvSpPr>
          <p:cNvPr id="3" name="Content Placeholder 2"/>
          <p:cNvSpPr>
            <a:spLocks noGrp="1"/>
          </p:cNvSpPr>
          <p:nvPr>
            <p:ph idx="1"/>
          </p:nvPr>
        </p:nvSpPr>
        <p:spPr/>
        <p:txBody>
          <a:bodyPr>
            <a:normAutofit/>
          </a:bodyPr>
          <a:lstStyle/>
          <a:p>
            <a:pPr algn="ctr"/>
            <a:r>
              <a:rPr lang="en-US" sz="6000" b="1" dirty="0" smtClean="0">
                <a:solidFill>
                  <a:schemeClr val="accent1">
                    <a:lumMod val="75000"/>
                  </a:schemeClr>
                </a:solidFill>
              </a:rPr>
              <a:t>Yersinia &amp; </a:t>
            </a:r>
            <a:r>
              <a:rPr lang="en-US" sz="6000" b="1" dirty="0" err="1" smtClean="0">
                <a:solidFill>
                  <a:schemeClr val="accent1">
                    <a:lumMod val="75000"/>
                  </a:schemeClr>
                </a:solidFill>
              </a:rPr>
              <a:t>Pasturella</a:t>
            </a:r>
            <a:endParaRPr lang="ar-IQ" sz="6000" b="1" dirty="0">
              <a:solidFill>
                <a:schemeClr val="accent1">
                  <a:lumMod val="75000"/>
                </a:schemeClr>
              </a:solidFill>
            </a:endParaRPr>
          </a:p>
        </p:txBody>
      </p:sp>
    </p:spTree>
    <p:extLst>
      <p:ext uri="{BB962C8B-B14F-4D97-AF65-F5344CB8AC3E}">
        <p14:creationId xmlns:p14="http://schemas.microsoft.com/office/powerpoint/2010/main" val="102338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Treatment</a:t>
            </a:r>
            <a:endParaRPr lang="en-US" dirty="0">
              <a:solidFill>
                <a:schemeClr val="accent1">
                  <a:lumMod val="75000"/>
                </a:schemeClr>
              </a:solidFill>
              <a:effectLst/>
            </a:endParaRPr>
          </a:p>
        </p:txBody>
      </p:sp>
      <p:sp>
        <p:nvSpPr>
          <p:cNvPr id="3" name="Content Placeholder 2"/>
          <p:cNvSpPr>
            <a:spLocks noGrp="1"/>
          </p:cNvSpPr>
          <p:nvPr>
            <p:ph idx="1"/>
          </p:nvPr>
        </p:nvSpPr>
        <p:spPr/>
        <p:txBody>
          <a:bodyPr>
            <a:normAutofit/>
          </a:bodyPr>
          <a:lstStyle/>
          <a:p>
            <a:pPr algn="just" rtl="0"/>
            <a:r>
              <a:rPr lang="en-US" dirty="0"/>
              <a:t>Most </a:t>
            </a:r>
            <a:r>
              <a:rPr lang="en-US" i="1" dirty="0"/>
              <a:t>Yersinia</a:t>
            </a:r>
            <a:r>
              <a:rPr lang="en-US" dirty="0"/>
              <a:t> infections with diarrhea are self-limited, </a:t>
            </a:r>
            <a:r>
              <a:rPr lang="en-US" i="1" dirty="0" smtClean="0"/>
              <a:t>Y </a:t>
            </a:r>
            <a:r>
              <a:rPr lang="en-US" i="1" dirty="0" err="1"/>
              <a:t>enterocolitica</a:t>
            </a:r>
            <a:r>
              <a:rPr lang="en-US" dirty="0"/>
              <a:t> is generally </a:t>
            </a:r>
            <a:r>
              <a:rPr lang="en-US" dirty="0" smtClean="0"/>
              <a:t>susceptible to </a:t>
            </a:r>
            <a:r>
              <a:rPr lang="en-US" dirty="0"/>
              <a:t>aminoglycosides, chloramphenicol, tetracycline, </a:t>
            </a:r>
            <a:r>
              <a:rPr lang="en-US" dirty="0" smtClean="0"/>
              <a:t>trimethoprim </a:t>
            </a:r>
            <a:r>
              <a:rPr lang="en-US" dirty="0" err="1" smtClean="0"/>
              <a:t>sulfamethoxazole</a:t>
            </a:r>
            <a:r>
              <a:rPr lang="en-US" dirty="0"/>
              <a:t>, </a:t>
            </a:r>
            <a:r>
              <a:rPr lang="en-US" dirty="0" err="1"/>
              <a:t>piperacillin</a:t>
            </a:r>
            <a:r>
              <a:rPr lang="en-US" dirty="0"/>
              <a:t>, third-generation </a:t>
            </a:r>
            <a:r>
              <a:rPr lang="en-US" dirty="0" err="1"/>
              <a:t>cephalosporins</a:t>
            </a:r>
            <a:r>
              <a:rPr lang="en-US" dirty="0"/>
              <a:t>, and </a:t>
            </a:r>
            <a:r>
              <a:rPr lang="en-US" dirty="0" err="1"/>
              <a:t>fluoroquinolones</a:t>
            </a:r>
            <a:r>
              <a:rPr lang="en-US" dirty="0"/>
              <a:t>; it is typically resistant to ampicillin and to first-generation </a:t>
            </a:r>
            <a:r>
              <a:rPr lang="en-US" dirty="0" err="1"/>
              <a:t>cephalosporins</a:t>
            </a:r>
            <a:r>
              <a:rPr lang="en-US" dirty="0"/>
              <a:t>. Proved </a:t>
            </a:r>
            <a:r>
              <a:rPr lang="en-US" i="1" dirty="0"/>
              <a:t>Yersinia</a:t>
            </a:r>
            <a:r>
              <a:rPr lang="en-US" dirty="0"/>
              <a:t> sepsis or meningitis has a high mortality rate, but deaths occur mainly in immunocompromised patients. </a:t>
            </a:r>
            <a:r>
              <a:rPr lang="en-US" i="1" dirty="0"/>
              <a:t>Yersinia</a:t>
            </a:r>
            <a:r>
              <a:rPr lang="en-US" dirty="0"/>
              <a:t> sepsis can be successfully treated with third-generation </a:t>
            </a:r>
            <a:r>
              <a:rPr lang="en-US" dirty="0" err="1"/>
              <a:t>cephalosporins</a:t>
            </a:r>
            <a:r>
              <a:rPr lang="en-US" dirty="0"/>
              <a:t> (possibly in combination with an aminoglycoside) or a </a:t>
            </a:r>
            <a:r>
              <a:rPr lang="en-US" dirty="0" err="1"/>
              <a:t>fluoroquinolone</a:t>
            </a:r>
            <a:r>
              <a:rPr lang="en-US" dirty="0"/>
              <a:t> (possibly in combination with another antimicrobial). </a:t>
            </a:r>
            <a:endParaRPr lang="ar-IQ" dirty="0"/>
          </a:p>
        </p:txBody>
      </p:sp>
    </p:spTree>
    <p:extLst>
      <p:ext uri="{BB962C8B-B14F-4D97-AF65-F5344CB8AC3E}">
        <p14:creationId xmlns:p14="http://schemas.microsoft.com/office/powerpoint/2010/main" val="109562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lumMod val="75000"/>
                  </a:schemeClr>
                </a:solidFill>
              </a:rPr>
              <a:t>Pasteurella</a:t>
            </a:r>
            <a:r>
              <a:rPr lang="en-US" dirty="0">
                <a:solidFill>
                  <a:schemeClr val="accent1">
                    <a:lumMod val="75000"/>
                  </a:schemeClr>
                </a:solidFill>
              </a:rPr>
              <a:t> </a:t>
            </a:r>
            <a:endParaRPr lang="en-US" dirty="0">
              <a:solidFill>
                <a:schemeClr val="accent1">
                  <a:lumMod val="75000"/>
                </a:schemeClr>
              </a:solidFill>
              <a:effectLst/>
            </a:endParaRPr>
          </a:p>
        </p:txBody>
      </p:sp>
      <p:sp>
        <p:nvSpPr>
          <p:cNvPr id="3" name="Content Placeholder 2"/>
          <p:cNvSpPr>
            <a:spLocks noGrp="1"/>
          </p:cNvSpPr>
          <p:nvPr>
            <p:ph idx="1"/>
          </p:nvPr>
        </p:nvSpPr>
        <p:spPr>
          <a:xfrm>
            <a:off x="1024128" y="1838425"/>
            <a:ext cx="9720073" cy="4470935"/>
          </a:xfrm>
        </p:spPr>
        <p:txBody>
          <a:bodyPr>
            <a:normAutofit/>
          </a:bodyPr>
          <a:lstStyle/>
          <a:p>
            <a:pPr algn="just" rtl="0"/>
            <a:r>
              <a:rPr lang="en-US" i="1" dirty="0" err="1"/>
              <a:t>Pasteurella</a:t>
            </a:r>
            <a:r>
              <a:rPr lang="en-US" dirty="0"/>
              <a:t> species are primarily animal pathogens, but they </a:t>
            </a:r>
            <a:endParaRPr lang="en-US" dirty="0" smtClean="0"/>
          </a:p>
          <a:p>
            <a:pPr algn="just" rtl="0"/>
            <a:r>
              <a:rPr lang="en-US" dirty="0" smtClean="0"/>
              <a:t>can </a:t>
            </a:r>
            <a:r>
              <a:rPr lang="en-US" dirty="0"/>
              <a:t>produce a range of human diseases. </a:t>
            </a:r>
            <a:endParaRPr lang="en-US" dirty="0" smtClean="0"/>
          </a:p>
          <a:p>
            <a:pPr algn="just" rtl="0"/>
            <a:r>
              <a:rPr lang="en-US" dirty="0" err="1"/>
              <a:t>Pasteurellae</a:t>
            </a:r>
            <a:r>
              <a:rPr lang="en-US" dirty="0"/>
              <a:t> are </a:t>
            </a:r>
            <a:r>
              <a:rPr lang="en-US" dirty="0" smtClean="0"/>
              <a:t>non motile </a:t>
            </a:r>
            <a:r>
              <a:rPr lang="en-US" dirty="0"/>
              <a:t>gram-negative </a:t>
            </a:r>
            <a:r>
              <a:rPr lang="en-US" dirty="0" err="1"/>
              <a:t>coccobacilli</a:t>
            </a:r>
            <a:r>
              <a:rPr lang="en-US" dirty="0"/>
              <a:t> with a bipolar appearance on stained smears. They are aerobes or facultative anaerobes that grow readily on ordinary bacteriologic media at 37°C. They are all oxidase-positive and catalase-positive but diverge in other biochemical reactions.</a:t>
            </a:r>
          </a:p>
          <a:p>
            <a:pPr algn="just" rtl="0"/>
            <a:r>
              <a:rPr lang="en-US" i="1" dirty="0" err="1"/>
              <a:t>Pasteurella</a:t>
            </a:r>
            <a:r>
              <a:rPr lang="en-US" i="1" dirty="0"/>
              <a:t> </a:t>
            </a:r>
            <a:r>
              <a:rPr lang="en-US" i="1" dirty="0" err="1"/>
              <a:t>multocida</a:t>
            </a:r>
            <a:r>
              <a:rPr lang="en-US" dirty="0"/>
              <a:t> occurs worldwide in the respiratory and gastrointestinal tracts of many domestic and wild animals. It is perhaps the most common organism in human wounds inflicted by bites from cats and dogs. </a:t>
            </a:r>
            <a:r>
              <a:rPr lang="en-US" dirty="0" smtClean="0"/>
              <a:t>It </a:t>
            </a:r>
            <a:r>
              <a:rPr lang="en-US" dirty="0"/>
              <a:t>can also produce human infections in many systems and may at times be part of normal human flora.</a:t>
            </a:r>
          </a:p>
          <a:p>
            <a:pPr algn="just" rtl="0"/>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788" y="5178146"/>
            <a:ext cx="2532443" cy="16798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020" y="400040"/>
            <a:ext cx="2586935" cy="2220859"/>
          </a:xfrm>
          <a:prstGeom prst="rect">
            <a:avLst/>
          </a:prstGeom>
        </p:spPr>
      </p:pic>
    </p:spTree>
    <p:extLst>
      <p:ext uri="{BB962C8B-B14F-4D97-AF65-F5344CB8AC3E}">
        <p14:creationId xmlns:p14="http://schemas.microsoft.com/office/powerpoint/2010/main" val="4493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lumMod val="75000"/>
                  </a:schemeClr>
                </a:solidFill>
              </a:rPr>
              <a:t>Pasteurella</a:t>
            </a:r>
            <a:r>
              <a:rPr lang="en-US" dirty="0">
                <a:solidFill>
                  <a:schemeClr val="accent1">
                    <a:lumMod val="75000"/>
                  </a:schemeClr>
                </a:solidFill>
              </a:rPr>
              <a:t> </a:t>
            </a:r>
            <a:endParaRPr lang="ar-IQ" dirty="0">
              <a:solidFill>
                <a:schemeClr val="accent1">
                  <a:lumMod val="75000"/>
                </a:schemeClr>
              </a:solidFill>
            </a:endParaRPr>
          </a:p>
        </p:txBody>
      </p:sp>
      <p:sp>
        <p:nvSpPr>
          <p:cNvPr id="3" name="Content Placeholder 2"/>
          <p:cNvSpPr>
            <a:spLocks noGrp="1"/>
          </p:cNvSpPr>
          <p:nvPr>
            <p:ph idx="1"/>
          </p:nvPr>
        </p:nvSpPr>
        <p:spPr/>
        <p:txBody>
          <a:bodyPr/>
          <a:lstStyle/>
          <a:p>
            <a:pPr algn="just" rtl="0"/>
            <a:r>
              <a:rPr lang="en-US" i="1" dirty="0" err="1"/>
              <a:t>Pasteurella</a:t>
            </a:r>
            <a:r>
              <a:rPr lang="en-US" i="1" dirty="0"/>
              <a:t> </a:t>
            </a:r>
            <a:r>
              <a:rPr lang="en-US" i="1" dirty="0" err="1"/>
              <a:t>bettyae</a:t>
            </a:r>
            <a:r>
              <a:rPr lang="en-US" dirty="0"/>
              <a:t> has been recovered from infections of the human genital tract and of newborns</a:t>
            </a:r>
            <a:r>
              <a:rPr lang="en-US" dirty="0" smtClean="0"/>
              <a:t>.</a:t>
            </a:r>
            <a:endParaRPr lang="en-US" dirty="0"/>
          </a:p>
          <a:p>
            <a:pPr algn="just" rtl="0"/>
            <a:r>
              <a:rPr lang="en-US" i="1" dirty="0" err="1"/>
              <a:t>Pasteurella</a:t>
            </a:r>
            <a:r>
              <a:rPr lang="en-US" i="1" dirty="0"/>
              <a:t> </a:t>
            </a:r>
            <a:r>
              <a:rPr lang="en-US" i="1" dirty="0" err="1"/>
              <a:t>pneumotropica</a:t>
            </a:r>
            <a:r>
              <a:rPr lang="en-US" dirty="0"/>
              <a:t> is a normal inhabitant of the respiratory tract and gut of mice and </a:t>
            </a:r>
            <a:r>
              <a:rPr lang="en-US" dirty="0" smtClean="0"/>
              <a:t>rats. </a:t>
            </a:r>
            <a:r>
              <a:rPr lang="en-US" dirty="0"/>
              <a:t>A few human infections have followed animal bites.</a:t>
            </a:r>
          </a:p>
          <a:p>
            <a:pPr algn="just" rtl="0"/>
            <a:r>
              <a:rPr lang="en-US" i="1" dirty="0" err="1"/>
              <a:t>Pasteurella</a:t>
            </a:r>
            <a:r>
              <a:rPr lang="en-US" i="1" dirty="0"/>
              <a:t> </a:t>
            </a:r>
            <a:r>
              <a:rPr lang="en-US" i="1" dirty="0" err="1"/>
              <a:t>ureae</a:t>
            </a:r>
            <a:r>
              <a:rPr lang="en-US" dirty="0"/>
              <a:t> has rarely been found in animals but occurs as part of a mixed flora in human chronic respiratory disease or other </a:t>
            </a:r>
            <a:r>
              <a:rPr lang="en-US" dirty="0" err="1"/>
              <a:t>suppurative</a:t>
            </a:r>
            <a:r>
              <a:rPr lang="en-US" dirty="0"/>
              <a:t> infections.</a:t>
            </a:r>
            <a:endParaRPr lang="en-US" dirty="0">
              <a:effectLst/>
            </a:endParaRPr>
          </a:p>
        </p:txBody>
      </p:sp>
    </p:spTree>
    <p:extLst>
      <p:ext uri="{BB962C8B-B14F-4D97-AF65-F5344CB8AC3E}">
        <p14:creationId xmlns:p14="http://schemas.microsoft.com/office/powerpoint/2010/main" val="144576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Clinical </a:t>
            </a:r>
            <a:r>
              <a:rPr lang="en-US" dirty="0" smtClean="0">
                <a:solidFill>
                  <a:schemeClr val="accent1">
                    <a:lumMod val="75000"/>
                  </a:schemeClr>
                </a:solidFill>
              </a:rPr>
              <a:t>Findings &amp; Treatment</a:t>
            </a:r>
            <a:endParaRPr lang="ar-IQ" dirty="0">
              <a:solidFill>
                <a:schemeClr val="accent1">
                  <a:lumMod val="75000"/>
                </a:schemeClr>
              </a:solidFill>
            </a:endParaRPr>
          </a:p>
        </p:txBody>
      </p:sp>
      <p:sp>
        <p:nvSpPr>
          <p:cNvPr id="3" name="Content Placeholder 2"/>
          <p:cNvSpPr>
            <a:spLocks noGrp="1"/>
          </p:cNvSpPr>
          <p:nvPr>
            <p:ph idx="1"/>
          </p:nvPr>
        </p:nvSpPr>
        <p:spPr/>
        <p:txBody>
          <a:bodyPr/>
          <a:lstStyle/>
          <a:p>
            <a:pPr algn="just" rtl="0"/>
            <a:r>
              <a:rPr lang="en-US" dirty="0"/>
              <a:t>The most common presentation is a history of animal bite followed within hours by an acute onset of redness, swelling, and pain. Regional lymphadenopathy is variable, and fever is often low grade. </a:t>
            </a:r>
            <a:r>
              <a:rPr lang="en-US" i="1" dirty="0" err="1"/>
              <a:t>Pasteurella</a:t>
            </a:r>
            <a:r>
              <a:rPr lang="en-US" dirty="0"/>
              <a:t> </a:t>
            </a:r>
            <a:r>
              <a:rPr lang="en-US" dirty="0" smtClean="0"/>
              <a:t>species infections </a:t>
            </a:r>
            <a:r>
              <a:rPr lang="en-US" dirty="0"/>
              <a:t>sometimes present as bacteremia or chronic respiratory infection without an evident connection with animals.</a:t>
            </a:r>
          </a:p>
          <a:p>
            <a:pPr algn="just" rtl="0"/>
            <a:r>
              <a:rPr lang="en-US" i="1" dirty="0"/>
              <a:t>P </a:t>
            </a:r>
            <a:r>
              <a:rPr lang="en-US" i="1" dirty="0" err="1"/>
              <a:t>multocida</a:t>
            </a:r>
            <a:r>
              <a:rPr lang="en-US" dirty="0"/>
              <a:t> is susceptible to most antibiotics. Penicillin G is considered the drug of choice for </a:t>
            </a:r>
            <a:r>
              <a:rPr lang="en-US" i="1" dirty="0"/>
              <a:t>P </a:t>
            </a:r>
            <a:r>
              <a:rPr lang="en-US" i="1" dirty="0" err="1"/>
              <a:t>multocida</a:t>
            </a:r>
            <a:r>
              <a:rPr lang="en-US" dirty="0"/>
              <a:t> infections resulting from animal bites. </a:t>
            </a:r>
            <a:r>
              <a:rPr lang="en-US" dirty="0" err="1"/>
              <a:t>Tetracyclines</a:t>
            </a:r>
            <a:r>
              <a:rPr lang="en-US" dirty="0"/>
              <a:t> and </a:t>
            </a:r>
            <a:r>
              <a:rPr lang="en-US" dirty="0" err="1"/>
              <a:t>fluoroquinolones</a:t>
            </a:r>
            <a:r>
              <a:rPr lang="en-US" dirty="0"/>
              <a:t> are alternative drugs.</a:t>
            </a:r>
            <a:endParaRPr lang="en-US" dirty="0">
              <a:effectLst/>
            </a:endParaRPr>
          </a:p>
        </p:txBody>
      </p:sp>
    </p:spTree>
    <p:extLst>
      <p:ext uri="{BB962C8B-B14F-4D97-AF65-F5344CB8AC3E}">
        <p14:creationId xmlns:p14="http://schemas.microsoft.com/office/powerpoint/2010/main" val="204836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accent1">
                    <a:lumMod val="75000"/>
                  </a:schemeClr>
                </a:solidFill>
              </a:rPr>
              <a:t>Thank You</a:t>
            </a:r>
            <a:endParaRPr lang="ar-IQ" sz="7200" dirty="0">
              <a:solidFill>
                <a:schemeClr val="accent1">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7025" y="2286000"/>
            <a:ext cx="6034087" cy="4022725"/>
          </a:xfrm>
        </p:spPr>
      </p:pic>
    </p:spTree>
    <p:extLst>
      <p:ext uri="{BB962C8B-B14F-4D97-AF65-F5344CB8AC3E}">
        <p14:creationId xmlns:p14="http://schemas.microsoft.com/office/powerpoint/2010/main" val="130260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Yersinia </a:t>
            </a:r>
            <a:endParaRPr lang="ar-IQ" dirty="0">
              <a:solidFill>
                <a:schemeClr val="accent1">
                  <a:lumMod val="75000"/>
                </a:schemeClr>
              </a:solidFill>
            </a:endParaRPr>
          </a:p>
        </p:txBody>
      </p:sp>
      <p:sp>
        <p:nvSpPr>
          <p:cNvPr id="3" name="Content Placeholder 2"/>
          <p:cNvSpPr>
            <a:spLocks noGrp="1"/>
          </p:cNvSpPr>
          <p:nvPr>
            <p:ph idx="1"/>
          </p:nvPr>
        </p:nvSpPr>
        <p:spPr>
          <a:xfrm>
            <a:off x="1024128" y="1771048"/>
            <a:ext cx="9720073" cy="4538312"/>
          </a:xfrm>
        </p:spPr>
        <p:txBody>
          <a:bodyPr>
            <a:normAutofit/>
          </a:bodyPr>
          <a:lstStyle/>
          <a:p>
            <a:pPr algn="just" rtl="0"/>
            <a:r>
              <a:rPr lang="en-US" sz="2400" dirty="0"/>
              <a:t>P</a:t>
            </a:r>
            <a:r>
              <a:rPr lang="en-US" sz="2400" dirty="0" smtClean="0"/>
              <a:t>leomorphic </a:t>
            </a:r>
            <a:r>
              <a:rPr lang="en-US" sz="2400" dirty="0"/>
              <a:t>gram-negative rods that can exhibit bipolar staining. They are catalase-positive, oxidase-negative, and </a:t>
            </a:r>
            <a:r>
              <a:rPr lang="en-US" sz="2400" dirty="0" err="1"/>
              <a:t>microaerophilic</a:t>
            </a:r>
            <a:r>
              <a:rPr lang="en-US" sz="2400" dirty="0"/>
              <a:t> or </a:t>
            </a:r>
            <a:r>
              <a:rPr lang="en-US" sz="2400" dirty="0" err="1"/>
              <a:t>facultatively</a:t>
            </a:r>
            <a:r>
              <a:rPr lang="en-US" sz="2400" dirty="0"/>
              <a:t> anaerobic. Most have animals as their natural hosts, but they can produce serious disease in humans</a:t>
            </a:r>
            <a:r>
              <a:rPr lang="en-US" sz="2400" dirty="0" smtClean="0"/>
              <a:t>.</a:t>
            </a:r>
          </a:p>
          <a:p>
            <a:pPr algn="just" rtl="0"/>
            <a:r>
              <a:rPr lang="en-US" sz="2400" dirty="0"/>
              <a:t>The genus </a:t>
            </a:r>
            <a:r>
              <a:rPr lang="en-US" sz="2400" i="1" dirty="0"/>
              <a:t>Yersinia</a:t>
            </a:r>
            <a:r>
              <a:rPr lang="en-US" sz="2400" dirty="0"/>
              <a:t> includes </a:t>
            </a:r>
            <a:r>
              <a:rPr lang="en-US" sz="2400" i="1" dirty="0"/>
              <a:t>Yersinia </a:t>
            </a:r>
            <a:r>
              <a:rPr lang="en-US" sz="2400" i="1" dirty="0" err="1"/>
              <a:t>pestis</a:t>
            </a:r>
            <a:r>
              <a:rPr lang="en-US" sz="2400" i="1" dirty="0"/>
              <a:t>,</a:t>
            </a:r>
            <a:r>
              <a:rPr lang="en-US" sz="2400" dirty="0"/>
              <a:t> the cause of plague; </a:t>
            </a:r>
            <a:r>
              <a:rPr lang="en-US" sz="2400" i="1" dirty="0"/>
              <a:t>Yersinia </a:t>
            </a:r>
            <a:r>
              <a:rPr lang="en-US" sz="2400" i="1" dirty="0" err="1"/>
              <a:t>pseudotuberculosis</a:t>
            </a:r>
            <a:r>
              <a:rPr lang="en-US" sz="2400" dirty="0"/>
              <a:t> and </a:t>
            </a:r>
            <a:r>
              <a:rPr lang="en-US" sz="2400" i="1" dirty="0"/>
              <a:t>Yersinia </a:t>
            </a:r>
            <a:r>
              <a:rPr lang="en-US" sz="2400" i="1" dirty="0" err="1"/>
              <a:t>enterocolitica</a:t>
            </a:r>
            <a:r>
              <a:rPr lang="en-US" sz="2400" i="1" dirty="0"/>
              <a:t>,</a:t>
            </a:r>
            <a:r>
              <a:rPr lang="en-US" sz="2400" dirty="0"/>
              <a:t> important causes of human diarrheal diseases; and several others considered nonpathogenic for humans.</a:t>
            </a:r>
            <a:endParaRPr lang="ar-IQ"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568" y="4372237"/>
            <a:ext cx="3598022" cy="2394320"/>
          </a:xfrm>
          <a:prstGeom prst="rect">
            <a:avLst/>
          </a:prstGeom>
        </p:spPr>
      </p:pic>
    </p:spTree>
    <p:extLst>
      <p:ext uri="{BB962C8B-B14F-4D97-AF65-F5344CB8AC3E}">
        <p14:creationId xmlns:p14="http://schemas.microsoft.com/office/powerpoint/2010/main" val="344848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954826"/>
          </a:xfrm>
        </p:spPr>
        <p:txBody>
          <a:bodyPr/>
          <a:lstStyle/>
          <a:p>
            <a:r>
              <a:rPr lang="en-US" i="1" dirty="0">
                <a:solidFill>
                  <a:schemeClr val="accent1">
                    <a:lumMod val="75000"/>
                  </a:schemeClr>
                </a:solidFill>
              </a:rPr>
              <a:t>Yersinia </a:t>
            </a:r>
            <a:r>
              <a:rPr lang="en-US" i="1" dirty="0" err="1">
                <a:solidFill>
                  <a:schemeClr val="accent1">
                    <a:lumMod val="75000"/>
                  </a:schemeClr>
                </a:solidFill>
              </a:rPr>
              <a:t>pestis</a:t>
            </a:r>
            <a:r>
              <a:rPr lang="en-US" dirty="0">
                <a:solidFill>
                  <a:schemeClr val="accent1">
                    <a:lumMod val="75000"/>
                  </a:schemeClr>
                </a:solidFill>
              </a:rPr>
              <a:t> &amp; Plague</a:t>
            </a:r>
            <a:endParaRPr lang="ar-IQ" dirty="0"/>
          </a:p>
        </p:txBody>
      </p:sp>
      <p:sp>
        <p:nvSpPr>
          <p:cNvPr id="3" name="Content Placeholder 2"/>
          <p:cNvSpPr>
            <a:spLocks noGrp="1"/>
          </p:cNvSpPr>
          <p:nvPr>
            <p:ph sz="half" idx="1"/>
          </p:nvPr>
        </p:nvSpPr>
        <p:spPr>
          <a:xfrm>
            <a:off x="375385" y="1963554"/>
            <a:ext cx="4620128" cy="4726004"/>
          </a:xfrm>
        </p:spPr>
        <p:txBody>
          <a:bodyPr>
            <a:normAutofit/>
          </a:bodyPr>
          <a:lstStyle/>
          <a:p>
            <a:pPr algn="just" rtl="0"/>
            <a:r>
              <a:rPr lang="en-US" sz="2400" dirty="0"/>
              <a:t>Plague is an infection of wild rodents, transmitted from one rodent to another and occasionally from rodents to humans by the bites of fleas. Serious infection often results, which in previous centuries produced pandemics of "black death" with millions of fatalities. The ability of this organism to be transmitted by aerosol, and the severity and high mortality associated with pneumonic plague, make </a:t>
            </a:r>
            <a:r>
              <a:rPr lang="en-US" sz="2400" i="1" dirty="0"/>
              <a:t>Y </a:t>
            </a:r>
            <a:r>
              <a:rPr lang="en-US" sz="2400" i="1" dirty="0" err="1"/>
              <a:t>pestis</a:t>
            </a:r>
            <a:r>
              <a:rPr lang="en-US" sz="2400" dirty="0"/>
              <a:t> a potential biological weapon.</a:t>
            </a:r>
          </a:p>
          <a:p>
            <a:pPr algn="just" rtl="0"/>
            <a:endParaRPr lang="ar-IQ"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7267" y="1445760"/>
            <a:ext cx="7001358" cy="5166796"/>
          </a:xfrm>
          <a:prstGeom prst="rect">
            <a:avLst/>
          </a:prstGeom>
        </p:spPr>
      </p:pic>
    </p:spTree>
    <p:extLst>
      <p:ext uri="{BB962C8B-B14F-4D97-AF65-F5344CB8AC3E}">
        <p14:creationId xmlns:p14="http://schemas.microsoft.com/office/powerpoint/2010/main" val="150033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Morphology &amp; Identification</a:t>
            </a:r>
            <a:endParaRPr lang="en-US" dirty="0">
              <a:solidFill>
                <a:schemeClr val="accent1">
                  <a:lumMod val="75000"/>
                </a:schemeClr>
              </a:solidFill>
              <a:effectLst/>
            </a:endParaRPr>
          </a:p>
        </p:txBody>
      </p:sp>
      <p:sp>
        <p:nvSpPr>
          <p:cNvPr id="3" name="Content Placeholder 2"/>
          <p:cNvSpPr>
            <a:spLocks noGrp="1"/>
          </p:cNvSpPr>
          <p:nvPr>
            <p:ph idx="1"/>
          </p:nvPr>
        </p:nvSpPr>
        <p:spPr>
          <a:xfrm>
            <a:off x="1024128" y="1761423"/>
            <a:ext cx="9720073" cy="4547937"/>
          </a:xfrm>
        </p:spPr>
        <p:txBody>
          <a:bodyPr>
            <a:normAutofit/>
          </a:bodyPr>
          <a:lstStyle/>
          <a:p>
            <a:pPr algn="just" rtl="0"/>
            <a:r>
              <a:rPr lang="en-US" sz="2400" i="1" dirty="0"/>
              <a:t>Y </a:t>
            </a:r>
            <a:r>
              <a:rPr lang="en-US" sz="2400" i="1" dirty="0" err="1"/>
              <a:t>pestis</a:t>
            </a:r>
            <a:r>
              <a:rPr lang="en-US" sz="2400" dirty="0"/>
              <a:t> is a gram-negative rod that exhibits striking bipolar staining with special </a:t>
            </a:r>
            <a:r>
              <a:rPr lang="en-US" sz="2400" dirty="0" smtClean="0"/>
              <a:t>stains. </a:t>
            </a:r>
            <a:r>
              <a:rPr lang="en-US" sz="2400" dirty="0"/>
              <a:t>It is </a:t>
            </a:r>
            <a:r>
              <a:rPr lang="en-US" sz="2400" dirty="0" err="1"/>
              <a:t>nonmotile</a:t>
            </a:r>
            <a:r>
              <a:rPr lang="en-US" sz="2400" dirty="0"/>
              <a:t>. It grows as a facultative anaerobe on many bacteriologic media. Growth is more rapid in media containing blood or tissue fluids and fastest at 30°C. In cultures on blood agar at 37°C, colonies may be very small at 24 hours. </a:t>
            </a:r>
          </a:p>
          <a:p>
            <a:pPr algn="just" rtl="0"/>
            <a:endParaRPr lang="ar-IQ"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50" y="3277906"/>
            <a:ext cx="2360937" cy="35175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670" y="3514738"/>
            <a:ext cx="3528718" cy="3242198"/>
          </a:xfrm>
          <a:prstGeom prst="rect">
            <a:avLst/>
          </a:prstGeom>
        </p:spPr>
      </p:pic>
    </p:spTree>
    <p:extLst>
      <p:ext uri="{BB962C8B-B14F-4D97-AF65-F5344CB8AC3E}">
        <p14:creationId xmlns:p14="http://schemas.microsoft.com/office/powerpoint/2010/main" val="374220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Antigenic </a:t>
            </a:r>
            <a:r>
              <a:rPr lang="en-US" dirty="0" smtClean="0">
                <a:solidFill>
                  <a:schemeClr val="accent1">
                    <a:lumMod val="75000"/>
                  </a:schemeClr>
                </a:solidFill>
              </a:rPr>
              <a:t>Structure/ Virulence factors</a:t>
            </a:r>
            <a:endParaRPr lang="ar-IQ" dirty="0">
              <a:solidFill>
                <a:schemeClr val="accent1">
                  <a:lumMod val="75000"/>
                </a:schemeClr>
              </a:solidFill>
            </a:endParaRPr>
          </a:p>
        </p:txBody>
      </p:sp>
      <p:sp>
        <p:nvSpPr>
          <p:cNvPr id="3" name="Content Placeholder 2"/>
          <p:cNvSpPr>
            <a:spLocks noGrp="1"/>
          </p:cNvSpPr>
          <p:nvPr>
            <p:ph idx="1"/>
          </p:nvPr>
        </p:nvSpPr>
        <p:spPr>
          <a:xfrm>
            <a:off x="1024128" y="1732547"/>
            <a:ext cx="9720073" cy="4576813"/>
          </a:xfrm>
        </p:spPr>
        <p:txBody>
          <a:bodyPr/>
          <a:lstStyle/>
          <a:p>
            <a:pPr algn="just" rtl="0"/>
            <a:r>
              <a:rPr lang="en-US" dirty="0"/>
              <a:t>All </a:t>
            </a:r>
            <a:r>
              <a:rPr lang="en-US" dirty="0" err="1"/>
              <a:t>yersiniae</a:t>
            </a:r>
            <a:r>
              <a:rPr lang="en-US" dirty="0"/>
              <a:t> possess lipopolysaccharides that have </a:t>
            </a:r>
            <a:r>
              <a:rPr lang="en-US" dirty="0" err="1"/>
              <a:t>endotoxic</a:t>
            </a:r>
            <a:r>
              <a:rPr lang="en-US" dirty="0"/>
              <a:t> </a:t>
            </a:r>
            <a:r>
              <a:rPr lang="en-US" dirty="0" smtClean="0"/>
              <a:t>activity. </a:t>
            </a:r>
            <a:r>
              <a:rPr lang="en-US" dirty="0"/>
              <a:t>The three pathogenic species produce antigens and toxins that act as virulence factors. They have type III secretion systems that consist of a membrane-spanning complex that allows the bacteria to inject proteins directly into cytoplasm of the host cells. The virulent </a:t>
            </a:r>
            <a:r>
              <a:rPr lang="en-US" dirty="0" err="1"/>
              <a:t>yersiniae</a:t>
            </a:r>
            <a:r>
              <a:rPr lang="en-US" dirty="0"/>
              <a:t> produce V and W antigens, which are encoded by genes on a plasmid of approximately 70 kb. This is essential for virulence; the V and W antigens yield the requirement for calcium for growth at 37°C</a:t>
            </a:r>
            <a:r>
              <a:rPr lang="en-US" dirty="0" smtClean="0"/>
              <a: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706" y="3607511"/>
            <a:ext cx="3448779" cy="3314359"/>
          </a:xfrm>
          <a:prstGeom prst="rect">
            <a:avLst/>
          </a:prstGeom>
        </p:spPr>
      </p:pic>
    </p:spTree>
    <p:extLst>
      <p:ext uri="{BB962C8B-B14F-4D97-AF65-F5344CB8AC3E}">
        <p14:creationId xmlns:p14="http://schemas.microsoft.com/office/powerpoint/2010/main" val="401164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Antigenic </a:t>
            </a:r>
            <a:r>
              <a:rPr lang="en-US" dirty="0" smtClean="0">
                <a:solidFill>
                  <a:schemeClr val="accent1">
                    <a:lumMod val="75000"/>
                  </a:schemeClr>
                </a:solidFill>
              </a:rPr>
              <a:t>Structure/ </a:t>
            </a:r>
            <a:r>
              <a:rPr lang="en-US" dirty="0">
                <a:solidFill>
                  <a:schemeClr val="accent1">
                    <a:lumMod val="75000"/>
                  </a:schemeClr>
                </a:solidFill>
              </a:rPr>
              <a:t>Virulence factors</a:t>
            </a:r>
            <a:endParaRPr lang="ar-IQ" dirty="0">
              <a:solidFill>
                <a:schemeClr val="accent1">
                  <a:lumMod val="75000"/>
                </a:schemeClr>
              </a:solidFill>
            </a:endParaRPr>
          </a:p>
        </p:txBody>
      </p:sp>
      <p:sp>
        <p:nvSpPr>
          <p:cNvPr id="3" name="Content Placeholder 2"/>
          <p:cNvSpPr>
            <a:spLocks noGrp="1"/>
          </p:cNvSpPr>
          <p:nvPr>
            <p:ph idx="1"/>
          </p:nvPr>
        </p:nvSpPr>
        <p:spPr>
          <a:xfrm>
            <a:off x="1024128" y="1809549"/>
            <a:ext cx="9720073" cy="4499811"/>
          </a:xfrm>
        </p:spPr>
        <p:txBody>
          <a:bodyPr/>
          <a:lstStyle/>
          <a:p>
            <a:pPr algn="just" rtl="0"/>
            <a:r>
              <a:rPr lang="en-US" i="1" dirty="0"/>
              <a:t>Y </a:t>
            </a:r>
            <a:r>
              <a:rPr lang="en-US" i="1" dirty="0" err="1"/>
              <a:t>pestis</a:t>
            </a:r>
            <a:r>
              <a:rPr lang="en-US" dirty="0"/>
              <a:t> has gained additional plasmids. </a:t>
            </a:r>
            <a:r>
              <a:rPr lang="en-US" dirty="0" err="1"/>
              <a:t>pPst</a:t>
            </a:r>
            <a:r>
              <a:rPr lang="en-US" dirty="0"/>
              <a:t> is a 9.5 kb plasmid that contains genes that yield plasminogen-activating protease that has temperature-dependent coagulase activity (20–28°C, the temperature of the flea) and </a:t>
            </a:r>
            <a:r>
              <a:rPr lang="en-US" dirty="0" err="1"/>
              <a:t>fibrinolytic</a:t>
            </a:r>
            <a:r>
              <a:rPr lang="en-US" dirty="0"/>
              <a:t> activity (35–37°C, the temperature of the host). This factor is involved in dissemination of the organism from the flea bite injection site. The </a:t>
            </a:r>
            <a:r>
              <a:rPr lang="en-US" dirty="0" err="1"/>
              <a:t>pFra</a:t>
            </a:r>
            <a:r>
              <a:rPr lang="en-US" dirty="0"/>
              <a:t>/</a:t>
            </a:r>
            <a:r>
              <a:rPr lang="en-US" dirty="0" err="1"/>
              <a:t>pMT</a:t>
            </a:r>
            <a:r>
              <a:rPr lang="en-US" dirty="0"/>
              <a:t> plasmid (80–101 kb) encodes the capsular protein (fraction F1) that is produced mainly at 37°C and confers </a:t>
            </a:r>
            <a:r>
              <a:rPr lang="en-US" dirty="0" err="1"/>
              <a:t>antiphagocytic</a:t>
            </a:r>
            <a:r>
              <a:rPr lang="en-US" dirty="0"/>
              <a:t> properties. In addition, this plasmid contains genes that encode phospholipase D, which is required for organism survival in the flea </a:t>
            </a:r>
            <a:r>
              <a:rPr lang="en-US" dirty="0" err="1"/>
              <a:t>midgut</a:t>
            </a:r>
            <a:r>
              <a:rPr lang="en-US" dirty="0"/>
              <a: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9" y="4358185"/>
            <a:ext cx="1748771" cy="2398756"/>
          </a:xfrm>
          <a:prstGeom prst="rect">
            <a:avLst/>
          </a:prstGeom>
        </p:spPr>
      </p:pic>
    </p:spTree>
    <p:extLst>
      <p:ext uri="{BB962C8B-B14F-4D97-AF65-F5344CB8AC3E}">
        <p14:creationId xmlns:p14="http://schemas.microsoft.com/office/powerpoint/2010/main" val="21156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Pathogenesis &amp; Pathology</a:t>
            </a:r>
            <a:endParaRPr lang="ar-IQ" dirty="0">
              <a:solidFill>
                <a:schemeClr val="accent1">
                  <a:lumMod val="75000"/>
                </a:schemeClr>
              </a:solidFill>
            </a:endParaRPr>
          </a:p>
        </p:txBody>
      </p:sp>
      <p:sp>
        <p:nvSpPr>
          <p:cNvPr id="3" name="Content Placeholder 2"/>
          <p:cNvSpPr>
            <a:spLocks noGrp="1"/>
          </p:cNvSpPr>
          <p:nvPr>
            <p:ph idx="1"/>
          </p:nvPr>
        </p:nvSpPr>
        <p:spPr>
          <a:xfrm>
            <a:off x="1024128" y="1742173"/>
            <a:ext cx="9720073" cy="4567187"/>
          </a:xfrm>
        </p:spPr>
        <p:txBody>
          <a:bodyPr>
            <a:normAutofit/>
          </a:bodyPr>
          <a:lstStyle/>
          <a:p>
            <a:pPr algn="just" rtl="0"/>
            <a:r>
              <a:rPr lang="en-US" dirty="0"/>
              <a:t>When a flea feeds on a rodent infected with </a:t>
            </a:r>
            <a:r>
              <a:rPr lang="en-US" i="1" dirty="0"/>
              <a:t>Y </a:t>
            </a:r>
            <a:r>
              <a:rPr lang="en-US" i="1" dirty="0" err="1"/>
              <a:t>pestis</a:t>
            </a:r>
            <a:r>
              <a:rPr lang="en-US" dirty="0"/>
              <a:t>, the ingested organisms multiply in the gut of the flea and, helped by the coagulase, block its </a:t>
            </a:r>
            <a:r>
              <a:rPr lang="en-US" dirty="0" err="1"/>
              <a:t>proventriculus</a:t>
            </a:r>
            <a:r>
              <a:rPr lang="en-US" dirty="0"/>
              <a:t> so that no food can pass through</a:t>
            </a:r>
            <a:r>
              <a:rPr lang="en-US" dirty="0" smtClean="0"/>
              <a:t>.</a:t>
            </a:r>
          </a:p>
          <a:p>
            <a:pPr algn="just" rtl="0"/>
            <a:r>
              <a:rPr lang="en-US" dirty="0"/>
              <a:t>Subsequently, the "blocked" and hungry flea bites ferociously and the aspirated blood, contaminated with </a:t>
            </a:r>
            <a:r>
              <a:rPr lang="en-US" i="1" dirty="0"/>
              <a:t>Y </a:t>
            </a:r>
            <a:r>
              <a:rPr lang="en-US" i="1" dirty="0" err="1"/>
              <a:t>pestis</a:t>
            </a:r>
            <a:r>
              <a:rPr lang="en-US" dirty="0"/>
              <a:t> from the flea, is regurgitated into the bite wound. The inoculated organisms may be </a:t>
            </a:r>
            <a:r>
              <a:rPr lang="en-US" dirty="0" err="1"/>
              <a:t>phagocytosed</a:t>
            </a:r>
            <a:r>
              <a:rPr lang="en-US" dirty="0"/>
              <a:t> by </a:t>
            </a:r>
            <a:r>
              <a:rPr lang="en-US" dirty="0" err="1"/>
              <a:t>polymorphonuclear</a:t>
            </a:r>
            <a:r>
              <a:rPr lang="en-US" dirty="0"/>
              <a:t> cells and macrophages. The </a:t>
            </a:r>
            <a:r>
              <a:rPr lang="en-US" i="1" dirty="0"/>
              <a:t>Y </a:t>
            </a:r>
            <a:r>
              <a:rPr lang="en-US" i="1" dirty="0" err="1"/>
              <a:t>pestis</a:t>
            </a:r>
            <a:r>
              <a:rPr lang="en-US" dirty="0"/>
              <a:t> organisms are killed by the </a:t>
            </a:r>
            <a:r>
              <a:rPr lang="en-US" dirty="0" err="1"/>
              <a:t>polymorphonuclear</a:t>
            </a:r>
            <a:r>
              <a:rPr lang="en-US" dirty="0"/>
              <a:t> cells but multiply in the macrophages; because the bacteria are multiplying at 37°C, they produce the </a:t>
            </a:r>
            <a:r>
              <a:rPr lang="en-US" dirty="0" err="1"/>
              <a:t>antiphagocytic</a:t>
            </a:r>
            <a:r>
              <a:rPr lang="en-US" dirty="0"/>
              <a:t> protein and subsequently are able to resist phagocytosis. </a:t>
            </a:r>
            <a:endParaRPr lang="ar-IQ" dirty="0"/>
          </a:p>
        </p:txBody>
      </p:sp>
    </p:spTree>
    <p:extLst>
      <p:ext uri="{BB962C8B-B14F-4D97-AF65-F5344CB8AC3E}">
        <p14:creationId xmlns:p14="http://schemas.microsoft.com/office/powerpoint/2010/main" val="146443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Pathogenesis &amp; Pathology</a:t>
            </a:r>
            <a:endParaRPr lang="ar-IQ" dirty="0"/>
          </a:p>
        </p:txBody>
      </p:sp>
      <p:sp>
        <p:nvSpPr>
          <p:cNvPr id="3" name="Content Placeholder 2"/>
          <p:cNvSpPr>
            <a:spLocks noGrp="1"/>
          </p:cNvSpPr>
          <p:nvPr>
            <p:ph idx="1"/>
          </p:nvPr>
        </p:nvSpPr>
        <p:spPr/>
        <p:txBody>
          <a:bodyPr/>
          <a:lstStyle/>
          <a:p>
            <a:pPr algn="just" rtl="0"/>
            <a:r>
              <a:rPr lang="en-US" dirty="0"/>
              <a:t>The pathogens rapidly reach the </a:t>
            </a:r>
            <a:r>
              <a:rPr lang="en-US" dirty="0" err="1"/>
              <a:t>lymphatics</a:t>
            </a:r>
            <a:r>
              <a:rPr lang="en-US" dirty="0"/>
              <a:t> and an intense hemorrhagic inflammation develops in the enlarged lymph nodes, which may undergo </a:t>
            </a:r>
            <a:r>
              <a:rPr lang="en-US" dirty="0" smtClean="0"/>
              <a:t>necrosis. </a:t>
            </a:r>
            <a:r>
              <a:rPr lang="en-US" dirty="0"/>
              <a:t>While the invasion may stop there, </a:t>
            </a:r>
            <a:r>
              <a:rPr lang="en-US" i="1" dirty="0"/>
              <a:t>Y </a:t>
            </a:r>
            <a:r>
              <a:rPr lang="en-US" i="1" dirty="0" err="1"/>
              <a:t>pestis</a:t>
            </a:r>
            <a:r>
              <a:rPr lang="en-US" dirty="0"/>
              <a:t> organisms often reach the bloodstream and become widely disseminated. Hemorrhagic and necrotic lesions may develop in all organs; meningitis, pneumonia, and </a:t>
            </a:r>
            <a:r>
              <a:rPr lang="en-US" dirty="0" err="1"/>
              <a:t>serosanguineous</a:t>
            </a:r>
            <a:r>
              <a:rPr lang="en-US" dirty="0"/>
              <a:t> </a:t>
            </a:r>
            <a:r>
              <a:rPr lang="en-US" dirty="0" err="1"/>
              <a:t>pleuropericarditis</a:t>
            </a:r>
            <a:r>
              <a:rPr lang="en-US" dirty="0"/>
              <a:t> are prominent features.</a:t>
            </a:r>
          </a:p>
          <a:p>
            <a:pPr algn="just" rtl="0"/>
            <a:r>
              <a:rPr lang="en-US" dirty="0"/>
              <a:t>Primary pneumonic plague results from inhalation of infective droplets (usually from a coughing patient), with hemorrhagic consolidation, sepsis, and death.</a:t>
            </a:r>
          </a:p>
        </p:txBody>
      </p:sp>
    </p:spTree>
    <p:extLst>
      <p:ext uri="{BB962C8B-B14F-4D97-AF65-F5344CB8AC3E}">
        <p14:creationId xmlns:p14="http://schemas.microsoft.com/office/powerpoint/2010/main" val="219125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402</TotalTime>
  <Words>1757</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Tw Cen MT</vt:lpstr>
      <vt:lpstr>Tw Cen MT Condensed</vt:lpstr>
      <vt:lpstr>Wingdings 3</vt:lpstr>
      <vt:lpstr>Integral</vt:lpstr>
      <vt:lpstr>Medical Microbiology </vt:lpstr>
      <vt:lpstr>  </vt:lpstr>
      <vt:lpstr>Yersinia </vt:lpstr>
      <vt:lpstr>Yersinia pestis &amp; Plague</vt:lpstr>
      <vt:lpstr>Morphology &amp; Identification</vt:lpstr>
      <vt:lpstr>Antigenic Structure/ Virulence factors</vt:lpstr>
      <vt:lpstr>Antigenic Structure/ Virulence factors</vt:lpstr>
      <vt:lpstr>Pathogenesis &amp; Pathology</vt:lpstr>
      <vt:lpstr>Pathogenesis &amp; Pathology</vt:lpstr>
      <vt:lpstr>  </vt:lpstr>
      <vt:lpstr>Clinical Findings</vt:lpstr>
      <vt:lpstr>  </vt:lpstr>
      <vt:lpstr>Diagnostic Laboratory Tests</vt:lpstr>
      <vt:lpstr>Culture</vt:lpstr>
      <vt:lpstr>Serology &amp; Treatment</vt:lpstr>
      <vt:lpstr>Yersinia enterocolitica &amp;  Yersinia pseudotuberculosis </vt:lpstr>
      <vt:lpstr>Pathogenesis</vt:lpstr>
      <vt:lpstr>Clinical Findings</vt:lpstr>
      <vt:lpstr>Diagnostic Laboratory Tests</vt:lpstr>
      <vt:lpstr>Treatment</vt:lpstr>
      <vt:lpstr>Pasteurella </vt:lpstr>
      <vt:lpstr>Pasteurella </vt:lpstr>
      <vt:lpstr>Clinical Findings &amp; Treatment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45</cp:revision>
  <dcterms:created xsi:type="dcterms:W3CDTF">2018-12-07T12:58:58Z</dcterms:created>
  <dcterms:modified xsi:type="dcterms:W3CDTF">2018-12-09T09:51:19Z</dcterms:modified>
</cp:coreProperties>
</file>