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77" r:id="rId4"/>
    <p:sldId id="259" r:id="rId5"/>
    <p:sldId id="269" r:id="rId6"/>
    <p:sldId id="260" r:id="rId7"/>
    <p:sldId id="267" r:id="rId8"/>
    <p:sldId id="261" r:id="rId9"/>
    <p:sldId id="268" r:id="rId10"/>
    <p:sldId id="266" r:id="rId11"/>
    <p:sldId id="265" r:id="rId12"/>
    <p:sldId id="272" r:id="rId13"/>
    <p:sldId id="264" r:id="rId14"/>
    <p:sldId id="271" r:id="rId15"/>
    <p:sldId id="274" r:id="rId16"/>
    <p:sldId id="275" r:id="rId17"/>
    <p:sldId id="262" r:id="rId18"/>
    <p:sldId id="270" r:id="rId19"/>
    <p:sldId id="273" r:id="rId20"/>
    <p:sldId id="276" r:id="rId21"/>
    <p:sldId id="263" r:id="rId22"/>
    <p:sldId id="278" r:id="rId23"/>
    <p:sldId id="279" r:id="rId24"/>
    <p:sldId id="280" r:id="rId25"/>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987" autoAdjust="0"/>
    <p:restoredTop sz="94660"/>
  </p:normalViewPr>
  <p:slideViewPr>
    <p:cSldViewPr snapToGrid="0">
      <p:cViewPr varScale="1">
        <p:scale>
          <a:sx n="44" d="100"/>
          <a:sy n="44" d="100"/>
        </p:scale>
        <p:origin x="21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2D5EC1F5-F897-4057-A70C-5A83F881ED93}" type="datetimeFigureOut">
              <a:rPr lang="ar-IQ" smtClean="0"/>
              <a:t>01/04/1440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015F865-75DC-4E25-A4AC-9661915D7DE9}" type="slidenum">
              <a:rPr lang="ar-IQ" smtClean="0"/>
              <a:t>‹#›</a:t>
            </a:fld>
            <a:endParaRPr lang="ar-IQ"/>
          </a:p>
        </p:txBody>
      </p:sp>
    </p:spTree>
    <p:extLst>
      <p:ext uri="{BB962C8B-B14F-4D97-AF65-F5344CB8AC3E}">
        <p14:creationId xmlns:p14="http://schemas.microsoft.com/office/powerpoint/2010/main" val="2455003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2D5EC1F5-F897-4057-A70C-5A83F881ED93}" type="datetimeFigureOut">
              <a:rPr lang="ar-IQ" smtClean="0"/>
              <a:t>01/04/1440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015F865-75DC-4E25-A4AC-9661915D7DE9}" type="slidenum">
              <a:rPr lang="ar-IQ" smtClean="0"/>
              <a:t>‹#›</a:t>
            </a:fld>
            <a:endParaRPr lang="ar-IQ"/>
          </a:p>
        </p:txBody>
      </p:sp>
    </p:spTree>
    <p:extLst>
      <p:ext uri="{BB962C8B-B14F-4D97-AF65-F5344CB8AC3E}">
        <p14:creationId xmlns:p14="http://schemas.microsoft.com/office/powerpoint/2010/main" val="960880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2D5EC1F5-F897-4057-A70C-5A83F881ED93}" type="datetimeFigureOut">
              <a:rPr lang="ar-IQ" smtClean="0"/>
              <a:t>01/04/1440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015F865-75DC-4E25-A4AC-9661915D7DE9}" type="slidenum">
              <a:rPr lang="ar-IQ" smtClean="0"/>
              <a:t>‹#›</a:t>
            </a:fld>
            <a:endParaRPr lang="ar-IQ"/>
          </a:p>
        </p:txBody>
      </p:sp>
    </p:spTree>
    <p:extLst>
      <p:ext uri="{BB962C8B-B14F-4D97-AF65-F5344CB8AC3E}">
        <p14:creationId xmlns:p14="http://schemas.microsoft.com/office/powerpoint/2010/main" val="383597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2D5EC1F5-F897-4057-A70C-5A83F881ED93}" type="datetimeFigureOut">
              <a:rPr lang="ar-IQ" smtClean="0"/>
              <a:t>01/04/1440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015F865-75DC-4E25-A4AC-9661915D7DE9}" type="slidenum">
              <a:rPr lang="ar-IQ" smtClean="0"/>
              <a:t>‹#›</a:t>
            </a:fld>
            <a:endParaRPr lang="ar-IQ"/>
          </a:p>
        </p:txBody>
      </p:sp>
    </p:spTree>
    <p:extLst>
      <p:ext uri="{BB962C8B-B14F-4D97-AF65-F5344CB8AC3E}">
        <p14:creationId xmlns:p14="http://schemas.microsoft.com/office/powerpoint/2010/main" val="1442102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5EC1F5-F897-4057-A70C-5A83F881ED93}" type="datetimeFigureOut">
              <a:rPr lang="ar-IQ" smtClean="0"/>
              <a:t>01/04/1440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015F865-75DC-4E25-A4AC-9661915D7DE9}" type="slidenum">
              <a:rPr lang="ar-IQ" smtClean="0"/>
              <a:t>‹#›</a:t>
            </a:fld>
            <a:endParaRPr lang="ar-IQ"/>
          </a:p>
        </p:txBody>
      </p:sp>
    </p:spTree>
    <p:extLst>
      <p:ext uri="{BB962C8B-B14F-4D97-AF65-F5344CB8AC3E}">
        <p14:creationId xmlns:p14="http://schemas.microsoft.com/office/powerpoint/2010/main" val="2087304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2D5EC1F5-F897-4057-A70C-5A83F881ED93}" type="datetimeFigureOut">
              <a:rPr lang="ar-IQ" smtClean="0"/>
              <a:t>01/04/1440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015F865-75DC-4E25-A4AC-9661915D7DE9}" type="slidenum">
              <a:rPr lang="ar-IQ" smtClean="0"/>
              <a:t>‹#›</a:t>
            </a:fld>
            <a:endParaRPr lang="ar-IQ"/>
          </a:p>
        </p:txBody>
      </p:sp>
    </p:spTree>
    <p:extLst>
      <p:ext uri="{BB962C8B-B14F-4D97-AF65-F5344CB8AC3E}">
        <p14:creationId xmlns:p14="http://schemas.microsoft.com/office/powerpoint/2010/main" val="2556120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2D5EC1F5-F897-4057-A70C-5A83F881ED93}" type="datetimeFigureOut">
              <a:rPr lang="ar-IQ" smtClean="0"/>
              <a:t>01/04/1440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1015F865-75DC-4E25-A4AC-9661915D7DE9}" type="slidenum">
              <a:rPr lang="ar-IQ" smtClean="0"/>
              <a:t>‹#›</a:t>
            </a:fld>
            <a:endParaRPr lang="ar-IQ"/>
          </a:p>
        </p:txBody>
      </p:sp>
    </p:spTree>
    <p:extLst>
      <p:ext uri="{BB962C8B-B14F-4D97-AF65-F5344CB8AC3E}">
        <p14:creationId xmlns:p14="http://schemas.microsoft.com/office/powerpoint/2010/main" val="1674958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2D5EC1F5-F897-4057-A70C-5A83F881ED93}" type="datetimeFigureOut">
              <a:rPr lang="ar-IQ" smtClean="0"/>
              <a:t>01/04/1440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1015F865-75DC-4E25-A4AC-9661915D7DE9}" type="slidenum">
              <a:rPr lang="ar-IQ" smtClean="0"/>
              <a:t>‹#›</a:t>
            </a:fld>
            <a:endParaRPr lang="ar-IQ"/>
          </a:p>
        </p:txBody>
      </p:sp>
    </p:spTree>
    <p:extLst>
      <p:ext uri="{BB962C8B-B14F-4D97-AF65-F5344CB8AC3E}">
        <p14:creationId xmlns:p14="http://schemas.microsoft.com/office/powerpoint/2010/main" val="4211322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5EC1F5-F897-4057-A70C-5A83F881ED93}" type="datetimeFigureOut">
              <a:rPr lang="ar-IQ" smtClean="0"/>
              <a:t>01/04/1440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1015F865-75DC-4E25-A4AC-9661915D7DE9}" type="slidenum">
              <a:rPr lang="ar-IQ" smtClean="0"/>
              <a:t>‹#›</a:t>
            </a:fld>
            <a:endParaRPr lang="ar-IQ"/>
          </a:p>
        </p:txBody>
      </p:sp>
    </p:spTree>
    <p:extLst>
      <p:ext uri="{BB962C8B-B14F-4D97-AF65-F5344CB8AC3E}">
        <p14:creationId xmlns:p14="http://schemas.microsoft.com/office/powerpoint/2010/main" val="4075965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5EC1F5-F897-4057-A70C-5A83F881ED93}" type="datetimeFigureOut">
              <a:rPr lang="ar-IQ" smtClean="0"/>
              <a:t>01/04/1440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015F865-75DC-4E25-A4AC-9661915D7DE9}" type="slidenum">
              <a:rPr lang="ar-IQ" smtClean="0"/>
              <a:t>‹#›</a:t>
            </a:fld>
            <a:endParaRPr lang="ar-IQ"/>
          </a:p>
        </p:txBody>
      </p:sp>
    </p:spTree>
    <p:extLst>
      <p:ext uri="{BB962C8B-B14F-4D97-AF65-F5344CB8AC3E}">
        <p14:creationId xmlns:p14="http://schemas.microsoft.com/office/powerpoint/2010/main" val="2413968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5EC1F5-F897-4057-A70C-5A83F881ED93}" type="datetimeFigureOut">
              <a:rPr lang="ar-IQ" smtClean="0"/>
              <a:t>01/04/1440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015F865-75DC-4E25-A4AC-9661915D7DE9}" type="slidenum">
              <a:rPr lang="ar-IQ" smtClean="0"/>
              <a:t>‹#›</a:t>
            </a:fld>
            <a:endParaRPr lang="ar-IQ"/>
          </a:p>
        </p:txBody>
      </p:sp>
    </p:spTree>
    <p:extLst>
      <p:ext uri="{BB962C8B-B14F-4D97-AF65-F5344CB8AC3E}">
        <p14:creationId xmlns:p14="http://schemas.microsoft.com/office/powerpoint/2010/main" val="1988656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D5EC1F5-F897-4057-A70C-5A83F881ED93}" type="datetimeFigureOut">
              <a:rPr lang="ar-IQ" smtClean="0"/>
              <a:t>01/04/1440</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015F865-75DC-4E25-A4AC-9661915D7DE9}" type="slidenum">
              <a:rPr lang="ar-IQ" smtClean="0"/>
              <a:t>‹#›</a:t>
            </a:fld>
            <a:endParaRPr lang="ar-IQ"/>
          </a:p>
        </p:txBody>
      </p:sp>
    </p:spTree>
    <p:extLst>
      <p:ext uri="{BB962C8B-B14F-4D97-AF65-F5344CB8AC3E}">
        <p14:creationId xmlns:p14="http://schemas.microsoft.com/office/powerpoint/2010/main" val="28802960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8903" y="139148"/>
            <a:ext cx="11767931" cy="6718852"/>
          </a:xfrm>
        </p:spPr>
        <p:txBody>
          <a:bodyPr>
            <a:normAutofit/>
          </a:bodyPr>
          <a:lstStyle/>
          <a:p>
            <a:pPr marL="0" indent="0" algn="ctr">
              <a:buNone/>
            </a:pPr>
            <a:endParaRPr lang="ar-IQ" sz="3600" b="1" dirty="0" smtClean="0">
              <a:latin typeface="Times New Roman" panose="02020603050405020304" pitchFamily="18" charset="0"/>
              <a:cs typeface="Times New Roman" panose="02020603050405020304" pitchFamily="18" charset="0"/>
            </a:endParaRPr>
          </a:p>
          <a:p>
            <a:pPr marL="0" indent="0" algn="ctr">
              <a:buNone/>
            </a:pPr>
            <a:r>
              <a:rPr lang="en-US" sz="3600" b="1" dirty="0" smtClean="0">
                <a:latin typeface="Times New Roman" panose="02020603050405020304" pitchFamily="18" charset="0"/>
                <a:cs typeface="Times New Roman" panose="02020603050405020304" pitchFamily="18" charset="0"/>
              </a:rPr>
              <a:t>Study </a:t>
            </a:r>
            <a:r>
              <a:rPr lang="en-US" sz="3600" b="1" dirty="0">
                <a:latin typeface="Times New Roman" panose="02020603050405020304" pitchFamily="18" charset="0"/>
                <a:cs typeface="Times New Roman" panose="02020603050405020304" pitchFamily="18" charset="0"/>
              </a:rPr>
              <a:t>of Absorption, Excretion and Bioavailability of Drugs in Human (Lab </a:t>
            </a:r>
            <a:r>
              <a:rPr lang="en-US" sz="3600" b="1" dirty="0" smtClean="0">
                <a:latin typeface="Times New Roman" panose="02020603050405020304" pitchFamily="18" charset="0"/>
                <a:cs typeface="Times New Roman" panose="02020603050405020304" pitchFamily="18" charset="0"/>
              </a:rPr>
              <a:t>8)</a:t>
            </a:r>
            <a:endParaRPr lang="en-US" sz="3600" dirty="0">
              <a:latin typeface="Times New Roman" panose="02020603050405020304" pitchFamily="18" charset="0"/>
              <a:cs typeface="Times New Roman" panose="02020603050405020304" pitchFamily="18" charset="0"/>
            </a:endParaRPr>
          </a:p>
          <a:p>
            <a:pPr marL="0" indent="0" algn="ctr">
              <a:buNone/>
            </a:pPr>
            <a:endParaRPr lang="ar-IQ" sz="3600" b="1" dirty="0" smtClean="0">
              <a:latin typeface="Times New Roman" panose="02020603050405020304" pitchFamily="18" charset="0"/>
              <a:cs typeface="Times New Roman" panose="02020603050405020304" pitchFamily="18" charset="0"/>
            </a:endParaRPr>
          </a:p>
          <a:p>
            <a:pPr marL="0" indent="0" algn="ctr">
              <a:buNone/>
            </a:pPr>
            <a:endParaRPr lang="en-US" sz="3600" dirty="0">
              <a:latin typeface="Times New Roman" panose="02020603050405020304" pitchFamily="18" charset="0"/>
              <a:cs typeface="Times New Roman" panose="02020603050405020304" pitchFamily="18" charset="0"/>
            </a:endParaRPr>
          </a:p>
          <a:p>
            <a:pPr marL="0" indent="0" algn="ctr">
              <a:buNone/>
            </a:pPr>
            <a:r>
              <a:rPr lang="en-US" sz="3600" b="1" dirty="0">
                <a:latin typeface="Times New Roman" panose="02020603050405020304" pitchFamily="18" charset="0"/>
                <a:cs typeface="Times New Roman" panose="02020603050405020304" pitchFamily="18" charset="0"/>
              </a:rPr>
              <a:t>Department of Pharmacology and </a:t>
            </a:r>
            <a:r>
              <a:rPr lang="en-US" sz="3600" b="1" dirty="0" smtClean="0">
                <a:latin typeface="Times New Roman" panose="02020603050405020304" pitchFamily="18" charset="0"/>
                <a:cs typeface="Times New Roman" panose="02020603050405020304" pitchFamily="18" charset="0"/>
              </a:rPr>
              <a:t>Toxicology</a:t>
            </a:r>
          </a:p>
          <a:p>
            <a:pPr marL="0" indent="0" algn="ctr">
              <a:buNone/>
            </a:pPr>
            <a:r>
              <a:rPr lang="en-US" sz="3600" b="1" dirty="0" smtClean="0">
                <a:latin typeface="Times New Roman" panose="02020603050405020304" pitchFamily="18" charset="0"/>
                <a:cs typeface="Times New Roman" panose="02020603050405020304" pitchFamily="18" charset="0"/>
              </a:rPr>
              <a:t> </a:t>
            </a:r>
            <a:r>
              <a:rPr lang="en-US" sz="3600" b="1" dirty="0">
                <a:latin typeface="Times New Roman" panose="02020603050405020304" pitchFamily="18" charset="0"/>
                <a:cs typeface="Times New Roman" panose="02020603050405020304" pitchFamily="18" charset="0"/>
              </a:rPr>
              <a:t>University of Al-</a:t>
            </a:r>
            <a:r>
              <a:rPr lang="en-US" sz="3600" b="1" dirty="0" err="1">
                <a:latin typeface="Times New Roman" panose="02020603050405020304" pitchFamily="18" charset="0"/>
                <a:cs typeface="Times New Roman" panose="02020603050405020304" pitchFamily="18" charset="0"/>
              </a:rPr>
              <a:t>Mustansiriyah</a:t>
            </a:r>
            <a:endParaRPr lang="en-US" sz="3600" dirty="0">
              <a:latin typeface="Times New Roman" panose="02020603050405020304" pitchFamily="18" charset="0"/>
              <a:cs typeface="Times New Roman" panose="02020603050405020304" pitchFamily="18" charset="0"/>
            </a:endParaRPr>
          </a:p>
          <a:p>
            <a:pPr marL="0" indent="0" algn="ctr">
              <a:buNone/>
            </a:pPr>
            <a:r>
              <a:rPr lang="en-US" sz="3600" b="1" smtClean="0">
                <a:latin typeface="Times New Roman" panose="02020603050405020304" pitchFamily="18" charset="0"/>
                <a:cs typeface="Times New Roman" panose="02020603050405020304" pitchFamily="18" charset="0"/>
              </a:rPr>
              <a:t>2018-2019</a:t>
            </a:r>
            <a:endParaRPr lang="ar-IQ"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0567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8903" y="139148"/>
            <a:ext cx="11767931" cy="6718852"/>
          </a:xfrm>
        </p:spPr>
        <p:txBody>
          <a:bodyPr>
            <a:normAutofit/>
          </a:bodyPr>
          <a:lstStyle/>
          <a:p>
            <a:pPr lvl="1" algn="l" rtl="0"/>
            <a:r>
              <a:rPr lang="en-US" sz="3600" dirty="0">
                <a:latin typeface="Times New Roman" panose="02020603050405020304" pitchFamily="18" charset="0"/>
                <a:cs typeface="Times New Roman" panose="02020603050405020304" pitchFamily="18" charset="0"/>
              </a:rPr>
              <a:t>Patients with impaired kidney function usually have a reduced ability to eliminate hydrophilic drugs.</a:t>
            </a:r>
          </a:p>
          <a:p>
            <a:pPr algn="l" rtl="0"/>
            <a:r>
              <a:rPr lang="en-US" sz="3600" dirty="0">
                <a:latin typeface="Times New Roman" panose="02020603050405020304" pitchFamily="18" charset="0"/>
                <a:cs typeface="Times New Roman" panose="02020603050405020304" pitchFamily="18" charset="0"/>
              </a:rPr>
              <a:t> </a:t>
            </a:r>
          </a:p>
          <a:p>
            <a:pPr lvl="1" algn="l" rtl="0"/>
            <a:r>
              <a:rPr lang="en-US" sz="3600" dirty="0">
                <a:latin typeface="Times New Roman" panose="02020603050405020304" pitchFamily="18" charset="0"/>
                <a:cs typeface="Times New Roman" panose="02020603050405020304" pitchFamily="18" charset="0"/>
              </a:rPr>
              <a:t>To avoid excessively high drug concentrations in these patients, you will need to reduce their dosages or give dosages less frequently.</a:t>
            </a:r>
          </a:p>
          <a:p>
            <a:pPr algn="l" rtl="0"/>
            <a:endParaRPr lang="ar-IQ"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66103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8903" y="139148"/>
            <a:ext cx="11767931" cy="6718852"/>
          </a:xfrm>
        </p:spPr>
        <p:txBody>
          <a:bodyPr>
            <a:normAutofit/>
          </a:bodyPr>
          <a:lstStyle/>
          <a:p>
            <a:pPr algn="l" rtl="0"/>
            <a:r>
              <a:rPr lang="en-US" sz="3600" b="1" u="heavy" dirty="0">
                <a:latin typeface="Times New Roman" panose="02020603050405020304" pitchFamily="18" charset="0"/>
                <a:cs typeface="Times New Roman" panose="02020603050405020304" pitchFamily="18" charset="0"/>
              </a:rPr>
              <a:t>Factors	affecting	the	excretion	of	drug	from	the</a:t>
            </a:r>
            <a:endParaRPr lang="en-US" sz="3600" b="1" u="sng" dirty="0">
              <a:latin typeface="Times New Roman" panose="02020603050405020304" pitchFamily="18" charset="0"/>
              <a:cs typeface="Times New Roman" panose="02020603050405020304" pitchFamily="18" charset="0"/>
            </a:endParaRPr>
          </a:p>
          <a:p>
            <a:pPr algn="l" rtl="0"/>
            <a:r>
              <a:rPr lang="en-US" sz="3600" b="1" u="heavy" dirty="0">
                <a:latin typeface="Times New Roman" panose="02020603050405020304" pitchFamily="18" charset="0"/>
                <a:cs typeface="Times New Roman" panose="02020603050405020304" pitchFamily="18" charset="0"/>
              </a:rPr>
              <a:t>body</a:t>
            </a:r>
            <a:r>
              <a:rPr lang="en-US" sz="3600" b="1" dirty="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a:p>
            <a:pPr lvl="0" algn="l" rtl="0"/>
            <a:r>
              <a:rPr lang="en-US" sz="3600" dirty="0">
                <a:latin typeface="Times New Roman" panose="02020603050405020304" pitchFamily="18" charset="0"/>
                <a:cs typeface="Times New Roman" panose="02020603050405020304" pitchFamily="18" charset="0"/>
              </a:rPr>
              <a:t>Biological factors</a:t>
            </a:r>
          </a:p>
          <a:p>
            <a:pPr lvl="0" algn="l" rtl="0"/>
            <a:r>
              <a:rPr lang="en-US" sz="3600" dirty="0">
                <a:latin typeface="Times New Roman" panose="02020603050405020304" pitchFamily="18" charset="0"/>
                <a:cs typeface="Times New Roman" panose="02020603050405020304" pitchFamily="18" charset="0"/>
              </a:rPr>
              <a:t>Physiochemical factors</a:t>
            </a:r>
          </a:p>
          <a:p>
            <a:pPr lvl="0" algn="l" rtl="0"/>
            <a:r>
              <a:rPr lang="en-US" sz="3600" dirty="0">
                <a:latin typeface="Times New Roman" panose="02020603050405020304" pitchFamily="18" charset="0"/>
                <a:cs typeface="Times New Roman" panose="02020603050405020304" pitchFamily="18" charset="0"/>
              </a:rPr>
              <a:t>Pharmaceutical factors</a:t>
            </a:r>
          </a:p>
          <a:p>
            <a:pPr algn="l" rtl="0"/>
            <a:endParaRPr lang="ar-IQ"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43957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8903" y="139148"/>
            <a:ext cx="11767931" cy="6718852"/>
          </a:xfrm>
        </p:spPr>
        <p:txBody>
          <a:bodyPr>
            <a:normAutofit/>
          </a:bodyPr>
          <a:lstStyle/>
          <a:p>
            <a:pPr algn="l" rtl="0"/>
            <a:r>
              <a:rPr lang="en-US" sz="3600" b="1" u="heavy" dirty="0">
                <a:latin typeface="Times New Roman" panose="02020603050405020304" pitchFamily="18" charset="0"/>
                <a:cs typeface="Times New Roman" panose="02020603050405020304" pitchFamily="18" charset="0"/>
              </a:rPr>
              <a:t>Biological factors</a:t>
            </a:r>
            <a:r>
              <a:rPr lang="en-US" sz="3600" b="1" dirty="0">
                <a:latin typeface="Times New Roman" panose="02020603050405020304" pitchFamily="18" charset="0"/>
                <a:cs typeface="Times New Roman" panose="02020603050405020304" pitchFamily="18" charset="0"/>
              </a:rPr>
              <a:t>:</a:t>
            </a:r>
            <a:endParaRPr lang="en-US" sz="3600" b="1" u="sng" dirty="0">
              <a:latin typeface="Times New Roman" panose="02020603050405020304" pitchFamily="18" charset="0"/>
              <a:cs typeface="Times New Roman" panose="02020603050405020304" pitchFamily="18" charset="0"/>
            </a:endParaRPr>
          </a:p>
          <a:p>
            <a:pPr lvl="0" algn="l" rtl="0"/>
            <a:r>
              <a:rPr lang="en-US" sz="3600" b="1" dirty="0">
                <a:latin typeface="Times New Roman" panose="02020603050405020304" pitchFamily="18" charset="0"/>
                <a:cs typeface="Times New Roman" panose="02020603050405020304" pitchFamily="18" charset="0"/>
              </a:rPr>
              <a:t>Surface area of excretion sites</a:t>
            </a:r>
          </a:p>
          <a:p>
            <a:pPr lvl="0" algn="l" rtl="0"/>
            <a:r>
              <a:rPr lang="en-US" sz="3600" dirty="0">
                <a:latin typeface="Times New Roman" panose="02020603050405020304" pitchFamily="18" charset="0"/>
                <a:cs typeface="Times New Roman" panose="02020603050405020304" pitchFamily="18" charset="0"/>
              </a:rPr>
              <a:t>pH</a:t>
            </a:r>
          </a:p>
          <a:p>
            <a:pPr lvl="0" algn="l" rtl="0"/>
            <a:r>
              <a:rPr lang="en-US" sz="3600" dirty="0">
                <a:latin typeface="Times New Roman" panose="02020603050405020304" pitchFamily="18" charset="0"/>
                <a:cs typeface="Times New Roman" panose="02020603050405020304" pitchFamily="18" charset="0"/>
              </a:rPr>
              <a:t>Hepatic metabolism</a:t>
            </a:r>
          </a:p>
          <a:p>
            <a:pPr lvl="0" algn="l" rtl="0"/>
            <a:r>
              <a:rPr lang="en-US" sz="3600" dirty="0">
                <a:latin typeface="Times New Roman" panose="02020603050405020304" pitchFamily="18" charset="0"/>
                <a:cs typeface="Times New Roman" panose="02020603050405020304" pitchFamily="18" charset="0"/>
              </a:rPr>
              <a:t>Renal and hepatic disorders and presence of disease states</a:t>
            </a:r>
          </a:p>
          <a:p>
            <a:pPr algn="l" rtl="0"/>
            <a:endParaRPr lang="ar-IQ"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28631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8903" y="139148"/>
            <a:ext cx="11767931" cy="6718852"/>
          </a:xfrm>
        </p:spPr>
        <p:txBody>
          <a:bodyPr>
            <a:normAutofit/>
          </a:bodyPr>
          <a:lstStyle/>
          <a:p>
            <a:pPr algn="l" rtl="0"/>
            <a:r>
              <a:rPr lang="en-US" sz="3600" b="1" u="heavy" dirty="0">
                <a:latin typeface="Times New Roman" panose="02020603050405020304" pitchFamily="18" charset="0"/>
                <a:cs typeface="Times New Roman" panose="02020603050405020304" pitchFamily="18" charset="0"/>
              </a:rPr>
              <a:t>Physiochemical factors</a:t>
            </a:r>
            <a:r>
              <a:rPr lang="en-US" sz="3600" b="1" dirty="0">
                <a:latin typeface="Times New Roman" panose="02020603050405020304" pitchFamily="18" charset="0"/>
                <a:cs typeface="Times New Roman" panose="02020603050405020304" pitchFamily="18" charset="0"/>
              </a:rPr>
              <a:t>:</a:t>
            </a:r>
            <a:endParaRPr lang="en-US" sz="3600" b="1" u="sng" dirty="0">
              <a:latin typeface="Times New Roman" panose="02020603050405020304" pitchFamily="18" charset="0"/>
              <a:cs typeface="Times New Roman" panose="02020603050405020304" pitchFamily="18" charset="0"/>
            </a:endParaRPr>
          </a:p>
          <a:p>
            <a:pPr lvl="0" algn="l" rtl="0"/>
            <a:r>
              <a:rPr lang="en-US" sz="3600" dirty="0">
                <a:latin typeface="Times New Roman" panose="02020603050405020304" pitchFamily="18" charset="0"/>
                <a:cs typeface="Times New Roman" panose="02020603050405020304" pitchFamily="18" charset="0"/>
              </a:rPr>
              <a:t>Lipid solubility</a:t>
            </a:r>
          </a:p>
          <a:p>
            <a:pPr lvl="0" algn="l" rtl="0"/>
            <a:r>
              <a:rPr lang="en-US" sz="3600" dirty="0">
                <a:latin typeface="Times New Roman" panose="02020603050405020304" pitchFamily="18" charset="0"/>
                <a:cs typeface="Times New Roman" panose="02020603050405020304" pitchFamily="18" charset="0"/>
              </a:rPr>
              <a:t>Dissolution rate of drugs</a:t>
            </a:r>
          </a:p>
          <a:p>
            <a:pPr lvl="0" algn="l" rtl="0"/>
            <a:r>
              <a:rPr lang="en-US" sz="3600" dirty="0">
                <a:latin typeface="Times New Roman" panose="02020603050405020304" pitchFamily="18" charset="0"/>
                <a:cs typeface="Times New Roman" panose="02020603050405020304" pitchFamily="18" charset="0"/>
              </a:rPr>
              <a:t>Drug	interaction	properties	with	other constituents</a:t>
            </a:r>
          </a:p>
          <a:p>
            <a:pPr lvl="0" algn="l" rtl="0"/>
            <a:r>
              <a:rPr lang="en-US" sz="3600" dirty="0">
                <a:latin typeface="Times New Roman" panose="02020603050405020304" pitchFamily="18" charset="0"/>
                <a:cs typeface="Times New Roman" panose="02020603050405020304" pitchFamily="18" charset="0"/>
              </a:rPr>
              <a:t>Molecular size</a:t>
            </a:r>
          </a:p>
          <a:p>
            <a:pPr lvl="0" algn="l" rtl="0"/>
            <a:r>
              <a:rPr lang="en-US" sz="3600" dirty="0">
                <a:latin typeface="Times New Roman" panose="02020603050405020304" pitchFamily="18" charset="0"/>
                <a:cs typeface="Times New Roman" panose="02020603050405020304" pitchFamily="18" charset="0"/>
              </a:rPr>
              <a:t>Protein and tissue binding</a:t>
            </a:r>
          </a:p>
          <a:p>
            <a:pPr lvl="0" algn="l" rtl="0"/>
            <a:r>
              <a:rPr lang="en-US" sz="3600" dirty="0">
                <a:latin typeface="Times New Roman" panose="02020603050405020304" pitchFamily="18" charset="0"/>
                <a:cs typeface="Times New Roman" panose="02020603050405020304" pitchFamily="18" charset="0"/>
              </a:rPr>
              <a:t>Doses administrated</a:t>
            </a:r>
          </a:p>
          <a:p>
            <a:pPr algn="l" rtl="0"/>
            <a:endParaRPr lang="ar-IQ"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62641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8903" y="139148"/>
            <a:ext cx="11767931" cy="6718852"/>
          </a:xfrm>
        </p:spPr>
        <p:txBody>
          <a:bodyPr>
            <a:normAutofit/>
          </a:bodyPr>
          <a:lstStyle/>
          <a:p>
            <a:pPr algn="l" rtl="0"/>
            <a:r>
              <a:rPr lang="en-US" sz="3600" b="1" u="heavy" dirty="0">
                <a:latin typeface="Times New Roman" panose="02020603050405020304" pitchFamily="18" charset="0"/>
                <a:cs typeface="Times New Roman" panose="02020603050405020304" pitchFamily="18" charset="0"/>
              </a:rPr>
              <a:t>Pharmaceutical factors</a:t>
            </a:r>
            <a:r>
              <a:rPr lang="en-US" sz="3600" dirty="0">
                <a:latin typeface="Times New Roman" panose="02020603050405020304" pitchFamily="18" charset="0"/>
                <a:cs typeface="Times New Roman" panose="02020603050405020304" pitchFamily="18" charset="0"/>
              </a:rPr>
              <a:t>:</a:t>
            </a:r>
            <a:endParaRPr lang="en-US" sz="3600" b="1" u="sng" dirty="0">
              <a:latin typeface="Times New Roman" panose="02020603050405020304" pitchFamily="18" charset="0"/>
              <a:cs typeface="Times New Roman" panose="02020603050405020304" pitchFamily="18" charset="0"/>
            </a:endParaRPr>
          </a:p>
          <a:p>
            <a:pPr lvl="1" algn="l" rtl="0"/>
            <a:r>
              <a:rPr lang="en-US" sz="3600" dirty="0">
                <a:latin typeface="Times New Roman" panose="02020603050405020304" pitchFamily="18" charset="0"/>
                <a:cs typeface="Times New Roman" panose="02020603050405020304" pitchFamily="18" charset="0"/>
              </a:rPr>
              <a:t>Types of dosage forms</a:t>
            </a:r>
          </a:p>
          <a:p>
            <a:pPr lvl="1" algn="l" rtl="0"/>
            <a:r>
              <a:rPr lang="en-US" sz="3600" dirty="0">
                <a:latin typeface="Times New Roman" panose="02020603050405020304" pitchFamily="18" charset="0"/>
                <a:cs typeface="Times New Roman" panose="02020603050405020304" pitchFamily="18" charset="0"/>
              </a:rPr>
              <a:t>Influence of excipients</a:t>
            </a:r>
          </a:p>
          <a:p>
            <a:pPr algn="l" rtl="0"/>
            <a:endParaRPr lang="ar-IQ"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35846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8903" y="139148"/>
            <a:ext cx="11767931" cy="6718852"/>
          </a:xfrm>
        </p:spPr>
        <p:txBody>
          <a:bodyPr>
            <a:normAutofit/>
          </a:bodyPr>
          <a:lstStyle/>
          <a:p>
            <a:pPr marL="0" indent="0" algn="l" rtl="0">
              <a:buNone/>
            </a:pPr>
            <a:r>
              <a:rPr lang="en-US" sz="3600" b="1" u="heavy" dirty="0">
                <a:latin typeface="Times New Roman" panose="02020603050405020304" pitchFamily="18" charset="0"/>
                <a:cs typeface="Times New Roman" panose="02020603050405020304" pitchFamily="18" charset="0"/>
              </a:rPr>
              <a:t>Saliva</a:t>
            </a:r>
            <a:r>
              <a:rPr lang="en-US" sz="3600" b="1" dirty="0">
                <a:latin typeface="Times New Roman" panose="02020603050405020304" pitchFamily="18" charset="0"/>
                <a:cs typeface="Times New Roman" panose="02020603050405020304" pitchFamily="18" charset="0"/>
              </a:rPr>
              <a:t>:</a:t>
            </a:r>
            <a:endParaRPr lang="en-US" sz="3600" b="1" u="sng" dirty="0">
              <a:latin typeface="Times New Roman" panose="02020603050405020304" pitchFamily="18" charset="0"/>
              <a:cs typeface="Times New Roman" panose="02020603050405020304" pitchFamily="18" charset="0"/>
            </a:endParaRPr>
          </a:p>
          <a:p>
            <a:pPr lvl="0" algn="l" rtl="0"/>
            <a:r>
              <a:rPr lang="en-US" sz="3600" dirty="0">
                <a:latin typeface="Times New Roman" panose="02020603050405020304" pitchFamily="18" charset="0"/>
                <a:cs typeface="Times New Roman" panose="02020603050405020304" pitchFamily="18" charset="0"/>
              </a:rPr>
              <a:t>In recent years, saliva has been utilized for therapeutic drug monitoring (TDM).</a:t>
            </a:r>
          </a:p>
          <a:p>
            <a:pPr algn="l" rtl="0"/>
            <a:r>
              <a:rPr lang="en-US" sz="3600" dirty="0">
                <a:latin typeface="Times New Roman" panose="02020603050405020304" pitchFamily="18" charset="0"/>
                <a:cs typeface="Times New Roman" panose="02020603050405020304" pitchFamily="18" charset="0"/>
              </a:rPr>
              <a:t> </a:t>
            </a:r>
          </a:p>
          <a:p>
            <a:pPr lvl="0" algn="l" rtl="0"/>
            <a:r>
              <a:rPr lang="en-US" sz="3600" dirty="0">
                <a:latin typeface="Times New Roman" panose="02020603050405020304" pitchFamily="18" charset="0"/>
                <a:cs typeface="Times New Roman" panose="02020603050405020304" pitchFamily="18" charset="0"/>
              </a:rPr>
              <a:t>The advantage is that collection is noninvasive and painless and so it has been used as a specimen of choice in pediatric TDM.</a:t>
            </a:r>
          </a:p>
          <a:p>
            <a:pPr algn="l" rtl="0"/>
            <a:endParaRPr lang="ar-IQ"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64049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8903" y="139148"/>
            <a:ext cx="11767931" cy="6718852"/>
          </a:xfrm>
        </p:spPr>
        <p:txBody>
          <a:bodyPr>
            <a:normAutofit/>
          </a:bodyPr>
          <a:lstStyle/>
          <a:p>
            <a:pPr lvl="0" algn="l" rtl="0"/>
            <a:r>
              <a:rPr lang="en-US" sz="3600" dirty="0">
                <a:latin typeface="Times New Roman" panose="02020603050405020304" pitchFamily="18" charset="0"/>
                <a:cs typeface="Times New Roman" panose="02020603050405020304" pitchFamily="18" charset="0"/>
              </a:rPr>
              <a:t>Due to the low protein content of saliva, it is considered to represent the unbound or free fraction of drug in plasma. Since this is the fraction considered available for transfer across membranes and therefore responsible for pharmacological activity, its usefulness is easy to understand.</a:t>
            </a:r>
          </a:p>
          <a:p>
            <a:pPr marL="0" indent="0" algn="l" rtl="0">
              <a:buNone/>
            </a:pPr>
            <a:endParaRPr lang="ar-IQ"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83546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8903" y="139148"/>
            <a:ext cx="11767931" cy="6718852"/>
          </a:xfrm>
        </p:spPr>
        <p:txBody>
          <a:bodyPr>
            <a:normAutofit/>
          </a:bodyPr>
          <a:lstStyle/>
          <a:p>
            <a:pPr algn="l" rtl="0"/>
            <a:r>
              <a:rPr lang="en-US" sz="3600" b="1" u="heavy" dirty="0">
                <a:latin typeface="Times New Roman" panose="02020603050405020304" pitchFamily="18" charset="0"/>
                <a:cs typeface="Times New Roman" panose="02020603050405020304" pitchFamily="18" charset="0"/>
              </a:rPr>
              <a:t>Potassium iodide (KI)</a:t>
            </a:r>
            <a:r>
              <a:rPr lang="en-US" sz="3600" b="1" dirty="0">
                <a:latin typeface="Times New Roman" panose="02020603050405020304" pitchFamily="18" charset="0"/>
                <a:cs typeface="Times New Roman" panose="02020603050405020304" pitchFamily="18" charset="0"/>
              </a:rPr>
              <a:t>:</a:t>
            </a:r>
            <a:endParaRPr lang="en-US" sz="3600" b="1" u="sng" dirty="0">
              <a:latin typeface="Times New Roman" panose="02020603050405020304" pitchFamily="18" charset="0"/>
              <a:cs typeface="Times New Roman" panose="02020603050405020304" pitchFamily="18" charset="0"/>
            </a:endParaRPr>
          </a:p>
          <a:p>
            <a:pPr lvl="0" algn="l" rtl="0"/>
            <a:r>
              <a:rPr lang="en-US" sz="3600" dirty="0">
                <a:latin typeface="Times New Roman" panose="02020603050405020304" pitchFamily="18" charset="0"/>
                <a:cs typeface="Times New Roman" panose="02020603050405020304" pitchFamily="18" charset="0"/>
              </a:rPr>
              <a:t>KI It's a salt of iodine added to Iodized table salt to keep most people healthy under normal conditions.</a:t>
            </a:r>
          </a:p>
          <a:p>
            <a:pPr algn="l" rtl="0"/>
            <a:r>
              <a:rPr lang="en-US" sz="3600" dirty="0">
                <a:latin typeface="Times New Roman" panose="02020603050405020304" pitchFamily="18" charset="0"/>
                <a:cs typeface="Times New Roman" panose="02020603050405020304" pitchFamily="18" charset="0"/>
              </a:rPr>
              <a:t> </a:t>
            </a:r>
          </a:p>
          <a:p>
            <a:pPr lvl="0" algn="l" rtl="0"/>
            <a:r>
              <a:rPr lang="en-US" sz="3600" dirty="0">
                <a:latin typeface="Times New Roman" panose="02020603050405020304" pitchFamily="18" charset="0"/>
                <a:cs typeface="Times New Roman" panose="02020603050405020304" pitchFamily="18" charset="0"/>
              </a:rPr>
              <a:t>KI is a safe and medically effective drug; Short-term use of KI at the proper dosage is safe for most people. KI is available without a prescription.</a:t>
            </a:r>
          </a:p>
          <a:p>
            <a:pPr algn="l" rtl="0"/>
            <a:r>
              <a:rPr lang="en-US" sz="3600" dirty="0">
                <a:latin typeface="Times New Roman" panose="02020603050405020304" pitchFamily="18" charset="0"/>
                <a:cs typeface="Times New Roman" panose="02020603050405020304" pitchFamily="18" charset="0"/>
              </a:rPr>
              <a:t> </a:t>
            </a:r>
          </a:p>
          <a:p>
            <a:pPr lvl="0" algn="l" rtl="0"/>
            <a:r>
              <a:rPr lang="en-US" sz="3600" dirty="0">
                <a:latin typeface="Times New Roman" panose="02020603050405020304" pitchFamily="18" charset="0"/>
                <a:cs typeface="Times New Roman" panose="02020603050405020304" pitchFamily="18" charset="0"/>
              </a:rPr>
              <a:t>The thyroid gland needs iodine to  carry out its hormone production and iodine deficiency can cause hypothyroidism and most of the stable iodine in our bodies comes from the diet.</a:t>
            </a:r>
          </a:p>
          <a:p>
            <a:pPr algn="l" rtl="0"/>
            <a:endParaRPr lang="ar-IQ"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73843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8903" y="139148"/>
            <a:ext cx="11767931" cy="6718852"/>
          </a:xfrm>
        </p:spPr>
        <p:txBody>
          <a:bodyPr>
            <a:normAutofit/>
          </a:bodyPr>
          <a:lstStyle/>
          <a:p>
            <a:pPr lvl="0" algn="l" rtl="0"/>
            <a:r>
              <a:rPr lang="en-US" sz="3600" dirty="0">
                <a:latin typeface="Times New Roman" panose="02020603050405020304" pitchFamily="18" charset="0"/>
                <a:cs typeface="Times New Roman" panose="02020603050405020304" pitchFamily="18" charset="0"/>
              </a:rPr>
              <a:t>KI drops used topically in treatment of acne, sebaceous Cyst, nasal polyps, local anti-septic, and nail fungus. KI used also as expectorant to liquefy the thick sputum and in tonsillitis as gargle with water.</a:t>
            </a:r>
          </a:p>
          <a:p>
            <a:pPr algn="l" rtl="0"/>
            <a:r>
              <a:rPr lang="en-US" sz="3600" dirty="0">
                <a:latin typeface="Times New Roman" panose="02020603050405020304" pitchFamily="18" charset="0"/>
                <a:cs typeface="Times New Roman" panose="02020603050405020304" pitchFamily="18" charset="0"/>
              </a:rPr>
              <a:t> </a:t>
            </a:r>
          </a:p>
          <a:p>
            <a:pPr lvl="0" algn="l" rtl="0"/>
            <a:r>
              <a:rPr lang="en-US" sz="3600" dirty="0">
                <a:latin typeface="Times New Roman" panose="02020603050405020304" pitchFamily="18" charset="0"/>
                <a:cs typeface="Times New Roman" panose="02020603050405020304" pitchFamily="18" charset="0"/>
              </a:rPr>
              <a:t>KI included in </a:t>
            </a:r>
            <a:r>
              <a:rPr lang="en-US" sz="3600" dirty="0" err="1">
                <a:latin typeface="Times New Roman" panose="02020603050405020304" pitchFamily="18" charset="0"/>
                <a:cs typeface="Times New Roman" panose="02020603050405020304" pitchFamily="18" charset="0"/>
              </a:rPr>
              <a:t>Lugol’s</a:t>
            </a:r>
            <a:r>
              <a:rPr lang="en-US" sz="3600" dirty="0">
                <a:latin typeface="Times New Roman" panose="02020603050405020304" pitchFamily="18" charset="0"/>
                <a:cs typeface="Times New Roman" panose="02020603050405020304" pitchFamily="18" charset="0"/>
              </a:rPr>
              <a:t> solution which is given to prepare patients for thyroidectomy because it reduces the vascularity of the gland and makes it harder and less friable by the action of Iodine that inhibits the release of thyroid hormones.</a:t>
            </a:r>
          </a:p>
          <a:p>
            <a:pPr algn="l" rtl="0"/>
            <a:endParaRPr lang="ar-IQ"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86835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8903" y="139148"/>
            <a:ext cx="11767931" cy="6718852"/>
          </a:xfrm>
        </p:spPr>
        <p:txBody>
          <a:bodyPr>
            <a:normAutofit/>
          </a:bodyPr>
          <a:lstStyle/>
          <a:p>
            <a:pPr algn="l" rtl="0"/>
            <a:r>
              <a:rPr lang="en-US" sz="3200" b="1" u="heavy" dirty="0">
                <a:latin typeface="Times New Roman" panose="02020603050405020304" pitchFamily="18" charset="0"/>
                <a:cs typeface="Times New Roman" panose="02020603050405020304" pitchFamily="18" charset="0"/>
              </a:rPr>
              <a:t>Objectives of the experiment:</a:t>
            </a:r>
            <a:endParaRPr lang="en-US" sz="3200" b="1" u="sng" dirty="0">
              <a:latin typeface="Times New Roman" panose="02020603050405020304" pitchFamily="18" charset="0"/>
              <a:cs typeface="Times New Roman" panose="02020603050405020304" pitchFamily="18" charset="0"/>
            </a:endParaRPr>
          </a:p>
          <a:p>
            <a:pPr lvl="1" algn="l" rtl="0"/>
            <a:r>
              <a:rPr lang="en-US" sz="3200" dirty="0">
                <a:latin typeface="Times New Roman" panose="02020603050405020304" pitchFamily="18" charset="0"/>
                <a:cs typeface="Times New Roman" panose="02020603050405020304" pitchFamily="18" charset="0"/>
              </a:rPr>
              <a:t>The aims of this experiment is to illustrate the considerable variation that exists in the rate of absorption and excretion of potassium iodide in two different dosage forms (capsule ,solution) when administered orally.</a:t>
            </a:r>
          </a:p>
          <a:p>
            <a:pPr algn="l" rtl="0"/>
            <a:r>
              <a:rPr lang="en-US" sz="3200" dirty="0">
                <a:latin typeface="Times New Roman" panose="02020603050405020304" pitchFamily="18" charset="0"/>
                <a:cs typeface="Times New Roman" panose="02020603050405020304" pitchFamily="18" charset="0"/>
              </a:rPr>
              <a:t> </a:t>
            </a:r>
          </a:p>
          <a:p>
            <a:pPr lvl="1" algn="l" rtl="0"/>
            <a:r>
              <a:rPr lang="en-US" sz="3200" dirty="0">
                <a:latin typeface="Times New Roman" panose="02020603050405020304" pitchFamily="18" charset="0"/>
                <a:cs typeface="Times New Roman" panose="02020603050405020304" pitchFamily="18" charset="0"/>
              </a:rPr>
              <a:t>	At the end of the practical class the student should be able to:</a:t>
            </a:r>
          </a:p>
          <a:p>
            <a:pPr lvl="0" algn="l" rtl="0"/>
            <a:r>
              <a:rPr lang="en-US" sz="3200" dirty="0">
                <a:latin typeface="Times New Roman" panose="02020603050405020304" pitchFamily="18" charset="0"/>
                <a:cs typeface="Times New Roman" panose="02020603050405020304" pitchFamily="18" charset="0"/>
              </a:rPr>
              <a:t>	Quantitatively estimate the levels of iodide in the saliva.</a:t>
            </a:r>
          </a:p>
          <a:p>
            <a:pPr lvl="0" algn="l" rtl="0"/>
            <a:r>
              <a:rPr lang="en-US" sz="3200" dirty="0">
                <a:latin typeface="Times New Roman" panose="02020603050405020304" pitchFamily="18" charset="0"/>
                <a:cs typeface="Times New Roman" panose="02020603050405020304" pitchFamily="18" charset="0"/>
              </a:rPr>
              <a:t>	Understand the importance of timing sample collection in relation to drug intake when estimating drug levels.</a:t>
            </a:r>
          </a:p>
          <a:p>
            <a:pPr lvl="0" algn="l" rtl="0"/>
            <a:r>
              <a:rPr lang="en-US" sz="3200" dirty="0">
                <a:latin typeface="Times New Roman" panose="02020603050405020304" pitchFamily="18" charset="0"/>
                <a:cs typeface="Times New Roman" panose="02020603050405020304" pitchFamily="18" charset="0"/>
              </a:rPr>
              <a:t>	Understand the importance of bioavailability and pharmacokinetics in clinical practice.</a:t>
            </a:r>
          </a:p>
          <a:p>
            <a:pPr algn="l" rtl="0"/>
            <a:endParaRPr lang="ar-IQ"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5765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8903" y="139148"/>
            <a:ext cx="11767931" cy="6718852"/>
          </a:xfrm>
        </p:spPr>
        <p:txBody>
          <a:bodyPr>
            <a:normAutofit/>
          </a:bodyPr>
          <a:lstStyle/>
          <a:p>
            <a:pPr marL="0" indent="0" algn="l">
              <a:buNone/>
            </a:pPr>
            <a:r>
              <a:rPr lang="en-US" sz="3600" b="1" u="heavy" dirty="0">
                <a:latin typeface="Times New Roman" panose="02020603050405020304" pitchFamily="18" charset="0"/>
                <a:cs typeface="Times New Roman" panose="02020603050405020304" pitchFamily="18" charset="0"/>
              </a:rPr>
              <a:t>Absorption</a:t>
            </a:r>
            <a:r>
              <a:rPr lang="en-US" sz="3600" b="1" dirty="0">
                <a:latin typeface="Times New Roman" panose="02020603050405020304" pitchFamily="18" charset="0"/>
                <a:cs typeface="Times New Roman" panose="02020603050405020304" pitchFamily="18" charset="0"/>
              </a:rPr>
              <a:t>:</a:t>
            </a:r>
            <a:endParaRPr lang="en-US" sz="3600" b="1" u="sng" dirty="0">
              <a:latin typeface="Times New Roman" panose="02020603050405020304" pitchFamily="18" charset="0"/>
              <a:cs typeface="Times New Roman" panose="02020603050405020304" pitchFamily="18" charset="0"/>
            </a:endParaRPr>
          </a:p>
          <a:p>
            <a:pPr marL="0" lvl="0" indent="0" algn="l">
              <a:buNone/>
            </a:pPr>
            <a:r>
              <a:rPr lang="en-US" sz="3600" dirty="0">
                <a:latin typeface="Times New Roman" panose="02020603050405020304" pitchFamily="18" charset="0"/>
                <a:cs typeface="Times New Roman" panose="02020603050405020304" pitchFamily="18" charset="0"/>
              </a:rPr>
              <a:t>Defined as the passage of a drug from its site of administration into the plasma. Therefore, it is important for all routes of administration, except intravenous injection</a:t>
            </a:r>
            <a:r>
              <a:rPr lang="en-US" sz="3600" dirty="0" smtClean="0">
                <a:latin typeface="Times New Roman" panose="02020603050405020304" pitchFamily="18" charset="0"/>
                <a:cs typeface="Times New Roman" panose="02020603050405020304" pitchFamily="18" charset="0"/>
              </a:rPr>
              <a:t>.</a:t>
            </a:r>
            <a:endParaRPr lang="ar-IQ" sz="3600" dirty="0" smtClean="0">
              <a:latin typeface="Times New Roman" panose="02020603050405020304" pitchFamily="18" charset="0"/>
              <a:cs typeface="Times New Roman" panose="02020603050405020304" pitchFamily="18" charset="0"/>
            </a:endParaRPr>
          </a:p>
          <a:p>
            <a:pPr marL="0" lvl="0" indent="0" algn="l">
              <a:buNone/>
            </a:pPr>
            <a:endParaRPr lang="en-US" sz="3600" dirty="0">
              <a:latin typeface="Times New Roman" panose="02020603050405020304" pitchFamily="18" charset="0"/>
              <a:cs typeface="Times New Roman" panose="02020603050405020304" pitchFamily="18" charset="0"/>
            </a:endParaRPr>
          </a:p>
          <a:p>
            <a:pPr marL="0" lvl="0" indent="0" algn="l">
              <a:buNone/>
            </a:pPr>
            <a:r>
              <a:rPr lang="en-US" sz="3600" dirty="0">
                <a:latin typeface="Times New Roman" panose="02020603050405020304" pitchFamily="18" charset="0"/>
                <a:cs typeface="Times New Roman" panose="02020603050405020304" pitchFamily="18" charset="0"/>
              </a:rPr>
              <a:t>Cell membranes form the barriers between aqueous compartments in the body</a:t>
            </a:r>
            <a:r>
              <a:rPr lang="en-US" sz="3600" dirty="0" smtClean="0">
                <a:latin typeface="Times New Roman" panose="02020603050405020304" pitchFamily="18" charset="0"/>
                <a:cs typeface="Times New Roman" panose="02020603050405020304" pitchFamily="18" charset="0"/>
              </a:rPr>
              <a:t>.</a:t>
            </a:r>
            <a:endParaRPr lang="ar-IQ" sz="3600" dirty="0" smtClean="0">
              <a:latin typeface="Times New Roman" panose="02020603050405020304" pitchFamily="18" charset="0"/>
              <a:cs typeface="Times New Roman" panose="02020603050405020304" pitchFamily="18" charset="0"/>
            </a:endParaRPr>
          </a:p>
          <a:p>
            <a:pPr marL="0" lvl="0" indent="0" algn="l">
              <a:buNone/>
            </a:pPr>
            <a:endParaRPr lang="en-US" sz="3600" dirty="0">
              <a:latin typeface="Times New Roman" panose="02020603050405020304" pitchFamily="18" charset="0"/>
              <a:cs typeface="Times New Roman" panose="02020603050405020304" pitchFamily="18" charset="0"/>
            </a:endParaRPr>
          </a:p>
          <a:p>
            <a:pPr marL="0" lvl="0" indent="0" algn="l">
              <a:buNone/>
            </a:pPr>
            <a:r>
              <a:rPr lang="en-US" sz="3600" dirty="0">
                <a:latin typeface="Times New Roman" panose="02020603050405020304" pitchFamily="18" charset="0"/>
                <a:cs typeface="Times New Roman" panose="02020603050405020304" pitchFamily="18" charset="0"/>
              </a:rPr>
              <a:t>An epithelial barrier, such as the gastrointestinal  mucosa or renal tubule, consists of a layer of cells tightly connected to each other so that molecules must traverse at least two cell membranes (inner and outer) to pass from one side to the other.</a:t>
            </a:r>
          </a:p>
          <a:p>
            <a:pPr marL="0" indent="0" algn="l">
              <a:buNone/>
            </a:pPr>
            <a:endParaRPr lang="ar-IQ"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27130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8903" y="139148"/>
            <a:ext cx="11767931" cy="6718852"/>
          </a:xfrm>
        </p:spPr>
        <p:txBody>
          <a:bodyPr>
            <a:normAutofit/>
          </a:bodyPr>
          <a:lstStyle/>
          <a:p>
            <a:pPr algn="l" rtl="0"/>
            <a:r>
              <a:rPr lang="en-US" sz="3600" b="1" u="heavy" dirty="0">
                <a:latin typeface="Times New Roman" panose="02020603050405020304" pitchFamily="18" charset="0"/>
                <a:cs typeface="Times New Roman" panose="02020603050405020304" pitchFamily="18" charset="0"/>
              </a:rPr>
              <a:t>Materials</a:t>
            </a:r>
            <a:r>
              <a:rPr lang="en-US" sz="3600" b="1" dirty="0">
                <a:latin typeface="Times New Roman" panose="02020603050405020304" pitchFamily="18" charset="0"/>
                <a:cs typeface="Times New Roman" panose="02020603050405020304" pitchFamily="18" charset="0"/>
              </a:rPr>
              <a:t>:</a:t>
            </a:r>
            <a:endParaRPr lang="en-US" sz="3600" b="1" u="sng" dirty="0">
              <a:latin typeface="Times New Roman" panose="02020603050405020304" pitchFamily="18" charset="0"/>
              <a:cs typeface="Times New Roman" panose="02020603050405020304" pitchFamily="18" charset="0"/>
            </a:endParaRPr>
          </a:p>
          <a:p>
            <a:pPr algn="l" rtl="0"/>
            <a:r>
              <a:rPr lang="en-US" sz="3600" dirty="0">
                <a:latin typeface="Times New Roman" panose="02020603050405020304" pitchFamily="18" charset="0"/>
                <a:cs typeface="Times New Roman" panose="02020603050405020304" pitchFamily="18" charset="0"/>
              </a:rPr>
              <a:t>Drugs and solutions:</a:t>
            </a:r>
          </a:p>
          <a:p>
            <a:pPr algn="l" rtl="0"/>
            <a:r>
              <a:rPr lang="en-US" sz="3600" dirty="0">
                <a:latin typeface="Times New Roman" panose="02020603050405020304" pitchFamily="18" charset="0"/>
                <a:cs typeface="Times New Roman" panose="02020603050405020304" pitchFamily="18" charset="0"/>
              </a:rPr>
              <a:t> </a:t>
            </a:r>
          </a:p>
          <a:p>
            <a:pPr lvl="0" algn="l" rtl="0"/>
            <a:r>
              <a:rPr lang="en-US" sz="3600" dirty="0">
                <a:latin typeface="Times New Roman" panose="02020603050405020304" pitchFamily="18" charset="0"/>
                <a:cs typeface="Times New Roman" panose="02020603050405020304" pitchFamily="18" charset="0"/>
              </a:rPr>
              <a:t>Potassium iodide 300mg capsules</a:t>
            </a:r>
          </a:p>
          <a:p>
            <a:pPr lvl="0" algn="l" rtl="0"/>
            <a:r>
              <a:rPr lang="en-US" sz="3600" dirty="0">
                <a:latin typeface="Times New Roman" panose="02020603050405020304" pitchFamily="18" charset="0"/>
                <a:cs typeface="Times New Roman" panose="02020603050405020304" pitchFamily="18" charset="0"/>
              </a:rPr>
              <a:t>Potassium iodide 300mg/5ml solution</a:t>
            </a:r>
          </a:p>
          <a:p>
            <a:pPr lvl="0" algn="l" rtl="0"/>
            <a:r>
              <a:rPr lang="en-US" sz="3600" dirty="0" err="1">
                <a:latin typeface="Times New Roman" panose="02020603050405020304" pitchFamily="18" charset="0"/>
                <a:cs typeface="Times New Roman" panose="02020603050405020304" pitchFamily="18" charset="0"/>
              </a:rPr>
              <a:t>Sulphuric</a:t>
            </a:r>
            <a:r>
              <a:rPr lang="en-US" sz="3600" dirty="0">
                <a:latin typeface="Times New Roman" panose="02020603050405020304" pitchFamily="18" charset="0"/>
                <a:cs typeface="Times New Roman" panose="02020603050405020304" pitchFamily="18" charset="0"/>
              </a:rPr>
              <a:t> acid 10% solution</a:t>
            </a:r>
          </a:p>
          <a:p>
            <a:pPr lvl="0" algn="l" rtl="0"/>
            <a:r>
              <a:rPr lang="en-US" sz="3600" dirty="0">
                <a:latin typeface="Times New Roman" panose="02020603050405020304" pitchFamily="18" charset="0"/>
                <a:cs typeface="Times New Roman" panose="02020603050405020304" pitchFamily="18" charset="0"/>
              </a:rPr>
              <a:t>Hydrogen peroxide 5%</a:t>
            </a:r>
          </a:p>
          <a:p>
            <a:pPr lvl="0" algn="l" rtl="0"/>
            <a:r>
              <a:rPr lang="en-US" sz="3600" dirty="0">
                <a:latin typeface="Times New Roman" panose="02020603050405020304" pitchFamily="18" charset="0"/>
                <a:cs typeface="Times New Roman" panose="02020603050405020304" pitchFamily="18" charset="0"/>
              </a:rPr>
              <a:t>Starch solution 1% in distilled water.</a:t>
            </a:r>
          </a:p>
          <a:p>
            <a:pPr algn="l" rtl="0"/>
            <a:r>
              <a:rPr lang="en-US" sz="3600" dirty="0">
                <a:latin typeface="Times New Roman" panose="02020603050405020304" pitchFamily="18" charset="0"/>
                <a:cs typeface="Times New Roman" panose="02020603050405020304" pitchFamily="18" charset="0"/>
              </a:rPr>
              <a:t> </a:t>
            </a:r>
          </a:p>
          <a:p>
            <a:pPr algn="l" rtl="0"/>
            <a:r>
              <a:rPr lang="en-US" sz="3600" dirty="0">
                <a:latin typeface="Times New Roman" panose="02020603050405020304" pitchFamily="18" charset="0"/>
                <a:cs typeface="Times New Roman" panose="02020603050405020304" pitchFamily="18" charset="0"/>
              </a:rPr>
              <a:t>Apparatus: Droppers, containers and test tubes.</a:t>
            </a:r>
          </a:p>
          <a:p>
            <a:pPr algn="l" rtl="0"/>
            <a:endParaRPr lang="ar-IQ"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89132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8903" y="139148"/>
            <a:ext cx="11767931" cy="6718852"/>
          </a:xfrm>
        </p:spPr>
        <p:txBody>
          <a:bodyPr>
            <a:normAutofit fontScale="92500" lnSpcReduction="10000"/>
          </a:bodyPr>
          <a:lstStyle/>
          <a:p>
            <a:pPr algn="l" rtl="0"/>
            <a:r>
              <a:rPr lang="en-US" b="1" u="sng" dirty="0">
                <a:latin typeface="Times New Roman" panose="02020603050405020304" pitchFamily="18" charset="0"/>
                <a:cs typeface="Times New Roman" panose="02020603050405020304" pitchFamily="18" charset="0"/>
              </a:rPr>
              <a:t>Procedure</a:t>
            </a:r>
            <a:r>
              <a:rPr lang="en-US" b="1"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l" rtl="0"/>
            <a:r>
              <a:rPr lang="en-US" b="1" dirty="0">
                <a:latin typeface="Times New Roman" panose="02020603050405020304" pitchFamily="18" charset="0"/>
                <a:cs typeface="Times New Roman" panose="02020603050405020304" pitchFamily="18" charset="0"/>
              </a:rPr>
              <a:t>Assigned students into 2 groups:</a:t>
            </a:r>
            <a:endParaRPr lang="en-US" dirty="0">
              <a:latin typeface="Times New Roman" panose="02020603050405020304" pitchFamily="18" charset="0"/>
              <a:cs typeface="Times New Roman" panose="02020603050405020304" pitchFamily="18" charset="0"/>
            </a:endParaRPr>
          </a:p>
          <a:p>
            <a:pPr lvl="0" algn="l" rtl="0"/>
            <a:r>
              <a:rPr lang="en-US" dirty="0">
                <a:latin typeface="Times New Roman" panose="02020603050405020304" pitchFamily="18" charset="0"/>
                <a:cs typeface="Times New Roman" panose="02020603050405020304" pitchFamily="18" charset="0"/>
              </a:rPr>
              <a:t>A random sample of students was allocated to receive potassium iodide 300 mg in capsules and another receives potassium iodide 300 mg in solution.</a:t>
            </a:r>
          </a:p>
          <a:p>
            <a:pPr lvl="0" algn="l" rtl="0"/>
            <a:r>
              <a:rPr lang="en-US" dirty="0">
                <a:latin typeface="Times New Roman" panose="02020603050405020304" pitchFamily="18" charset="0"/>
                <a:cs typeface="Times New Roman" panose="02020603050405020304" pitchFamily="18" charset="0"/>
              </a:rPr>
              <a:t>Two samples of saliva are collected every 10 minutes for 1 hour. These</a:t>
            </a:r>
          </a:p>
          <a:p>
            <a:pPr algn="l" rtl="0"/>
            <a:r>
              <a:rPr lang="en-US" dirty="0">
                <a:latin typeface="Times New Roman" panose="02020603050405020304" pitchFamily="18" charset="0"/>
                <a:cs typeface="Times New Roman" panose="02020603050405020304" pitchFamily="18" charset="0"/>
              </a:rPr>
              <a:t>samples are tested as follow:</a:t>
            </a:r>
          </a:p>
          <a:p>
            <a:pPr algn="l" rtl="0"/>
            <a:r>
              <a:rPr lang="en-US" dirty="0">
                <a:latin typeface="Times New Roman" panose="02020603050405020304" pitchFamily="18" charset="0"/>
                <a:cs typeface="Times New Roman" panose="02020603050405020304" pitchFamily="18" charset="0"/>
              </a:rPr>
              <a:t> </a:t>
            </a:r>
          </a:p>
          <a:p>
            <a:pPr algn="l" rtl="0"/>
            <a:r>
              <a:rPr lang="en-US" b="1" dirty="0">
                <a:latin typeface="Times New Roman" panose="02020603050405020304" pitchFamily="18" charset="0"/>
                <a:cs typeface="Times New Roman" panose="02020603050405020304" pitchFamily="18" charset="0"/>
              </a:rPr>
              <a:t>Testing the samples of saliva :</a:t>
            </a:r>
            <a:endParaRPr lang="en-US" dirty="0">
              <a:latin typeface="Times New Roman" panose="02020603050405020304" pitchFamily="18" charset="0"/>
              <a:cs typeface="Times New Roman" panose="02020603050405020304" pitchFamily="18" charset="0"/>
            </a:endParaRPr>
          </a:p>
          <a:p>
            <a:pPr lvl="0" algn="l" rtl="0"/>
            <a:r>
              <a:rPr lang="en-US" dirty="0">
                <a:latin typeface="Times New Roman" panose="02020603050405020304" pitchFamily="18" charset="0"/>
                <a:cs typeface="Times New Roman" panose="02020603050405020304" pitchFamily="18" charset="0"/>
              </a:rPr>
              <a:t>4 drops (saliva) + 5 drops (H2O2) + 4 drops (H2SO4) +1 ml starch solution</a:t>
            </a:r>
          </a:p>
          <a:p>
            <a:pPr lvl="0" algn="l" rtl="0"/>
            <a:r>
              <a:rPr lang="en-US" dirty="0">
                <a:latin typeface="Times New Roman" panose="02020603050405020304" pitchFamily="18" charset="0"/>
                <a:cs typeface="Times New Roman" panose="02020603050405020304" pitchFamily="18" charset="0"/>
              </a:rPr>
              <a:t>Shaking for 3 seconds.</a:t>
            </a:r>
          </a:p>
          <a:p>
            <a:pPr lvl="0" algn="l" rtl="0"/>
            <a:r>
              <a:rPr lang="en-US" dirty="0">
                <a:latin typeface="Times New Roman" panose="02020603050405020304" pitchFamily="18" charset="0"/>
                <a:cs typeface="Times New Roman" panose="02020603050405020304" pitchFamily="18" charset="0"/>
              </a:rPr>
              <a:t>Blue color indicate a positive test	(presence of iodide) ,the intensity of which indicates the concentration of KI.</a:t>
            </a:r>
          </a:p>
          <a:p>
            <a:pPr lvl="0" algn="l" rtl="0"/>
            <a:r>
              <a:rPr lang="en-US" dirty="0">
                <a:latin typeface="Times New Roman" panose="02020603050405020304" pitchFamily="18" charset="0"/>
                <a:cs typeface="Times New Roman" panose="02020603050405020304" pitchFamily="18" charset="0"/>
              </a:rPr>
              <a:t>The	approximate	values	are	obtained	by	color	intensity</a:t>
            </a:r>
          </a:p>
          <a:p>
            <a:pPr algn="l" rtl="0"/>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ve</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ve</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ve</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etc</a:t>
            </a:r>
            <a:r>
              <a:rPr lang="en-US" dirty="0">
                <a:latin typeface="Times New Roman" panose="02020603050405020304" pitchFamily="18" charset="0"/>
                <a:cs typeface="Times New Roman" panose="02020603050405020304" pitchFamily="18" charset="0"/>
              </a:rPr>
              <a:t>).</a:t>
            </a:r>
          </a:p>
          <a:p>
            <a:pPr lvl="0" algn="l" rtl="0"/>
            <a:r>
              <a:rPr lang="en-US" dirty="0">
                <a:latin typeface="Times New Roman" panose="02020603050405020304" pitchFamily="18" charset="0"/>
                <a:cs typeface="Times New Roman" panose="02020603050405020304" pitchFamily="18" charset="0"/>
              </a:rPr>
              <a:t>Tabulate the results and plotted in a graph paper (X axis time, Y axis concentration) to show the rate of excretion consequent to absorption as below:</a:t>
            </a:r>
          </a:p>
          <a:p>
            <a:pPr algn="l" rtl="0"/>
            <a:endParaRPr lang="ar-IQ"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42444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53920" tIns="520536" rIns="253920" bIns="177744"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sng" strike="noStrike" cap="none" normalizeH="0" baseline="0" smtClean="0">
                <a:ln>
                  <a:noFill/>
                </a:ln>
                <a:solidFill>
                  <a:schemeClr val="tx1"/>
                </a:solidFill>
                <a:effectLst/>
                <a:latin typeface="Arial" panose="020B0604020202020204" pitchFamily="34" charset="0"/>
                <a:ea typeface="Calibri" panose="020F0502020204030204" pitchFamily="34" charset="0"/>
                <a:cs typeface="Calibri" panose="020F0502020204030204" pitchFamily="34" charset="0"/>
              </a:rPr>
              <a:t>Results</a:t>
            </a:r>
            <a:r>
              <a:rPr kumimoji="0" lang="en-US" sz="28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Calibri" panose="020F0502020204030204" pitchFamily="34" charset="0"/>
              </a:rPr>
              <a:t>:</a:t>
            </a:r>
            <a:endParaRPr kumimoji="0" lang="en-US" sz="11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Calibri" panose="020F0502020204030204" pitchFamily="34" charset="0"/>
              </a:rPr>
              <a:t/>
            </a:r>
            <a:br>
              <a:rPr kumimoji="0" lang="en-US" sz="16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Calibri" panose="020F0502020204030204" pitchFamily="34" charset="0"/>
              </a:rPr>
            </a:br>
            <a:endParaRPr kumimoji="0" lang="en-US" sz="1800" b="0" i="0" u="none" strike="noStrike" cap="none" normalizeH="0" baseline="0" smtClean="0">
              <a:ln>
                <a:noFill/>
              </a:ln>
              <a:solidFill>
                <a:schemeClr val="tx1"/>
              </a:solidFill>
              <a:effectLst/>
              <a:latin typeface="Arial" panose="020B0604020202020204" pitchFamily="34"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11062754"/>
              </p:ext>
            </p:extLst>
          </p:nvPr>
        </p:nvGraphicFramePr>
        <p:xfrm>
          <a:off x="1292087" y="775250"/>
          <a:ext cx="9581321" cy="6082749"/>
        </p:xfrm>
        <a:graphic>
          <a:graphicData uri="http://schemas.openxmlformats.org/drawingml/2006/table">
            <a:tbl>
              <a:tblPr firstRow="1" firstCol="1" lastRow="1" lastCol="1" bandRow="1" bandCol="1">
                <a:tableStyleId>{5C22544A-7EE6-4342-B048-85BDC9FD1C3A}</a:tableStyleId>
              </a:tblPr>
              <a:tblGrid>
                <a:gridCol w="2685569"/>
                <a:gridCol w="3447876"/>
                <a:gridCol w="3447876"/>
              </a:tblGrid>
              <a:tr h="456950">
                <a:tc rowSpan="2">
                  <a:txBody>
                    <a:bodyPr/>
                    <a:lstStyle/>
                    <a:p>
                      <a:pPr marL="91440">
                        <a:spcBef>
                          <a:spcPts val="365"/>
                        </a:spcBef>
                        <a:spcAft>
                          <a:spcPts val="0"/>
                        </a:spcAft>
                      </a:pPr>
                      <a:r>
                        <a:rPr lang="en-US" sz="1600">
                          <a:effectLst/>
                        </a:rPr>
                        <a:t>Time</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91440">
                        <a:spcBef>
                          <a:spcPts val="365"/>
                        </a:spcBef>
                        <a:spcAft>
                          <a:spcPts val="0"/>
                        </a:spcAft>
                      </a:pPr>
                      <a:r>
                        <a:rPr lang="en-US" sz="1600">
                          <a:effectLst/>
                        </a:rPr>
                        <a:t>KI (capsule)</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91440">
                        <a:spcBef>
                          <a:spcPts val="365"/>
                        </a:spcBef>
                        <a:spcAft>
                          <a:spcPts val="0"/>
                        </a:spcAft>
                      </a:pPr>
                      <a:r>
                        <a:rPr lang="en-US" sz="1600">
                          <a:effectLst/>
                        </a:rPr>
                        <a:t>KI (solution)</a:t>
                      </a:r>
                      <a:endParaRPr lang="en-US" sz="1100">
                        <a:effectLst/>
                        <a:latin typeface="Times New Roman" panose="02020603050405020304" pitchFamily="18" charset="0"/>
                        <a:ea typeface="Times New Roman" panose="02020603050405020304" pitchFamily="18" charset="0"/>
                      </a:endParaRPr>
                    </a:p>
                  </a:txBody>
                  <a:tcPr marL="0" marR="0" marT="0" marB="0"/>
                </a:tc>
              </a:tr>
              <a:tr h="803943">
                <a:tc vMerge="1">
                  <a:txBody>
                    <a:bodyPr/>
                    <a:lstStyle/>
                    <a:p>
                      <a:pPr rtl="1"/>
                      <a:endParaRPr lang="ar-IQ"/>
                    </a:p>
                  </a:txBody>
                  <a:tcPr/>
                </a:tc>
                <a:tc>
                  <a:txBody>
                    <a:bodyPr/>
                    <a:lstStyle/>
                    <a:p>
                      <a:pPr marL="91440" marR="414655">
                        <a:lnSpc>
                          <a:spcPct val="103000"/>
                        </a:lnSpc>
                        <a:spcBef>
                          <a:spcPts val="370"/>
                        </a:spcBef>
                        <a:spcAft>
                          <a:spcPts val="0"/>
                        </a:spcAft>
                      </a:pPr>
                      <a:r>
                        <a:rPr lang="en-US" sz="1600">
                          <a:effectLst/>
                        </a:rPr>
                        <a:t>Presence of iodide in Saliva</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91440" marR="1050925">
                        <a:lnSpc>
                          <a:spcPct val="103000"/>
                        </a:lnSpc>
                        <a:spcBef>
                          <a:spcPts val="370"/>
                        </a:spcBef>
                        <a:spcAft>
                          <a:spcPts val="0"/>
                        </a:spcAft>
                      </a:pPr>
                      <a:r>
                        <a:rPr lang="en-US" sz="1600">
                          <a:effectLst/>
                        </a:rPr>
                        <a:t>Presence of iodide in Saliva</a:t>
                      </a:r>
                      <a:endParaRPr lang="en-US" sz="1100">
                        <a:effectLst/>
                        <a:latin typeface="Times New Roman" panose="02020603050405020304" pitchFamily="18" charset="0"/>
                        <a:ea typeface="Times New Roman" panose="02020603050405020304" pitchFamily="18" charset="0"/>
                      </a:endParaRPr>
                    </a:p>
                  </a:txBody>
                  <a:tcPr marL="0" marR="0" marT="0" marB="0"/>
                </a:tc>
              </a:tr>
              <a:tr h="803943">
                <a:tc>
                  <a:txBody>
                    <a:bodyPr/>
                    <a:lstStyle/>
                    <a:p>
                      <a:pPr marL="91440">
                        <a:spcBef>
                          <a:spcPts val="365"/>
                        </a:spcBef>
                        <a:spcAft>
                          <a:spcPts val="0"/>
                        </a:spcAft>
                      </a:pPr>
                      <a:r>
                        <a:rPr lang="en-US" sz="1600">
                          <a:effectLst/>
                        </a:rPr>
                        <a:t>10 min</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a:spcAft>
                          <a:spcPts val="0"/>
                        </a:spcAft>
                      </a:pPr>
                      <a:r>
                        <a:rPr lang="en-US" sz="16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a:spcAft>
                          <a:spcPts val="0"/>
                        </a:spcAft>
                      </a:pPr>
                      <a:r>
                        <a:rPr lang="en-US" sz="16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r>
              <a:tr h="803042">
                <a:tc>
                  <a:txBody>
                    <a:bodyPr/>
                    <a:lstStyle/>
                    <a:p>
                      <a:pPr marL="91440">
                        <a:spcBef>
                          <a:spcPts val="370"/>
                        </a:spcBef>
                        <a:spcAft>
                          <a:spcPts val="0"/>
                        </a:spcAft>
                      </a:pPr>
                      <a:r>
                        <a:rPr lang="en-US" sz="1600">
                          <a:effectLst/>
                        </a:rPr>
                        <a:t>20 min</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a:spcAft>
                          <a:spcPts val="0"/>
                        </a:spcAft>
                      </a:pPr>
                      <a:r>
                        <a:rPr lang="en-US" sz="16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a:spcAft>
                          <a:spcPts val="0"/>
                        </a:spcAft>
                      </a:pPr>
                      <a:r>
                        <a:rPr lang="en-US" sz="16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r>
              <a:tr h="803943">
                <a:tc>
                  <a:txBody>
                    <a:bodyPr/>
                    <a:lstStyle/>
                    <a:p>
                      <a:pPr marL="91440">
                        <a:spcBef>
                          <a:spcPts val="370"/>
                        </a:spcBef>
                        <a:spcAft>
                          <a:spcPts val="0"/>
                        </a:spcAft>
                      </a:pPr>
                      <a:r>
                        <a:rPr lang="en-US" sz="1600">
                          <a:effectLst/>
                        </a:rPr>
                        <a:t>30 min</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a:spcAft>
                          <a:spcPts val="0"/>
                        </a:spcAft>
                      </a:pPr>
                      <a:r>
                        <a:rPr lang="en-US" sz="16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a:spcAft>
                          <a:spcPts val="0"/>
                        </a:spcAft>
                      </a:pPr>
                      <a:r>
                        <a:rPr lang="en-US" sz="16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r>
              <a:tr h="803042">
                <a:tc>
                  <a:txBody>
                    <a:bodyPr/>
                    <a:lstStyle/>
                    <a:p>
                      <a:pPr marL="91440">
                        <a:spcBef>
                          <a:spcPts val="370"/>
                        </a:spcBef>
                        <a:spcAft>
                          <a:spcPts val="0"/>
                        </a:spcAft>
                      </a:pPr>
                      <a:r>
                        <a:rPr lang="en-US" sz="1600">
                          <a:effectLst/>
                        </a:rPr>
                        <a:t>40 min</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a:spcAft>
                          <a:spcPts val="0"/>
                        </a:spcAft>
                      </a:pPr>
                      <a:r>
                        <a:rPr lang="en-US" sz="16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a:spcAft>
                          <a:spcPts val="0"/>
                        </a:spcAft>
                      </a:pPr>
                      <a:r>
                        <a:rPr lang="en-US" sz="16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r>
              <a:tr h="803943">
                <a:tc>
                  <a:txBody>
                    <a:bodyPr/>
                    <a:lstStyle/>
                    <a:p>
                      <a:pPr marL="91440">
                        <a:spcBef>
                          <a:spcPts val="370"/>
                        </a:spcBef>
                        <a:spcAft>
                          <a:spcPts val="0"/>
                        </a:spcAft>
                      </a:pPr>
                      <a:r>
                        <a:rPr lang="en-US" sz="1600">
                          <a:effectLst/>
                        </a:rPr>
                        <a:t>50 min</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a:spcAft>
                          <a:spcPts val="0"/>
                        </a:spcAft>
                      </a:pPr>
                      <a:r>
                        <a:rPr lang="en-US" sz="16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a:spcAft>
                          <a:spcPts val="0"/>
                        </a:spcAft>
                      </a:pPr>
                      <a:r>
                        <a:rPr lang="en-US" sz="16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r>
              <a:tr h="803943">
                <a:tc>
                  <a:txBody>
                    <a:bodyPr/>
                    <a:lstStyle/>
                    <a:p>
                      <a:pPr marL="91440">
                        <a:spcBef>
                          <a:spcPts val="375"/>
                        </a:spcBef>
                        <a:spcAft>
                          <a:spcPts val="0"/>
                        </a:spcAft>
                      </a:pPr>
                      <a:r>
                        <a:rPr lang="en-US" sz="1600">
                          <a:effectLst/>
                        </a:rPr>
                        <a:t>60 min</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a:spcAft>
                          <a:spcPts val="0"/>
                        </a:spcAft>
                      </a:pPr>
                      <a:r>
                        <a:rPr lang="en-US" sz="16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a:spcAft>
                          <a:spcPts val="0"/>
                        </a:spcAft>
                      </a:pPr>
                      <a:r>
                        <a:rPr lang="en-US" sz="1600" dirty="0">
                          <a:effectLst/>
                        </a:rPr>
                        <a:t> </a:t>
                      </a:r>
                      <a:endParaRPr lang="en-US" sz="1100" dirty="0">
                        <a:effectLst/>
                        <a:latin typeface="Times New Roman" panose="02020603050405020304" pitchFamily="18" charset="0"/>
                        <a:ea typeface="Times New Roman" panose="02020603050405020304" pitchFamily="18" charset="0"/>
                      </a:endParaRPr>
                    </a:p>
                  </a:txBody>
                  <a:tcPr marL="0" marR="0" marT="0" marB="0"/>
                </a:tc>
              </a:tr>
            </a:tbl>
          </a:graphicData>
        </a:graphic>
      </p:graphicFrame>
    </p:spTree>
    <p:extLst>
      <p:ext uri="{BB962C8B-B14F-4D97-AF65-F5344CB8AC3E}">
        <p14:creationId xmlns:p14="http://schemas.microsoft.com/office/powerpoint/2010/main" val="24609535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417" y="139148"/>
            <a:ext cx="11095383" cy="6037815"/>
          </a:xfrm>
        </p:spPr>
        <p:txBody>
          <a:bodyPr>
            <a:normAutofit/>
          </a:bodyPr>
          <a:lstStyle/>
          <a:p>
            <a:pPr algn="l" rtl="0"/>
            <a:r>
              <a:rPr lang="en-US" sz="3600" dirty="0">
                <a:latin typeface="Times New Roman" panose="02020603050405020304" pitchFamily="18" charset="0"/>
                <a:cs typeface="Times New Roman" panose="02020603050405020304" pitchFamily="18" charset="0"/>
              </a:rPr>
              <a:t>Plot the graph (X axis time, Y axis concentration (intensity of the color) to show the rate of excretion consequent to absorption of capsules vs. solution dosage forms</a:t>
            </a:r>
          </a:p>
          <a:p>
            <a:pPr algn="l" rtl="0"/>
            <a:endParaRPr lang="ar-IQ" sz="3600" dirty="0">
              <a:latin typeface="Times New Roman" panose="02020603050405020304" pitchFamily="18" charset="0"/>
              <a:cs typeface="Times New Roman" panose="02020603050405020304" pitchFamily="18" charset="0"/>
            </a:endParaRPr>
          </a:p>
        </p:txBody>
      </p:sp>
      <p:pic>
        <p:nvPicPr>
          <p:cNvPr id="5" name="image2.png"/>
          <p:cNvPicPr/>
          <p:nvPr/>
        </p:nvPicPr>
        <p:blipFill>
          <a:blip r:embed="rId2" cstate="print"/>
          <a:stretch>
            <a:fillRect/>
          </a:stretch>
        </p:blipFill>
        <p:spPr>
          <a:xfrm>
            <a:off x="3594063" y="2333308"/>
            <a:ext cx="4842510" cy="3843655"/>
          </a:xfrm>
          <a:prstGeom prst="rect">
            <a:avLst/>
          </a:prstGeom>
        </p:spPr>
      </p:pic>
    </p:spTree>
    <p:extLst>
      <p:ext uri="{BB962C8B-B14F-4D97-AF65-F5344CB8AC3E}">
        <p14:creationId xmlns:p14="http://schemas.microsoft.com/office/powerpoint/2010/main" val="17753163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l" rtl="0"/>
            <a:r>
              <a:rPr lang="en-US" sz="3600" b="1" u="heavy" dirty="0">
                <a:latin typeface="Times New Roman" panose="02020603050405020304" pitchFamily="18" charset="0"/>
                <a:cs typeface="Times New Roman" panose="02020603050405020304" pitchFamily="18" charset="0"/>
              </a:rPr>
              <a:t>Discussion</a:t>
            </a:r>
            <a:r>
              <a:rPr lang="en-US" sz="3600" b="1" dirty="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a:p>
            <a:pPr lvl="1" algn="l" rtl="0"/>
            <a:r>
              <a:rPr lang="en-US" sz="3600" b="1" dirty="0">
                <a:latin typeface="Times New Roman" panose="02020603050405020304" pitchFamily="18" charset="0"/>
                <a:cs typeface="Times New Roman" panose="02020603050405020304" pitchFamily="18" charset="0"/>
              </a:rPr>
              <a:t>Compare the	rate of excretion consequent to absorption of	KI capsules vs.	KI solution dosage forms.</a:t>
            </a:r>
            <a:endParaRPr lang="en-US" sz="3600" dirty="0">
              <a:latin typeface="Times New Roman" panose="02020603050405020304" pitchFamily="18" charset="0"/>
              <a:cs typeface="Times New Roman" panose="02020603050405020304" pitchFamily="18" charset="0"/>
            </a:endParaRPr>
          </a:p>
          <a:p>
            <a:pPr lvl="1" algn="l" rtl="0"/>
            <a:r>
              <a:rPr lang="en-US" sz="3600" b="1" dirty="0">
                <a:latin typeface="Times New Roman" panose="02020603050405020304" pitchFamily="18" charset="0"/>
                <a:cs typeface="Times New Roman" panose="02020603050405020304" pitchFamily="18" charset="0"/>
              </a:rPr>
              <a:t>Advantages of TDM by using Saliva for estimating drug levels.</a:t>
            </a:r>
            <a:endParaRPr lang="en-US" sz="3600" dirty="0">
              <a:latin typeface="Times New Roman" panose="02020603050405020304" pitchFamily="18" charset="0"/>
              <a:cs typeface="Times New Roman" panose="02020603050405020304" pitchFamily="18" charset="0"/>
            </a:endParaRPr>
          </a:p>
          <a:p>
            <a:pPr algn="l" rtl="0"/>
            <a:endParaRPr lang="ar-IQ"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2039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8903" y="139148"/>
            <a:ext cx="11767931" cy="6718852"/>
          </a:xfrm>
        </p:spPr>
        <p:txBody>
          <a:bodyPr>
            <a:normAutofit lnSpcReduction="10000"/>
          </a:bodyPr>
          <a:lstStyle/>
          <a:p>
            <a:pPr marL="0" indent="0" algn="l">
              <a:buNone/>
            </a:pPr>
            <a:r>
              <a:rPr lang="en-US" sz="3600" b="1" dirty="0">
                <a:latin typeface="Times New Roman" panose="02020603050405020304" pitchFamily="18" charset="0"/>
                <a:cs typeface="Times New Roman" panose="02020603050405020304" pitchFamily="18" charset="0"/>
              </a:rPr>
              <a:t>Types of transport across cell membrane </a:t>
            </a:r>
            <a:r>
              <a:rPr lang="en-US" sz="3600" dirty="0">
                <a:latin typeface="Times New Roman" panose="02020603050405020304" pitchFamily="18" charset="0"/>
                <a:cs typeface="Times New Roman" panose="02020603050405020304" pitchFamily="18" charset="0"/>
              </a:rPr>
              <a:t>:</a:t>
            </a:r>
            <a:endParaRPr lang="en-US" sz="3600" b="1" u="sng" dirty="0">
              <a:latin typeface="Times New Roman" panose="02020603050405020304" pitchFamily="18" charset="0"/>
              <a:cs typeface="Times New Roman" panose="02020603050405020304" pitchFamily="18" charset="0"/>
            </a:endParaRPr>
          </a:p>
          <a:p>
            <a:pPr lvl="1" algn="l" rtl="0"/>
            <a:r>
              <a:rPr lang="en-US" sz="3600" dirty="0">
                <a:latin typeface="Times New Roman" panose="02020603050405020304" pitchFamily="18" charset="0"/>
                <a:cs typeface="Times New Roman" panose="02020603050405020304" pitchFamily="18" charset="0"/>
              </a:rPr>
              <a:t>Diffusion through lipid </a:t>
            </a:r>
            <a:r>
              <a:rPr lang="en-US" sz="3600" dirty="0" smtClean="0">
                <a:latin typeface="Times New Roman" panose="02020603050405020304" pitchFamily="18" charset="0"/>
                <a:cs typeface="Times New Roman" panose="02020603050405020304" pitchFamily="18" charset="0"/>
              </a:rPr>
              <a:t>layers</a:t>
            </a:r>
          </a:p>
          <a:p>
            <a:pPr lvl="1" algn="l" rtl="0"/>
            <a:endParaRPr lang="en-US" sz="3600" dirty="0">
              <a:latin typeface="Times New Roman" panose="02020603050405020304" pitchFamily="18" charset="0"/>
              <a:cs typeface="Times New Roman" panose="02020603050405020304" pitchFamily="18" charset="0"/>
            </a:endParaRPr>
          </a:p>
          <a:p>
            <a:pPr lvl="1" algn="l" rtl="0"/>
            <a:r>
              <a:rPr lang="en-US" sz="3600" dirty="0">
                <a:latin typeface="Times New Roman" panose="02020603050405020304" pitchFamily="18" charset="0"/>
                <a:cs typeface="Times New Roman" panose="02020603050405020304" pitchFamily="18" charset="0"/>
              </a:rPr>
              <a:t>Transfer through aqueous </a:t>
            </a:r>
            <a:r>
              <a:rPr lang="en-US" sz="3600" dirty="0" smtClean="0">
                <a:latin typeface="Times New Roman" panose="02020603050405020304" pitchFamily="18" charset="0"/>
                <a:cs typeface="Times New Roman" panose="02020603050405020304" pitchFamily="18" charset="0"/>
              </a:rPr>
              <a:t>pores</a:t>
            </a:r>
          </a:p>
          <a:p>
            <a:pPr lvl="1" algn="l" rtl="0"/>
            <a:endParaRPr lang="en-US" sz="3600" dirty="0">
              <a:latin typeface="Times New Roman" panose="02020603050405020304" pitchFamily="18" charset="0"/>
              <a:cs typeface="Times New Roman" panose="02020603050405020304" pitchFamily="18" charset="0"/>
            </a:endParaRPr>
          </a:p>
          <a:p>
            <a:pPr lvl="1" algn="l" rtl="0"/>
            <a:r>
              <a:rPr lang="en-US" sz="3600" dirty="0">
                <a:latin typeface="Times New Roman" panose="02020603050405020304" pitchFamily="18" charset="0"/>
                <a:cs typeface="Times New Roman" panose="02020603050405020304" pitchFamily="18" charset="0"/>
              </a:rPr>
              <a:t>Transport by carrier proteins: which include two main subtypes:.</a:t>
            </a:r>
          </a:p>
          <a:p>
            <a:pPr algn="l" rtl="0"/>
            <a:r>
              <a:rPr lang="en-US" sz="3600" dirty="0">
                <a:latin typeface="Times New Roman" panose="02020603050405020304" pitchFamily="18" charset="0"/>
                <a:cs typeface="Times New Roman" panose="02020603050405020304" pitchFamily="18" charset="0"/>
              </a:rPr>
              <a:t>a. Passive transport</a:t>
            </a:r>
          </a:p>
          <a:p>
            <a:pPr algn="l" rtl="0"/>
            <a:r>
              <a:rPr lang="en-US" sz="3600" dirty="0">
                <a:latin typeface="Times New Roman" panose="02020603050405020304" pitchFamily="18" charset="0"/>
                <a:cs typeface="Times New Roman" panose="02020603050405020304" pitchFamily="18" charset="0"/>
              </a:rPr>
              <a:t>b. Active transport: Need energy to transport against concentration gradient</a:t>
            </a:r>
            <a:r>
              <a:rPr lang="en-US" sz="3600" dirty="0" smtClean="0">
                <a:latin typeface="Times New Roman" panose="02020603050405020304" pitchFamily="18" charset="0"/>
                <a:cs typeface="Times New Roman" panose="02020603050405020304" pitchFamily="18" charset="0"/>
              </a:rPr>
              <a:t>.</a:t>
            </a:r>
          </a:p>
          <a:p>
            <a:pPr algn="l" rtl="0"/>
            <a:endParaRPr lang="en-US" sz="3600" dirty="0">
              <a:latin typeface="Times New Roman" panose="02020603050405020304" pitchFamily="18" charset="0"/>
              <a:cs typeface="Times New Roman" panose="02020603050405020304" pitchFamily="18" charset="0"/>
            </a:endParaRPr>
          </a:p>
          <a:p>
            <a:pPr lvl="1" algn="l" rtl="0"/>
            <a:r>
              <a:rPr lang="en-US" sz="3600" dirty="0">
                <a:latin typeface="Times New Roman" panose="02020603050405020304" pitchFamily="18" charset="0"/>
                <a:cs typeface="Times New Roman" panose="02020603050405020304" pitchFamily="18" charset="0"/>
              </a:rPr>
              <a:t>Pinocytosis</a:t>
            </a:r>
          </a:p>
          <a:p>
            <a:pPr marL="0" indent="0" algn="l" rtl="0">
              <a:buNone/>
            </a:pPr>
            <a:endParaRPr lang="ar-IQ"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17459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8903" y="139148"/>
            <a:ext cx="11767931" cy="6718852"/>
          </a:xfrm>
        </p:spPr>
        <p:txBody>
          <a:bodyPr>
            <a:normAutofit/>
          </a:bodyPr>
          <a:lstStyle/>
          <a:p>
            <a:pPr algn="l" rtl="0"/>
            <a:r>
              <a:rPr lang="en-US" sz="3600" b="1" u="heavy" dirty="0">
                <a:latin typeface="Times New Roman" panose="02020603050405020304" pitchFamily="18" charset="0"/>
                <a:cs typeface="Times New Roman" panose="02020603050405020304" pitchFamily="18" charset="0"/>
              </a:rPr>
              <a:t>Factors affecting the absorption of drug from GIT</a:t>
            </a:r>
            <a:r>
              <a:rPr lang="en-US" sz="3600" b="1" dirty="0">
                <a:latin typeface="Times New Roman" panose="02020603050405020304" pitchFamily="18" charset="0"/>
                <a:cs typeface="Times New Roman" panose="02020603050405020304" pitchFamily="18" charset="0"/>
              </a:rPr>
              <a:t>:</a:t>
            </a:r>
            <a:endParaRPr lang="en-US" sz="3600" b="1" u="sng" dirty="0">
              <a:latin typeface="Times New Roman" panose="02020603050405020304" pitchFamily="18" charset="0"/>
              <a:cs typeface="Times New Roman" panose="02020603050405020304" pitchFamily="18" charset="0"/>
            </a:endParaRPr>
          </a:p>
          <a:p>
            <a:pPr lvl="2" algn="l" rtl="0"/>
            <a:r>
              <a:rPr lang="en-US" sz="3600" dirty="0">
                <a:latin typeface="Times New Roman" panose="02020603050405020304" pitchFamily="18" charset="0"/>
                <a:cs typeface="Times New Roman" panose="02020603050405020304" pitchFamily="18" charset="0"/>
              </a:rPr>
              <a:t>Biological factors</a:t>
            </a:r>
          </a:p>
          <a:p>
            <a:pPr lvl="2" algn="l" rtl="0"/>
            <a:r>
              <a:rPr lang="en-US" sz="3600" dirty="0">
                <a:latin typeface="Times New Roman" panose="02020603050405020304" pitchFamily="18" charset="0"/>
                <a:cs typeface="Times New Roman" panose="02020603050405020304" pitchFamily="18" charset="0"/>
              </a:rPr>
              <a:t>Physiochemical factors</a:t>
            </a:r>
          </a:p>
          <a:p>
            <a:pPr algn="l" rtl="0"/>
            <a:r>
              <a:rPr lang="en-US" sz="3600" dirty="0" smtClean="0">
                <a:latin typeface="Times New Roman" panose="02020603050405020304" pitchFamily="18" charset="0"/>
                <a:cs typeface="Times New Roman" panose="02020603050405020304" pitchFamily="18" charset="0"/>
              </a:rPr>
              <a:t>Pharmaceutical </a:t>
            </a:r>
            <a:r>
              <a:rPr lang="en-US" sz="3600" dirty="0">
                <a:latin typeface="Times New Roman" panose="02020603050405020304" pitchFamily="18" charset="0"/>
                <a:cs typeface="Times New Roman" panose="02020603050405020304" pitchFamily="18" charset="0"/>
              </a:rPr>
              <a:t>factors</a:t>
            </a:r>
            <a:endParaRPr lang="ar-IQ"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2397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8903" y="139148"/>
            <a:ext cx="11767931" cy="6718852"/>
          </a:xfrm>
        </p:spPr>
        <p:txBody>
          <a:bodyPr>
            <a:normAutofit/>
          </a:bodyPr>
          <a:lstStyle/>
          <a:p>
            <a:pPr algn="l" rtl="0"/>
            <a:r>
              <a:rPr lang="en-US" sz="3600" b="1" u="heavy" dirty="0">
                <a:latin typeface="Times New Roman" panose="02020603050405020304" pitchFamily="18" charset="0"/>
                <a:cs typeface="Times New Roman" panose="02020603050405020304" pitchFamily="18" charset="0"/>
              </a:rPr>
              <a:t>Biological factors</a:t>
            </a:r>
            <a:r>
              <a:rPr lang="en-US" sz="3600" dirty="0">
                <a:latin typeface="Times New Roman" panose="02020603050405020304" pitchFamily="18" charset="0"/>
                <a:cs typeface="Times New Roman" panose="02020603050405020304" pitchFamily="18" charset="0"/>
              </a:rPr>
              <a:t>:</a:t>
            </a:r>
            <a:endParaRPr lang="en-US" sz="3600" b="1" u="sng" dirty="0">
              <a:latin typeface="Times New Roman" panose="02020603050405020304" pitchFamily="18" charset="0"/>
              <a:cs typeface="Times New Roman" panose="02020603050405020304" pitchFamily="18" charset="0"/>
            </a:endParaRPr>
          </a:p>
          <a:p>
            <a:pPr lvl="0" algn="l" rtl="0"/>
            <a:r>
              <a:rPr lang="en-US" sz="3600" dirty="0">
                <a:latin typeface="Times New Roman" panose="02020603050405020304" pitchFamily="18" charset="0"/>
                <a:cs typeface="Times New Roman" panose="02020603050405020304" pitchFamily="18" charset="0"/>
              </a:rPr>
              <a:t>surface area of GI absorption sites</a:t>
            </a:r>
          </a:p>
          <a:p>
            <a:pPr lvl="0" algn="l" rtl="0"/>
            <a:r>
              <a:rPr lang="en-US" sz="3600" dirty="0">
                <a:latin typeface="Times New Roman" panose="02020603050405020304" pitchFamily="18" charset="0"/>
                <a:cs typeface="Times New Roman" panose="02020603050405020304" pitchFamily="18" charset="0"/>
              </a:rPr>
              <a:t>pH of gastrointestinal fluids</a:t>
            </a:r>
          </a:p>
          <a:p>
            <a:pPr lvl="0" algn="l" rtl="0"/>
            <a:r>
              <a:rPr lang="en-US" sz="3600" dirty="0">
                <a:latin typeface="Times New Roman" panose="02020603050405020304" pitchFamily="18" charset="0"/>
                <a:cs typeface="Times New Roman" panose="02020603050405020304" pitchFamily="18" charset="0"/>
              </a:rPr>
              <a:t>Gastrointestinal motility</a:t>
            </a:r>
          </a:p>
          <a:p>
            <a:pPr lvl="0" algn="l" rtl="0"/>
            <a:r>
              <a:rPr lang="en-US" sz="3600" dirty="0">
                <a:latin typeface="Times New Roman" panose="02020603050405020304" pitchFamily="18" charset="0"/>
                <a:cs typeface="Times New Roman" panose="02020603050405020304" pitchFamily="18" charset="0"/>
              </a:rPr>
              <a:t>Influence of food and diet in GIT</a:t>
            </a:r>
          </a:p>
          <a:p>
            <a:pPr lvl="0" algn="l" rtl="0"/>
            <a:r>
              <a:rPr lang="en-US" sz="3600" dirty="0">
                <a:latin typeface="Times New Roman" panose="02020603050405020304" pitchFamily="18" charset="0"/>
                <a:cs typeface="Times New Roman" panose="02020603050405020304" pitchFamily="18" charset="0"/>
              </a:rPr>
              <a:t>Hepatic metabolism (first pass effect)</a:t>
            </a:r>
          </a:p>
          <a:p>
            <a:pPr lvl="0" algn="l" rtl="0"/>
            <a:r>
              <a:rPr lang="en-US" sz="3600" dirty="0">
                <a:latin typeface="Times New Roman" panose="02020603050405020304" pitchFamily="18" charset="0"/>
                <a:cs typeface="Times New Roman" panose="02020603050405020304" pitchFamily="18" charset="0"/>
              </a:rPr>
              <a:t>Gastrointestinal disorders and presence of disease states</a:t>
            </a:r>
          </a:p>
          <a:p>
            <a:pPr algn="l" rtl="0"/>
            <a:endParaRPr lang="ar-IQ"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59640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8903" y="139148"/>
            <a:ext cx="11767931" cy="6718852"/>
          </a:xfrm>
        </p:spPr>
        <p:txBody>
          <a:bodyPr>
            <a:normAutofit/>
          </a:bodyPr>
          <a:lstStyle/>
          <a:p>
            <a:pPr algn="l" rtl="0"/>
            <a:r>
              <a:rPr lang="en-US" sz="3600" b="1" dirty="0">
                <a:latin typeface="Times New Roman" panose="02020603050405020304" pitchFamily="18" charset="0"/>
                <a:cs typeface="Times New Roman" panose="02020603050405020304" pitchFamily="18" charset="0"/>
              </a:rPr>
              <a:t>Physiochemical factors</a:t>
            </a:r>
            <a:r>
              <a:rPr lang="en-US" sz="3600" dirty="0">
                <a:latin typeface="Times New Roman" panose="02020603050405020304" pitchFamily="18" charset="0"/>
                <a:cs typeface="Times New Roman" panose="02020603050405020304" pitchFamily="18" charset="0"/>
              </a:rPr>
              <a:t>:</a:t>
            </a:r>
            <a:endParaRPr lang="en-US" sz="3600" b="1" u="sng" dirty="0">
              <a:latin typeface="Times New Roman" panose="02020603050405020304" pitchFamily="18" charset="0"/>
              <a:cs typeface="Times New Roman" panose="02020603050405020304" pitchFamily="18" charset="0"/>
            </a:endParaRPr>
          </a:p>
          <a:p>
            <a:pPr lvl="1" algn="l" rtl="0"/>
            <a:r>
              <a:rPr lang="en-US" sz="3600" dirty="0">
                <a:latin typeface="Times New Roman" panose="02020603050405020304" pitchFamily="18" charset="0"/>
                <a:cs typeface="Times New Roman" panose="02020603050405020304" pitchFamily="18" charset="0"/>
              </a:rPr>
              <a:t>Drug dissociation constant</a:t>
            </a:r>
          </a:p>
          <a:p>
            <a:pPr lvl="1" algn="l" rtl="0"/>
            <a:r>
              <a:rPr lang="en-US" sz="3600" dirty="0">
                <a:latin typeface="Times New Roman" panose="02020603050405020304" pitchFamily="18" charset="0"/>
                <a:cs typeface="Times New Roman" panose="02020603050405020304" pitchFamily="18" charset="0"/>
              </a:rPr>
              <a:t>Lipid solubility</a:t>
            </a:r>
          </a:p>
          <a:p>
            <a:pPr lvl="1" algn="l" rtl="0"/>
            <a:r>
              <a:rPr lang="en-US" sz="3600" dirty="0">
                <a:latin typeface="Times New Roman" panose="02020603050405020304" pitchFamily="18" charset="0"/>
                <a:cs typeface="Times New Roman" panose="02020603050405020304" pitchFamily="18" charset="0"/>
              </a:rPr>
              <a:t>Dissolution rate of drugs</a:t>
            </a:r>
          </a:p>
          <a:p>
            <a:pPr lvl="1" algn="l" rtl="0"/>
            <a:r>
              <a:rPr lang="en-US" sz="3600" dirty="0">
                <a:latin typeface="Times New Roman" panose="02020603050405020304" pitchFamily="18" charset="0"/>
                <a:cs typeface="Times New Roman" panose="02020603050405020304" pitchFamily="18" charset="0"/>
              </a:rPr>
              <a:t>Drug stability and degradation condition in GIT</a:t>
            </a:r>
          </a:p>
          <a:p>
            <a:pPr lvl="1" algn="l" rtl="0"/>
            <a:r>
              <a:rPr lang="en-US" sz="3600" dirty="0">
                <a:latin typeface="Times New Roman" panose="02020603050405020304" pitchFamily="18" charset="0"/>
                <a:cs typeface="Times New Roman" panose="02020603050405020304" pitchFamily="18" charset="0"/>
              </a:rPr>
              <a:t>Drug interaction properties with other constituents</a:t>
            </a:r>
          </a:p>
          <a:p>
            <a:pPr algn="l" rtl="0"/>
            <a:endParaRPr lang="ar-IQ"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9161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8903" y="139148"/>
            <a:ext cx="11767931" cy="6718852"/>
          </a:xfrm>
        </p:spPr>
        <p:txBody>
          <a:bodyPr>
            <a:normAutofit/>
          </a:bodyPr>
          <a:lstStyle/>
          <a:p>
            <a:pPr algn="l" rtl="0"/>
            <a:r>
              <a:rPr lang="en-US" sz="3600" b="1" u="heavy" dirty="0">
                <a:latin typeface="Times New Roman" panose="02020603050405020304" pitchFamily="18" charset="0"/>
                <a:cs typeface="Times New Roman" panose="02020603050405020304" pitchFamily="18" charset="0"/>
              </a:rPr>
              <a:t>Pharmaceutical factors</a:t>
            </a:r>
            <a:r>
              <a:rPr lang="en-US" sz="3600" b="1" dirty="0">
                <a:latin typeface="Times New Roman" panose="02020603050405020304" pitchFamily="18" charset="0"/>
                <a:cs typeface="Times New Roman" panose="02020603050405020304" pitchFamily="18" charset="0"/>
              </a:rPr>
              <a:t>:</a:t>
            </a:r>
            <a:endParaRPr lang="en-US" sz="3600" b="1" u="sng" dirty="0">
              <a:latin typeface="Times New Roman" panose="02020603050405020304" pitchFamily="18" charset="0"/>
              <a:cs typeface="Times New Roman" panose="02020603050405020304" pitchFamily="18" charset="0"/>
            </a:endParaRPr>
          </a:p>
          <a:p>
            <a:pPr lvl="2" algn="l" rtl="0"/>
            <a:r>
              <a:rPr lang="en-US" sz="3600" dirty="0">
                <a:latin typeface="Times New Roman" panose="02020603050405020304" pitchFamily="18" charset="0"/>
                <a:cs typeface="Times New Roman" panose="02020603050405020304" pitchFamily="18" charset="0"/>
              </a:rPr>
              <a:t>Types of dosage forms</a:t>
            </a:r>
          </a:p>
          <a:p>
            <a:pPr lvl="2" algn="l" rtl="0"/>
            <a:r>
              <a:rPr lang="en-US" sz="3600" dirty="0">
                <a:latin typeface="Times New Roman" panose="02020603050405020304" pitchFamily="18" charset="0"/>
                <a:cs typeface="Times New Roman" panose="02020603050405020304" pitchFamily="18" charset="0"/>
              </a:rPr>
              <a:t>Influence of excipients</a:t>
            </a:r>
          </a:p>
          <a:p>
            <a:pPr lvl="2" algn="l" rtl="0"/>
            <a:r>
              <a:rPr lang="en-US" sz="3600" dirty="0">
                <a:latin typeface="Times New Roman" panose="02020603050405020304" pitchFamily="18" charset="0"/>
                <a:cs typeface="Times New Roman" panose="02020603050405020304" pitchFamily="18" charset="0"/>
              </a:rPr>
              <a:t>Polymorphisms</a:t>
            </a:r>
          </a:p>
          <a:p>
            <a:pPr algn="l" rtl="0"/>
            <a:endParaRPr lang="ar-IQ"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3703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8903" y="139148"/>
            <a:ext cx="11767931" cy="6718852"/>
          </a:xfrm>
        </p:spPr>
        <p:txBody>
          <a:bodyPr>
            <a:normAutofit/>
          </a:bodyPr>
          <a:lstStyle/>
          <a:p>
            <a:pPr algn="l" rtl="0"/>
            <a:r>
              <a:rPr lang="en-US" sz="3600" b="1" u="heavy" dirty="0">
                <a:latin typeface="Times New Roman" panose="02020603050405020304" pitchFamily="18" charset="0"/>
                <a:cs typeface="Times New Roman" panose="02020603050405020304" pitchFamily="18" charset="0"/>
              </a:rPr>
              <a:t>Excretion</a:t>
            </a:r>
            <a:r>
              <a:rPr lang="en-US" sz="3600" b="1" dirty="0">
                <a:latin typeface="Times New Roman" panose="02020603050405020304" pitchFamily="18" charset="0"/>
                <a:cs typeface="Times New Roman" panose="02020603050405020304" pitchFamily="18" charset="0"/>
              </a:rPr>
              <a:t>:</a:t>
            </a:r>
            <a:endParaRPr lang="en-US" sz="3600" b="1" u="sng" dirty="0">
              <a:latin typeface="Times New Roman" panose="02020603050405020304" pitchFamily="18" charset="0"/>
              <a:cs typeface="Times New Roman" panose="02020603050405020304" pitchFamily="18" charset="0"/>
            </a:endParaRPr>
          </a:p>
          <a:p>
            <a:pPr lvl="0" algn="l" rtl="0"/>
            <a:r>
              <a:rPr lang="en-US" sz="3600" b="1" dirty="0">
                <a:latin typeface="Times New Roman" panose="02020603050405020304" pitchFamily="18" charset="0"/>
                <a:cs typeface="Times New Roman" panose="02020603050405020304" pitchFamily="18" charset="0"/>
              </a:rPr>
              <a:t>	Excretion is the elimination of drug molecules from the bloodstream outside the body.</a:t>
            </a:r>
          </a:p>
          <a:p>
            <a:pPr lvl="0" algn="l" rtl="0"/>
            <a:r>
              <a:rPr lang="en-US" sz="3600" dirty="0">
                <a:latin typeface="Times New Roman" panose="02020603050405020304" pitchFamily="18" charset="0"/>
                <a:cs typeface="Times New Roman" panose="02020603050405020304" pitchFamily="18" charset="0"/>
              </a:rPr>
              <a:t>Drugs	are	excreted	or	eliminated	from	the body as parent compounds or metabolites.</a:t>
            </a:r>
          </a:p>
          <a:p>
            <a:pPr algn="l" rtl="0"/>
            <a:endParaRPr lang="ar-IQ"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5757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8903" y="139148"/>
            <a:ext cx="11767931" cy="6718852"/>
          </a:xfrm>
        </p:spPr>
        <p:txBody>
          <a:bodyPr>
            <a:normAutofit/>
          </a:bodyPr>
          <a:lstStyle/>
          <a:p>
            <a:pPr algn="l" rtl="0"/>
            <a:r>
              <a:rPr lang="en-US" sz="3600" b="1" u="heavy" dirty="0">
                <a:latin typeface="Times New Roman" panose="02020603050405020304" pitchFamily="18" charset="0"/>
                <a:cs typeface="Times New Roman" panose="02020603050405020304" pitchFamily="18" charset="0"/>
              </a:rPr>
              <a:t>Renal excretion</a:t>
            </a:r>
            <a:r>
              <a:rPr lang="en-US" sz="3600" b="1" dirty="0">
                <a:latin typeface="Times New Roman" panose="02020603050405020304" pitchFamily="18" charset="0"/>
                <a:cs typeface="Times New Roman" panose="02020603050405020304" pitchFamily="18" charset="0"/>
              </a:rPr>
              <a:t>:</a:t>
            </a:r>
            <a:endParaRPr lang="en-US" sz="3600" b="1" u="sng" dirty="0">
              <a:latin typeface="Times New Roman" panose="02020603050405020304" pitchFamily="18" charset="0"/>
              <a:cs typeface="Times New Roman" panose="02020603050405020304" pitchFamily="18" charset="0"/>
            </a:endParaRPr>
          </a:p>
          <a:p>
            <a:pPr lvl="1" algn="l" rtl="0"/>
            <a:r>
              <a:rPr lang="en-US" sz="3600" dirty="0">
                <a:latin typeface="Times New Roman" panose="02020603050405020304" pitchFamily="18" charset="0"/>
                <a:cs typeface="Times New Roman" panose="02020603050405020304" pitchFamily="18" charset="0"/>
              </a:rPr>
              <a:t>The kidney is the most important organ for the excretion of drugs and/or their metabolites.</a:t>
            </a:r>
          </a:p>
          <a:p>
            <a:pPr algn="l" rtl="0"/>
            <a:r>
              <a:rPr lang="en-US" sz="3600" dirty="0">
                <a:latin typeface="Times New Roman" panose="02020603050405020304" pitchFamily="18" charset="0"/>
                <a:cs typeface="Times New Roman" panose="02020603050405020304" pitchFamily="18" charset="0"/>
              </a:rPr>
              <a:t> </a:t>
            </a:r>
          </a:p>
          <a:p>
            <a:pPr lvl="1" algn="l" rtl="0"/>
            <a:r>
              <a:rPr lang="en-US" sz="3600" dirty="0">
                <a:latin typeface="Times New Roman" panose="02020603050405020304" pitchFamily="18" charset="0"/>
                <a:cs typeface="Times New Roman" panose="02020603050405020304" pitchFamily="18" charset="0"/>
              </a:rPr>
              <a:t>Some compounds are also excreted via bile, sweat, saliva, exhaled air, tears, hairs or milk, the latter a possible source of unwanted exposure  in nursing infants.</a:t>
            </a:r>
          </a:p>
          <a:p>
            <a:pPr algn="l" rtl="0"/>
            <a:r>
              <a:rPr lang="en-US" sz="3600" dirty="0">
                <a:latin typeface="Times New Roman" panose="02020603050405020304" pitchFamily="18" charset="0"/>
                <a:cs typeface="Times New Roman" panose="02020603050405020304" pitchFamily="18" charset="0"/>
              </a:rPr>
              <a:t> </a:t>
            </a:r>
          </a:p>
          <a:p>
            <a:pPr lvl="1" algn="l" rtl="0"/>
            <a:r>
              <a:rPr lang="en-US" sz="3600" dirty="0">
                <a:latin typeface="Times New Roman" panose="02020603050405020304" pitchFamily="18" charset="0"/>
                <a:cs typeface="Times New Roman" panose="02020603050405020304" pitchFamily="18" charset="0"/>
              </a:rPr>
              <a:t>Drugs need to be reasonably hydrophilic  to  be excreted by the kidney, so that they will remain in the fluid that becomes the urine.</a:t>
            </a:r>
          </a:p>
          <a:p>
            <a:pPr algn="l" rtl="0"/>
            <a:endParaRPr lang="ar-IQ"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63874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628</Words>
  <Application>Microsoft Office PowerPoint</Application>
  <PresentationFormat>Widescreen</PresentationFormat>
  <Paragraphs>149</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alsafi</dc:creator>
  <cp:lastModifiedBy>alsafi</cp:lastModifiedBy>
  <cp:revision>6</cp:revision>
  <dcterms:created xsi:type="dcterms:W3CDTF">2018-12-09T05:06:43Z</dcterms:created>
  <dcterms:modified xsi:type="dcterms:W3CDTF">2018-12-09T05:31:02Z</dcterms:modified>
</cp:coreProperties>
</file>