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handoutMasterIdLst>
    <p:handoutMasterId r:id="rId31"/>
  </p:handoutMasterIdLst>
  <p:sldIdLst>
    <p:sldId id="268" r:id="rId6"/>
    <p:sldId id="260" r:id="rId7"/>
    <p:sldId id="257" r:id="rId8"/>
    <p:sldId id="259" r:id="rId9"/>
    <p:sldId id="272" r:id="rId10"/>
    <p:sldId id="263" r:id="rId11"/>
    <p:sldId id="271" r:id="rId12"/>
    <p:sldId id="273" r:id="rId13"/>
    <p:sldId id="276" r:id="rId14"/>
    <p:sldId id="274" r:id="rId15"/>
    <p:sldId id="275" r:id="rId16"/>
    <p:sldId id="261" r:id="rId17"/>
    <p:sldId id="262" r:id="rId18"/>
    <p:sldId id="265" r:id="rId19"/>
    <p:sldId id="266" r:id="rId20"/>
    <p:sldId id="279" r:id="rId21"/>
    <p:sldId id="277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29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C36830-5841-4DA7-B3A2-5604BA6C701F}" type="doc">
      <dgm:prSet loTypeId="urn:microsoft.com/office/officeart/2005/8/layout/target3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E974A36-F79C-42B1-B8DD-F5A969FE5B74}">
      <dgm:prSet custT="1"/>
      <dgm:spPr/>
      <dgm:t>
        <a:bodyPr/>
        <a:lstStyle/>
        <a:p>
          <a:pPr rtl="0"/>
          <a:r>
            <a:rPr lang="en-US" sz="2400" b="1" dirty="0" smtClean="0"/>
            <a:t>When drug is slightly soluble the rate limiting factor for absorption is </a:t>
          </a:r>
          <a:r>
            <a:rPr lang="en-US" sz="2400" b="1" dirty="0" smtClean="0">
              <a:solidFill>
                <a:srgbClr val="C00000"/>
              </a:solidFill>
            </a:rPr>
            <a:t>dissolution</a:t>
          </a:r>
          <a:r>
            <a:rPr lang="en-US" sz="2400" b="1" dirty="0" smtClean="0"/>
            <a:t> </a:t>
          </a:r>
          <a:endParaRPr lang="en-US" sz="2400" b="1" dirty="0"/>
        </a:p>
      </dgm:t>
    </dgm:pt>
    <dgm:pt modelId="{F32EB410-B27A-4078-A430-A882558519C4}" type="parTrans" cxnId="{9FC958EF-5861-4C8E-9FE3-221AD974C5A4}">
      <dgm:prSet/>
      <dgm:spPr/>
      <dgm:t>
        <a:bodyPr/>
        <a:lstStyle/>
        <a:p>
          <a:endParaRPr lang="en-US"/>
        </a:p>
      </dgm:t>
    </dgm:pt>
    <dgm:pt modelId="{C21296BE-CC83-4C23-9F74-0E377D1D8CE3}" type="sibTrans" cxnId="{9FC958EF-5861-4C8E-9FE3-221AD974C5A4}">
      <dgm:prSet/>
      <dgm:spPr/>
      <dgm:t>
        <a:bodyPr/>
        <a:lstStyle/>
        <a:p>
          <a:endParaRPr lang="en-US"/>
        </a:p>
      </dgm:t>
    </dgm:pt>
    <dgm:pt modelId="{F87B4425-60A1-4092-81F6-6039401E5F8F}" type="pres">
      <dgm:prSet presAssocID="{E3C36830-5841-4DA7-B3A2-5604BA6C701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595CE6-FB03-4CAD-8626-A68F4D3DF9ED}" type="pres">
      <dgm:prSet presAssocID="{8E974A36-F79C-42B1-B8DD-F5A969FE5B74}" presName="circle1" presStyleLbl="node1" presStyleIdx="0" presStyleCnt="1"/>
      <dgm:spPr/>
    </dgm:pt>
    <dgm:pt modelId="{8D24F32A-74CC-4392-8EFA-6D60BCC3D7C1}" type="pres">
      <dgm:prSet presAssocID="{8E974A36-F79C-42B1-B8DD-F5A969FE5B74}" presName="space" presStyleCnt="0"/>
      <dgm:spPr/>
    </dgm:pt>
    <dgm:pt modelId="{83B22964-1DFF-4C59-93FB-F211B9FD20DA}" type="pres">
      <dgm:prSet presAssocID="{8E974A36-F79C-42B1-B8DD-F5A969FE5B74}" presName="rect1" presStyleLbl="alignAcc1" presStyleIdx="0" presStyleCnt="1"/>
      <dgm:spPr/>
      <dgm:t>
        <a:bodyPr/>
        <a:lstStyle/>
        <a:p>
          <a:endParaRPr lang="en-US"/>
        </a:p>
      </dgm:t>
    </dgm:pt>
    <dgm:pt modelId="{12C2629A-CDED-4488-85E3-ADCA88F38A7E}" type="pres">
      <dgm:prSet presAssocID="{8E974A36-F79C-42B1-B8DD-F5A969FE5B7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2EEE57-59A7-4CE1-BB4B-36F61B43BFA4}" type="presOf" srcId="{8E974A36-F79C-42B1-B8DD-F5A969FE5B74}" destId="{12C2629A-CDED-4488-85E3-ADCA88F38A7E}" srcOrd="1" destOrd="0" presId="urn:microsoft.com/office/officeart/2005/8/layout/target3"/>
    <dgm:cxn modelId="{313B9962-FB92-40EA-821D-E65FB64303DE}" type="presOf" srcId="{E3C36830-5841-4DA7-B3A2-5604BA6C701F}" destId="{F87B4425-60A1-4092-81F6-6039401E5F8F}" srcOrd="0" destOrd="0" presId="urn:microsoft.com/office/officeart/2005/8/layout/target3"/>
    <dgm:cxn modelId="{9FC958EF-5861-4C8E-9FE3-221AD974C5A4}" srcId="{E3C36830-5841-4DA7-B3A2-5604BA6C701F}" destId="{8E974A36-F79C-42B1-B8DD-F5A969FE5B74}" srcOrd="0" destOrd="0" parTransId="{F32EB410-B27A-4078-A430-A882558519C4}" sibTransId="{C21296BE-CC83-4C23-9F74-0E377D1D8CE3}"/>
    <dgm:cxn modelId="{E47A6D0E-2649-411D-ABEE-56CA271D4365}" type="presOf" srcId="{8E974A36-F79C-42B1-B8DD-F5A969FE5B74}" destId="{83B22964-1DFF-4C59-93FB-F211B9FD20DA}" srcOrd="0" destOrd="0" presId="urn:microsoft.com/office/officeart/2005/8/layout/target3"/>
    <dgm:cxn modelId="{673976EE-AAFE-4059-BB7A-D496F718811A}" type="presParOf" srcId="{F87B4425-60A1-4092-81F6-6039401E5F8F}" destId="{5E595CE6-FB03-4CAD-8626-A68F4D3DF9ED}" srcOrd="0" destOrd="0" presId="urn:microsoft.com/office/officeart/2005/8/layout/target3"/>
    <dgm:cxn modelId="{1F7F01D7-8A13-44CB-B74F-B7714506756F}" type="presParOf" srcId="{F87B4425-60A1-4092-81F6-6039401E5F8F}" destId="{8D24F32A-74CC-4392-8EFA-6D60BCC3D7C1}" srcOrd="1" destOrd="0" presId="urn:microsoft.com/office/officeart/2005/8/layout/target3"/>
    <dgm:cxn modelId="{396C70E1-6C31-42E3-ADE0-81B14B9DD129}" type="presParOf" srcId="{F87B4425-60A1-4092-81F6-6039401E5F8F}" destId="{83B22964-1DFF-4C59-93FB-F211B9FD20DA}" srcOrd="2" destOrd="0" presId="urn:microsoft.com/office/officeart/2005/8/layout/target3"/>
    <dgm:cxn modelId="{DF8F4FA2-88AE-43E7-8AB0-A5DC1925A620}" type="presParOf" srcId="{F87B4425-60A1-4092-81F6-6039401E5F8F}" destId="{12C2629A-CDED-4488-85E3-ADCA88F38A7E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5BED2B-CB22-4886-B74C-2EF9D3635940}" type="doc">
      <dgm:prSet loTypeId="urn:microsoft.com/office/officeart/2005/8/layout/target3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130E2A0-6DA2-4717-9004-4C9A7FE7FBD7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2"/>
              </a:solidFill>
            </a:rPr>
            <a:t>While </a:t>
          </a:r>
          <a:r>
            <a:rPr lang="en-US" b="1" dirty="0" smtClean="0">
              <a:solidFill>
                <a:schemeClr val="tx2"/>
              </a:solidFill>
            </a:rPr>
            <a:t>for highly soluble </a:t>
          </a:r>
          <a:r>
            <a:rPr lang="en-US" b="1" dirty="0" smtClean="0">
              <a:solidFill>
                <a:schemeClr val="tx2"/>
              </a:solidFill>
            </a:rPr>
            <a:t>drug the rate limiting factor is </a:t>
          </a:r>
          <a:r>
            <a:rPr lang="en-US" b="1" dirty="0" smtClean="0">
              <a:solidFill>
                <a:srgbClr val="C00000"/>
              </a:solidFill>
            </a:rPr>
            <a:t>absorption </a:t>
          </a:r>
          <a:endParaRPr lang="en-US" b="1" dirty="0">
            <a:solidFill>
              <a:srgbClr val="C00000"/>
            </a:solidFill>
          </a:endParaRPr>
        </a:p>
      </dgm:t>
    </dgm:pt>
    <dgm:pt modelId="{79A21547-40F1-42CC-BBC6-D425075B803B}" type="parTrans" cxnId="{272C397D-5C10-409C-8ED3-DCC718AB6BFC}">
      <dgm:prSet/>
      <dgm:spPr/>
      <dgm:t>
        <a:bodyPr/>
        <a:lstStyle/>
        <a:p>
          <a:endParaRPr lang="en-US"/>
        </a:p>
      </dgm:t>
    </dgm:pt>
    <dgm:pt modelId="{C1782632-04B8-4D3F-9782-06056D11BD6B}" type="sibTrans" cxnId="{272C397D-5C10-409C-8ED3-DCC718AB6BFC}">
      <dgm:prSet/>
      <dgm:spPr/>
      <dgm:t>
        <a:bodyPr/>
        <a:lstStyle/>
        <a:p>
          <a:endParaRPr lang="en-US"/>
        </a:p>
      </dgm:t>
    </dgm:pt>
    <dgm:pt modelId="{D7B8A0DA-FFD0-49F7-9BE9-34FD1BA8C3CE}" type="pres">
      <dgm:prSet presAssocID="{E15BED2B-CB22-4886-B74C-2EF9D363594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C6A1EE-D3FC-4597-AAB0-136DD5E5AA8B}" type="pres">
      <dgm:prSet presAssocID="{0130E2A0-6DA2-4717-9004-4C9A7FE7FBD7}" presName="circle1" presStyleLbl="node1" presStyleIdx="0" presStyleCnt="1"/>
      <dgm:spPr/>
    </dgm:pt>
    <dgm:pt modelId="{61A036E8-0E45-4470-BC45-0F86765DD3F0}" type="pres">
      <dgm:prSet presAssocID="{0130E2A0-6DA2-4717-9004-4C9A7FE7FBD7}" presName="space" presStyleCnt="0"/>
      <dgm:spPr/>
    </dgm:pt>
    <dgm:pt modelId="{14B607CC-13F4-4C86-818B-53C884FAA774}" type="pres">
      <dgm:prSet presAssocID="{0130E2A0-6DA2-4717-9004-4C9A7FE7FBD7}" presName="rect1" presStyleLbl="alignAcc1" presStyleIdx="0" presStyleCnt="1" custLinFactNeighborX="4328" custLinFactNeighborY="86667"/>
      <dgm:spPr/>
      <dgm:t>
        <a:bodyPr/>
        <a:lstStyle/>
        <a:p>
          <a:endParaRPr lang="en-US"/>
        </a:p>
      </dgm:t>
    </dgm:pt>
    <dgm:pt modelId="{1EA7EF2D-6764-4D57-8AE9-8DBACB47EB5A}" type="pres">
      <dgm:prSet presAssocID="{0130E2A0-6DA2-4717-9004-4C9A7FE7FBD7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F61B37-CFB7-48C4-B7FF-C7BA4C7B3BF6}" type="presOf" srcId="{E15BED2B-CB22-4886-B74C-2EF9D3635940}" destId="{D7B8A0DA-FFD0-49F7-9BE9-34FD1BA8C3CE}" srcOrd="0" destOrd="0" presId="urn:microsoft.com/office/officeart/2005/8/layout/target3"/>
    <dgm:cxn modelId="{272C397D-5C10-409C-8ED3-DCC718AB6BFC}" srcId="{E15BED2B-CB22-4886-B74C-2EF9D3635940}" destId="{0130E2A0-6DA2-4717-9004-4C9A7FE7FBD7}" srcOrd="0" destOrd="0" parTransId="{79A21547-40F1-42CC-BBC6-D425075B803B}" sibTransId="{C1782632-04B8-4D3F-9782-06056D11BD6B}"/>
    <dgm:cxn modelId="{93B764EF-31AB-4446-9FCF-023C0D2ADBC0}" type="presOf" srcId="{0130E2A0-6DA2-4717-9004-4C9A7FE7FBD7}" destId="{14B607CC-13F4-4C86-818B-53C884FAA774}" srcOrd="0" destOrd="0" presId="urn:microsoft.com/office/officeart/2005/8/layout/target3"/>
    <dgm:cxn modelId="{3D622F4F-99A9-456C-8B85-1CDD2CF9D354}" type="presOf" srcId="{0130E2A0-6DA2-4717-9004-4C9A7FE7FBD7}" destId="{1EA7EF2D-6764-4D57-8AE9-8DBACB47EB5A}" srcOrd="1" destOrd="0" presId="urn:microsoft.com/office/officeart/2005/8/layout/target3"/>
    <dgm:cxn modelId="{856F67C6-279F-42DA-8198-58F88D463E54}" type="presParOf" srcId="{D7B8A0DA-FFD0-49F7-9BE9-34FD1BA8C3CE}" destId="{93C6A1EE-D3FC-4597-AAB0-136DD5E5AA8B}" srcOrd="0" destOrd="0" presId="urn:microsoft.com/office/officeart/2005/8/layout/target3"/>
    <dgm:cxn modelId="{B93EEC11-0F55-4C5E-9D4A-F454CDC2AD21}" type="presParOf" srcId="{D7B8A0DA-FFD0-49F7-9BE9-34FD1BA8C3CE}" destId="{61A036E8-0E45-4470-BC45-0F86765DD3F0}" srcOrd="1" destOrd="0" presId="urn:microsoft.com/office/officeart/2005/8/layout/target3"/>
    <dgm:cxn modelId="{27C9FDD1-4043-4E57-A143-D4B653DD7D18}" type="presParOf" srcId="{D7B8A0DA-FFD0-49F7-9BE9-34FD1BA8C3CE}" destId="{14B607CC-13F4-4C86-818B-53C884FAA774}" srcOrd="2" destOrd="0" presId="urn:microsoft.com/office/officeart/2005/8/layout/target3"/>
    <dgm:cxn modelId="{24877927-6F19-47CE-9393-CDC57B885C02}" type="presParOf" srcId="{D7B8A0DA-FFD0-49F7-9BE9-34FD1BA8C3CE}" destId="{1EA7EF2D-6764-4D57-8AE9-8DBACB47EB5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F9B62B-C4CF-46E4-8B5F-4064AAAF4C9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E14502-955A-431F-AE32-A2A833BD5E75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n-US" smtClean="0">
              <a:solidFill>
                <a:schemeClr val="tx2"/>
              </a:solidFill>
            </a:rPr>
            <a:t>Agitation intensity </a:t>
          </a:r>
          <a:endParaRPr lang="en-US">
            <a:solidFill>
              <a:schemeClr val="tx2"/>
            </a:solidFill>
          </a:endParaRPr>
        </a:p>
      </dgm:t>
    </dgm:pt>
    <dgm:pt modelId="{3EE80044-4FE9-44FE-8326-FC865ACD225C}" type="parTrans" cxnId="{CA7DEEE2-0E87-4970-914C-65379F5B0ADF}">
      <dgm:prSet/>
      <dgm:spPr/>
      <dgm:t>
        <a:bodyPr/>
        <a:lstStyle/>
        <a:p>
          <a:endParaRPr lang="en-US"/>
        </a:p>
      </dgm:t>
    </dgm:pt>
    <dgm:pt modelId="{DF4266B1-921E-4012-9327-31D0933F13BB}" type="sibTrans" cxnId="{CA7DEEE2-0E87-4970-914C-65379F5B0ADF}">
      <dgm:prSet/>
      <dgm:spPr/>
      <dgm:t>
        <a:bodyPr/>
        <a:lstStyle/>
        <a:p>
          <a:endParaRPr lang="en-US"/>
        </a:p>
      </dgm:t>
    </dgm:pt>
    <dgm:pt modelId="{04A8620F-273B-48C8-98F8-E6136752E400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2"/>
              </a:solidFill>
            </a:rPr>
            <a:t>Drug solubility</a:t>
          </a:r>
          <a:endParaRPr lang="en-US" dirty="0">
            <a:solidFill>
              <a:schemeClr val="tx2"/>
            </a:solidFill>
          </a:endParaRPr>
        </a:p>
      </dgm:t>
    </dgm:pt>
    <dgm:pt modelId="{89812A98-78CE-4750-B7FC-500A089A2811}" type="parTrans" cxnId="{0CD6338F-59F9-468B-88D9-F6B6BEDD1783}">
      <dgm:prSet/>
      <dgm:spPr/>
      <dgm:t>
        <a:bodyPr/>
        <a:lstStyle/>
        <a:p>
          <a:endParaRPr lang="en-US"/>
        </a:p>
      </dgm:t>
    </dgm:pt>
    <dgm:pt modelId="{4B6CB132-0BB3-4D43-8583-D3CA1AE0FAB0}" type="sibTrans" cxnId="{0CD6338F-59F9-468B-88D9-F6B6BEDD1783}">
      <dgm:prSet/>
      <dgm:spPr/>
      <dgm:t>
        <a:bodyPr/>
        <a:lstStyle/>
        <a:p>
          <a:endParaRPr lang="en-US"/>
        </a:p>
      </dgm:t>
    </dgm:pt>
    <dgm:pt modelId="{2FB65488-3E75-40ED-8E87-CDD70E2A7132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2"/>
              </a:solidFill>
            </a:rPr>
            <a:t>Surface area exposed to dissolution medium </a:t>
          </a:r>
          <a:endParaRPr lang="en-US" dirty="0">
            <a:solidFill>
              <a:schemeClr val="tx2"/>
            </a:solidFill>
          </a:endParaRPr>
        </a:p>
      </dgm:t>
    </dgm:pt>
    <dgm:pt modelId="{CE2BF809-FF92-40C0-A8DE-C16A0A16362A}" type="parTrans" cxnId="{9FA4D505-7BD6-45DF-BCEB-84B64806E1F2}">
      <dgm:prSet/>
      <dgm:spPr/>
      <dgm:t>
        <a:bodyPr/>
        <a:lstStyle/>
        <a:p>
          <a:endParaRPr lang="en-US"/>
        </a:p>
      </dgm:t>
    </dgm:pt>
    <dgm:pt modelId="{49A343D8-4147-4B1C-8C35-541B457CE9BA}" type="sibTrans" cxnId="{9FA4D505-7BD6-45DF-BCEB-84B64806E1F2}">
      <dgm:prSet/>
      <dgm:spPr/>
      <dgm:t>
        <a:bodyPr/>
        <a:lstStyle/>
        <a:p>
          <a:endParaRPr lang="en-US"/>
        </a:p>
      </dgm:t>
    </dgm:pt>
    <dgm:pt modelId="{95D53D0A-591A-46B9-9B2D-AEF1682FF23C}" type="pres">
      <dgm:prSet presAssocID="{36F9B62B-C4CF-46E4-8B5F-4064AAAF4C9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45C8D0-85D5-488B-B02C-EEBA52CD329A}" type="pres">
      <dgm:prSet presAssocID="{3DE14502-955A-431F-AE32-A2A833BD5E75}" presName="composite" presStyleCnt="0"/>
      <dgm:spPr/>
    </dgm:pt>
    <dgm:pt modelId="{2BD1484B-5410-4F9F-ACAC-7CCEA0FE85F5}" type="pres">
      <dgm:prSet presAssocID="{3DE14502-955A-431F-AE32-A2A833BD5E75}" presName="imgShp" presStyleLbl="fgImgPlace1" presStyleIdx="0" presStyleCnt="3"/>
      <dgm:spPr/>
    </dgm:pt>
    <dgm:pt modelId="{38ED943E-5F2E-4CF9-B1C6-78627F1C9C89}" type="pres">
      <dgm:prSet presAssocID="{3DE14502-955A-431F-AE32-A2A833BD5E7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F804F-D7E9-40A3-B6BA-781B71FC521A}" type="pres">
      <dgm:prSet presAssocID="{DF4266B1-921E-4012-9327-31D0933F13BB}" presName="spacing" presStyleCnt="0"/>
      <dgm:spPr/>
    </dgm:pt>
    <dgm:pt modelId="{333DFFC6-F087-483C-ABC5-A0A3B2824920}" type="pres">
      <dgm:prSet presAssocID="{04A8620F-273B-48C8-98F8-E6136752E400}" presName="composite" presStyleCnt="0"/>
      <dgm:spPr/>
    </dgm:pt>
    <dgm:pt modelId="{3B6E4004-0E31-4276-BDC1-53DC8C8B17CA}" type="pres">
      <dgm:prSet presAssocID="{04A8620F-273B-48C8-98F8-E6136752E400}" presName="imgShp" presStyleLbl="fgImgPlace1" presStyleIdx="1" presStyleCnt="3"/>
      <dgm:spPr/>
    </dgm:pt>
    <dgm:pt modelId="{48A09B6D-7858-422F-8487-BDC05286455C}" type="pres">
      <dgm:prSet presAssocID="{04A8620F-273B-48C8-98F8-E6136752E40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99524-ECB2-4425-BD0C-FA06291594F0}" type="pres">
      <dgm:prSet presAssocID="{4B6CB132-0BB3-4D43-8583-D3CA1AE0FAB0}" presName="spacing" presStyleCnt="0"/>
      <dgm:spPr/>
    </dgm:pt>
    <dgm:pt modelId="{3D517A3C-F725-4C6F-9645-4F6C0BFB4E8A}" type="pres">
      <dgm:prSet presAssocID="{2FB65488-3E75-40ED-8E87-CDD70E2A7132}" presName="composite" presStyleCnt="0"/>
      <dgm:spPr/>
    </dgm:pt>
    <dgm:pt modelId="{8BF1EDC7-A845-41B1-9FFC-4AA127920C76}" type="pres">
      <dgm:prSet presAssocID="{2FB65488-3E75-40ED-8E87-CDD70E2A7132}" presName="imgShp" presStyleLbl="fgImgPlace1" presStyleIdx="2" presStyleCnt="3"/>
      <dgm:spPr/>
    </dgm:pt>
    <dgm:pt modelId="{4A7A1460-C690-4810-8E6B-C05267A16C1B}" type="pres">
      <dgm:prSet presAssocID="{2FB65488-3E75-40ED-8E87-CDD70E2A713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A4D505-7BD6-45DF-BCEB-84B64806E1F2}" srcId="{36F9B62B-C4CF-46E4-8B5F-4064AAAF4C98}" destId="{2FB65488-3E75-40ED-8E87-CDD70E2A7132}" srcOrd="2" destOrd="0" parTransId="{CE2BF809-FF92-40C0-A8DE-C16A0A16362A}" sibTransId="{49A343D8-4147-4B1C-8C35-541B457CE9BA}"/>
    <dgm:cxn modelId="{9370BE0F-978E-4D63-9CF5-8A4FB3C502BE}" type="presOf" srcId="{36F9B62B-C4CF-46E4-8B5F-4064AAAF4C98}" destId="{95D53D0A-591A-46B9-9B2D-AEF1682FF23C}" srcOrd="0" destOrd="0" presId="urn:microsoft.com/office/officeart/2005/8/layout/vList3"/>
    <dgm:cxn modelId="{D5EAB5B7-5C6B-4751-B512-F979B3010A77}" type="presOf" srcId="{2FB65488-3E75-40ED-8E87-CDD70E2A7132}" destId="{4A7A1460-C690-4810-8E6B-C05267A16C1B}" srcOrd="0" destOrd="0" presId="urn:microsoft.com/office/officeart/2005/8/layout/vList3"/>
    <dgm:cxn modelId="{14EAFB2E-E701-42CB-A6B4-627D213C8738}" type="presOf" srcId="{04A8620F-273B-48C8-98F8-E6136752E400}" destId="{48A09B6D-7858-422F-8487-BDC05286455C}" srcOrd="0" destOrd="0" presId="urn:microsoft.com/office/officeart/2005/8/layout/vList3"/>
    <dgm:cxn modelId="{CA7DEEE2-0E87-4970-914C-65379F5B0ADF}" srcId="{36F9B62B-C4CF-46E4-8B5F-4064AAAF4C98}" destId="{3DE14502-955A-431F-AE32-A2A833BD5E75}" srcOrd="0" destOrd="0" parTransId="{3EE80044-4FE9-44FE-8326-FC865ACD225C}" sibTransId="{DF4266B1-921E-4012-9327-31D0933F13BB}"/>
    <dgm:cxn modelId="{0CD6338F-59F9-468B-88D9-F6B6BEDD1783}" srcId="{36F9B62B-C4CF-46E4-8B5F-4064AAAF4C98}" destId="{04A8620F-273B-48C8-98F8-E6136752E400}" srcOrd="1" destOrd="0" parTransId="{89812A98-78CE-4750-B7FC-500A089A2811}" sibTransId="{4B6CB132-0BB3-4D43-8583-D3CA1AE0FAB0}"/>
    <dgm:cxn modelId="{6C4F084E-3FF9-4B41-874F-4CB54F57C136}" type="presOf" srcId="{3DE14502-955A-431F-AE32-A2A833BD5E75}" destId="{38ED943E-5F2E-4CF9-B1C6-78627F1C9C89}" srcOrd="0" destOrd="0" presId="urn:microsoft.com/office/officeart/2005/8/layout/vList3"/>
    <dgm:cxn modelId="{EA86D61D-1C26-40F9-B0B0-08A959A07FE3}" type="presParOf" srcId="{95D53D0A-591A-46B9-9B2D-AEF1682FF23C}" destId="{2945C8D0-85D5-488B-B02C-EEBA52CD329A}" srcOrd="0" destOrd="0" presId="urn:microsoft.com/office/officeart/2005/8/layout/vList3"/>
    <dgm:cxn modelId="{E38A34E9-34DC-43FD-BD47-555C60D814A6}" type="presParOf" srcId="{2945C8D0-85D5-488B-B02C-EEBA52CD329A}" destId="{2BD1484B-5410-4F9F-ACAC-7CCEA0FE85F5}" srcOrd="0" destOrd="0" presId="urn:microsoft.com/office/officeart/2005/8/layout/vList3"/>
    <dgm:cxn modelId="{117A9763-2F19-4ABC-8BE2-F7A7F76F7ACD}" type="presParOf" srcId="{2945C8D0-85D5-488B-B02C-EEBA52CD329A}" destId="{38ED943E-5F2E-4CF9-B1C6-78627F1C9C89}" srcOrd="1" destOrd="0" presId="urn:microsoft.com/office/officeart/2005/8/layout/vList3"/>
    <dgm:cxn modelId="{CB8128F6-F42C-4D21-BCAA-5E1F03DDC172}" type="presParOf" srcId="{95D53D0A-591A-46B9-9B2D-AEF1682FF23C}" destId="{782F804F-D7E9-40A3-B6BA-781B71FC521A}" srcOrd="1" destOrd="0" presId="urn:microsoft.com/office/officeart/2005/8/layout/vList3"/>
    <dgm:cxn modelId="{5BBE60ED-EDA1-4C52-8C6E-527E933A8FD7}" type="presParOf" srcId="{95D53D0A-591A-46B9-9B2D-AEF1682FF23C}" destId="{333DFFC6-F087-483C-ABC5-A0A3B2824920}" srcOrd="2" destOrd="0" presId="urn:microsoft.com/office/officeart/2005/8/layout/vList3"/>
    <dgm:cxn modelId="{B05E66FB-413C-4C78-9180-A90EA8EC90F2}" type="presParOf" srcId="{333DFFC6-F087-483C-ABC5-A0A3B2824920}" destId="{3B6E4004-0E31-4276-BDC1-53DC8C8B17CA}" srcOrd="0" destOrd="0" presId="urn:microsoft.com/office/officeart/2005/8/layout/vList3"/>
    <dgm:cxn modelId="{714CCAFE-85D6-49DB-92FB-1E8EC37289A3}" type="presParOf" srcId="{333DFFC6-F087-483C-ABC5-A0A3B2824920}" destId="{48A09B6D-7858-422F-8487-BDC05286455C}" srcOrd="1" destOrd="0" presId="urn:microsoft.com/office/officeart/2005/8/layout/vList3"/>
    <dgm:cxn modelId="{FA3A6393-60BD-4C78-A122-509A4CA3D926}" type="presParOf" srcId="{95D53D0A-591A-46B9-9B2D-AEF1682FF23C}" destId="{24A99524-ECB2-4425-BD0C-FA06291594F0}" srcOrd="3" destOrd="0" presId="urn:microsoft.com/office/officeart/2005/8/layout/vList3"/>
    <dgm:cxn modelId="{B01624DD-B9D1-43E7-A6E2-538FF445DE31}" type="presParOf" srcId="{95D53D0A-591A-46B9-9B2D-AEF1682FF23C}" destId="{3D517A3C-F725-4C6F-9645-4F6C0BFB4E8A}" srcOrd="4" destOrd="0" presId="urn:microsoft.com/office/officeart/2005/8/layout/vList3"/>
    <dgm:cxn modelId="{6E05BC08-0224-41D9-ACDC-572B0FA56F4A}" type="presParOf" srcId="{3D517A3C-F725-4C6F-9645-4F6C0BFB4E8A}" destId="{8BF1EDC7-A845-41B1-9FFC-4AA127920C76}" srcOrd="0" destOrd="0" presId="urn:microsoft.com/office/officeart/2005/8/layout/vList3"/>
    <dgm:cxn modelId="{917305E2-16CC-4794-8F7E-4CF730D4E125}" type="presParOf" srcId="{3D517A3C-F725-4C6F-9645-4F6C0BFB4E8A}" destId="{4A7A1460-C690-4810-8E6B-C05267A16C1B}" srcOrd="1" destOrd="0" presId="urn:microsoft.com/office/officeart/2005/8/layout/vList3"/>
  </dgm:cxnLst>
  <dgm:bg>
    <a:solidFill>
      <a:schemeClr val="accent2">
        <a:lumMod val="60000"/>
        <a:lumOff val="40000"/>
      </a:schemeClr>
    </a:solidFill>
  </dgm:bg>
  <dgm:whole>
    <a:ln>
      <a:solidFill>
        <a:schemeClr val="accent2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95CE6-FB03-4CAD-8626-A68F4D3DF9ED}">
      <dsp:nvSpPr>
        <dsp:cNvPr id="0" name=""/>
        <dsp:cNvSpPr/>
      </dsp:nvSpPr>
      <dsp:spPr>
        <a:xfrm>
          <a:off x="0" y="0"/>
          <a:ext cx="1059597" cy="105959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B22964-1DFF-4C59-93FB-F211B9FD20DA}">
      <dsp:nvSpPr>
        <dsp:cNvPr id="0" name=""/>
        <dsp:cNvSpPr/>
      </dsp:nvSpPr>
      <dsp:spPr>
        <a:xfrm>
          <a:off x="529798" y="0"/>
          <a:ext cx="5337601" cy="10595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When drug is slightly soluble the rate limiting factor for absorption is </a:t>
          </a:r>
          <a:r>
            <a:rPr lang="en-US" sz="2400" b="1" kern="1200" dirty="0" smtClean="0">
              <a:solidFill>
                <a:srgbClr val="C00000"/>
              </a:solidFill>
            </a:rPr>
            <a:t>dissolution</a:t>
          </a:r>
          <a:r>
            <a:rPr lang="en-US" sz="2400" b="1" kern="1200" dirty="0" smtClean="0"/>
            <a:t> </a:t>
          </a:r>
          <a:endParaRPr lang="en-US" sz="2400" b="1" kern="1200" dirty="0"/>
        </a:p>
      </dsp:txBody>
      <dsp:txXfrm>
        <a:off x="529798" y="0"/>
        <a:ext cx="5337601" cy="10595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6A1EE-D3FC-4597-AAB0-136DD5E5AA8B}">
      <dsp:nvSpPr>
        <dsp:cNvPr id="0" name=""/>
        <dsp:cNvSpPr/>
      </dsp:nvSpPr>
      <dsp:spPr>
        <a:xfrm>
          <a:off x="0" y="0"/>
          <a:ext cx="1142999" cy="114299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B607CC-13F4-4C86-818B-53C884FAA774}">
      <dsp:nvSpPr>
        <dsp:cNvPr id="0" name=""/>
        <dsp:cNvSpPr/>
      </dsp:nvSpPr>
      <dsp:spPr>
        <a:xfrm>
          <a:off x="571500" y="0"/>
          <a:ext cx="5372100" cy="114299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2"/>
              </a:solidFill>
            </a:rPr>
            <a:t>While </a:t>
          </a:r>
          <a:r>
            <a:rPr lang="en-US" sz="2600" b="1" kern="1200" dirty="0" smtClean="0">
              <a:solidFill>
                <a:schemeClr val="tx2"/>
              </a:solidFill>
            </a:rPr>
            <a:t>for highly soluble </a:t>
          </a:r>
          <a:r>
            <a:rPr lang="en-US" sz="2600" b="1" kern="1200" dirty="0" smtClean="0">
              <a:solidFill>
                <a:schemeClr val="tx2"/>
              </a:solidFill>
            </a:rPr>
            <a:t>drug the rate limiting factor is </a:t>
          </a:r>
          <a:r>
            <a:rPr lang="en-US" sz="2600" b="1" kern="1200" dirty="0" smtClean="0">
              <a:solidFill>
                <a:srgbClr val="C00000"/>
              </a:solidFill>
            </a:rPr>
            <a:t>absorption </a:t>
          </a:r>
          <a:endParaRPr lang="en-US" sz="2600" b="1" kern="1200" dirty="0">
            <a:solidFill>
              <a:srgbClr val="C00000"/>
            </a:solidFill>
          </a:endParaRPr>
        </a:p>
      </dsp:txBody>
      <dsp:txXfrm>
        <a:off x="571500" y="0"/>
        <a:ext cx="5372100" cy="11429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D943E-5F2E-4CF9-B1C6-78627F1C9C89}">
      <dsp:nvSpPr>
        <dsp:cNvPr id="0" name=""/>
        <dsp:cNvSpPr/>
      </dsp:nvSpPr>
      <dsp:spPr>
        <a:xfrm rot="10800000">
          <a:off x="1692784" y="1710"/>
          <a:ext cx="5472684" cy="1257304"/>
        </a:xfrm>
        <a:prstGeom prst="homePlat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33350" rIns="24892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>
              <a:solidFill>
                <a:schemeClr val="tx2"/>
              </a:solidFill>
            </a:rPr>
            <a:t>Agitation intensity </a:t>
          </a:r>
          <a:endParaRPr lang="en-US" sz="3500" kern="1200">
            <a:solidFill>
              <a:schemeClr val="tx2"/>
            </a:solidFill>
          </a:endParaRPr>
        </a:p>
      </dsp:txBody>
      <dsp:txXfrm rot="10800000">
        <a:off x="2007110" y="1710"/>
        <a:ext cx="5158358" cy="1257304"/>
      </dsp:txXfrm>
    </dsp:sp>
    <dsp:sp modelId="{2BD1484B-5410-4F9F-ACAC-7CCEA0FE85F5}">
      <dsp:nvSpPr>
        <dsp:cNvPr id="0" name=""/>
        <dsp:cNvSpPr/>
      </dsp:nvSpPr>
      <dsp:spPr>
        <a:xfrm>
          <a:off x="1064131" y="1710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09B6D-7858-422F-8487-BDC05286455C}">
      <dsp:nvSpPr>
        <dsp:cNvPr id="0" name=""/>
        <dsp:cNvSpPr/>
      </dsp:nvSpPr>
      <dsp:spPr>
        <a:xfrm rot="10800000">
          <a:off x="1692784" y="1634329"/>
          <a:ext cx="5472684" cy="1257304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33350" rIns="24892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tx2"/>
              </a:solidFill>
            </a:rPr>
            <a:t>Drug solubility</a:t>
          </a:r>
          <a:endParaRPr lang="en-US" sz="3500" kern="1200" dirty="0">
            <a:solidFill>
              <a:schemeClr val="tx2"/>
            </a:solidFill>
          </a:endParaRPr>
        </a:p>
      </dsp:txBody>
      <dsp:txXfrm rot="10800000">
        <a:off x="2007110" y="1634329"/>
        <a:ext cx="5158358" cy="1257304"/>
      </dsp:txXfrm>
    </dsp:sp>
    <dsp:sp modelId="{3B6E4004-0E31-4276-BDC1-53DC8C8B17CA}">
      <dsp:nvSpPr>
        <dsp:cNvPr id="0" name=""/>
        <dsp:cNvSpPr/>
      </dsp:nvSpPr>
      <dsp:spPr>
        <a:xfrm>
          <a:off x="1064131" y="1634329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A1460-C690-4810-8E6B-C05267A16C1B}">
      <dsp:nvSpPr>
        <dsp:cNvPr id="0" name=""/>
        <dsp:cNvSpPr/>
      </dsp:nvSpPr>
      <dsp:spPr>
        <a:xfrm rot="10800000">
          <a:off x="1692784" y="3266948"/>
          <a:ext cx="5472684" cy="1257304"/>
        </a:xfrm>
        <a:prstGeom prst="homePlat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33350" rIns="24892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tx2"/>
              </a:solidFill>
            </a:rPr>
            <a:t>Surface area exposed to dissolution medium </a:t>
          </a:r>
          <a:endParaRPr lang="en-US" sz="3500" kern="1200" dirty="0">
            <a:solidFill>
              <a:schemeClr val="tx2"/>
            </a:solidFill>
          </a:endParaRPr>
        </a:p>
      </dsp:txBody>
      <dsp:txXfrm rot="10800000">
        <a:off x="2007110" y="3266948"/>
        <a:ext cx="5158358" cy="1257304"/>
      </dsp:txXfrm>
    </dsp:sp>
    <dsp:sp modelId="{8BF1EDC7-A845-41B1-9FFC-4AA127920C76}">
      <dsp:nvSpPr>
        <dsp:cNvPr id="0" name=""/>
        <dsp:cNvSpPr/>
      </dsp:nvSpPr>
      <dsp:spPr>
        <a:xfrm>
          <a:off x="1064131" y="3266948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0E90B-AB13-4F4D-B7CA-10C18ACD53D0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3A663-A5B8-4032-BDC2-16198AD41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82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75F6B-FC3F-48E5-BB20-135A18AD2BB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92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A02EC-AF1A-4026-8C6F-C224590E9BB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16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F2BDA-E3FB-42FE-9FA0-21833FF41CD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31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76F5D-2236-4D35-856F-9704AA59F23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08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D5EBF-E324-4246-A751-9C4D651EC11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41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B58CD-FCE3-4753-B518-25D850A23D2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20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3C7F8-C3D6-4BB1-A8F1-A875D7B874F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18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BF7CC-6DBD-43B9-844D-B0A9CA4B3F9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9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03AB7-F802-4339-846C-656FC9A8DD2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5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4305C-0D30-4156-8F84-CD261E84AA6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706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256C2-3377-412C-A931-BFF79F0B80E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61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75F6B-FC3F-48E5-BB20-135A18AD2BB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92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A02EC-AF1A-4026-8C6F-C224590E9BB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1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F2BDA-E3FB-42FE-9FA0-21833FF41CD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31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76F5D-2236-4D35-856F-9704AA59F23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08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D5EBF-E324-4246-A751-9C4D651EC11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41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B58CD-FCE3-4753-B518-25D850A23D2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20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3C7F8-C3D6-4BB1-A8F1-A875D7B874F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18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BF7CC-6DBD-43B9-844D-B0A9CA4B3F9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98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03AB7-F802-4339-846C-656FC9A8DD2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5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4305C-0D30-4156-8F84-CD261E84AA6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7064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256C2-3377-412C-A931-BFF79F0B80E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616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75F6B-FC3F-48E5-BB20-135A18AD2BB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23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A02EC-AF1A-4026-8C6F-C224590E9BB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186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F2BDA-E3FB-42FE-9FA0-21833FF41CD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3370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76F5D-2236-4D35-856F-9704AA59F23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47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D5EBF-E324-4246-A751-9C4D651EC11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4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B58CD-FCE3-4753-B518-25D850A23D2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6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3C7F8-C3D6-4BB1-A8F1-A875D7B874F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479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BF7CC-6DBD-43B9-844D-B0A9CA4B3F9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483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03AB7-F802-4339-846C-656FC9A8DD2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525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4305C-0D30-4156-8F84-CD261E84AA6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06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256C2-3377-412C-A931-BFF79F0B80E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196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0B53E-63AD-4E76-946A-81FC37BABD8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563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33FC2-ED67-4AB3-B1A7-05331F26D8C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534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2FD10-6D69-4258-9B70-9A360FEA2EFA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016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2A78E-4CC3-4452-96F3-BA37357053CA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896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004F8-1D71-40D0-BBD6-8B078CC5D19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3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3A777-31DA-4612-9F89-D4D423AAC5B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332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E6752-CF43-406C-A3ED-7AE44F81462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593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6334F-67BB-46FB-847F-CBFE6C21C44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461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31FFB-DE36-4856-A6D2-A44F9A108FF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045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24865-4865-4E06-A66F-3A80A98B8FFA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761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43530-E584-4949-A612-5F5BAACFD8F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3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FC1D9D-2226-4915-9B96-C7F7A4909E59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7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FC1D9D-2226-4915-9B96-C7F7A4909E59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7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FC1D9D-2226-4915-9B96-C7F7A4909E59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4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B2C4BD-D956-4F59-8B3F-02CD8D30BF05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8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3345" y="3886200"/>
            <a:ext cx="8229600" cy="1143000"/>
          </a:xfrm>
          <a:prstGeom prst="rect">
            <a:avLst/>
          </a:prstGeom>
          <a:solidFill>
            <a:srgbClr val="8064A2">
              <a:lumMod val="40000"/>
              <a:lumOff val="60000"/>
            </a:srgb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Biopharmaceuitcs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lab 6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954" y="5320145"/>
            <a:ext cx="8831264" cy="58477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/>
              <a:t>In vitro dissolution study of per – oral tablet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761999"/>
            <a:ext cx="5257799" cy="28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81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050" y="1447800"/>
            <a:ext cx="6130949" cy="5257800"/>
          </a:xfrm>
        </p:spPr>
      </p:pic>
    </p:spTree>
    <p:extLst>
      <p:ext uri="{BB962C8B-B14F-4D97-AF65-F5344CB8AC3E}">
        <p14:creationId xmlns:p14="http://schemas.microsoft.com/office/powerpoint/2010/main" val="109645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0" y="274638"/>
            <a:ext cx="4419600" cy="1143000"/>
          </a:xfrm>
        </p:spPr>
        <p:txBody>
          <a:bodyPr>
            <a:noAutofit/>
          </a:bodyPr>
          <a:lstStyle/>
          <a:p>
            <a:pPr algn="l"/>
            <a:r>
              <a:rPr lang="en-US" sz="1600" b="1" dirty="0"/>
              <a:t>Sampling point</a:t>
            </a:r>
            <a:br>
              <a:rPr lang="en-US" sz="1600" b="1" dirty="0"/>
            </a:br>
            <a:r>
              <a:rPr lang="en-US" sz="1600" b="1" dirty="0"/>
              <a:t>USP/NF – </a:t>
            </a:r>
            <a:r>
              <a:rPr lang="en-US" sz="1600" b="1" dirty="0" smtClean="0"/>
              <a:t>midway </a:t>
            </a:r>
            <a:r>
              <a:rPr lang="en-US" sz="1600" b="1" dirty="0"/>
              <a:t>from top </a:t>
            </a:r>
            <a:r>
              <a:rPr lang="en-US" sz="1600" b="1" dirty="0" smtClean="0"/>
              <a:t>of basket or paddle </a:t>
            </a:r>
            <a:r>
              <a:rPr lang="en-US" sz="1600" b="1" dirty="0"/>
              <a:t>to top of fluid and </a:t>
            </a:r>
            <a:r>
              <a:rPr lang="en-US" sz="1600" b="1" dirty="0" smtClean="0"/>
              <a:t>no closer </a:t>
            </a:r>
            <a:r>
              <a:rPr lang="en-US" sz="1600" b="1" dirty="0"/>
              <a:t>than 1 cm to side of flask</a:t>
            </a:r>
            <a:br>
              <a:rPr lang="en-US" sz="1600" b="1" dirty="0"/>
            </a:br>
            <a:r>
              <a:rPr lang="en-US" sz="1600" b="1" dirty="0"/>
              <a:t>BP – </a:t>
            </a:r>
            <a:r>
              <a:rPr lang="en-US" sz="1600" b="1" dirty="0" smtClean="0"/>
              <a:t>halfway between basket and side at </a:t>
            </a:r>
            <a:r>
              <a:rPr lang="en-US" sz="1600" b="1" dirty="0"/>
              <a:t>middle of </a:t>
            </a:r>
            <a:r>
              <a:rPr lang="en-US" sz="1600" b="1" dirty="0" smtClean="0"/>
              <a:t>basket</a:t>
            </a:r>
            <a:endParaRPr lang="en-US" sz="1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58181"/>
            <a:ext cx="3276600" cy="4105696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7" y="1958181"/>
            <a:ext cx="2943225" cy="3810000"/>
          </a:xfrm>
        </p:spPr>
      </p:pic>
    </p:spTree>
    <p:extLst>
      <p:ext uri="{BB962C8B-B14F-4D97-AF65-F5344CB8AC3E}">
        <p14:creationId xmlns:p14="http://schemas.microsoft.com/office/powerpoint/2010/main" val="339644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accent1"/>
          </a:solidFill>
        </p:spPr>
        <p:txBody>
          <a:bodyPr/>
          <a:lstStyle/>
          <a:p>
            <a:r>
              <a:rPr lang="en-US" sz="3200" dirty="0" smtClean="0"/>
              <a:t>Procedure ( Dissolution study of </a:t>
            </a:r>
            <a:r>
              <a:rPr lang="en-US" sz="3200" dirty="0" err="1" smtClean="0"/>
              <a:t>nitrofurantoin</a:t>
            </a:r>
            <a:r>
              <a:rPr lang="en-US" sz="3200" dirty="0" smtClean="0"/>
              <a:t> tablets)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Fill the jars with 1 L of dissolution fluid (artificial gastric juice)</a:t>
            </a:r>
          </a:p>
          <a:p>
            <a:r>
              <a:rPr lang="en-US" dirty="0" smtClean="0"/>
              <a:t>Put the jars in a thermostatically controlled water bath at 37 (switch water bath on)</a:t>
            </a:r>
          </a:p>
          <a:p>
            <a:r>
              <a:rPr lang="en-US" dirty="0" smtClean="0"/>
              <a:t>Place 1 tablet of </a:t>
            </a:r>
            <a:r>
              <a:rPr lang="en-US" dirty="0" err="1" smtClean="0"/>
              <a:t>nitrofurantoin</a:t>
            </a:r>
            <a:r>
              <a:rPr lang="en-US" dirty="0" smtClean="0"/>
              <a:t> in the basket of apparatus, and start the instrument immediately </a:t>
            </a:r>
          </a:p>
          <a:p>
            <a:r>
              <a:rPr lang="en-US" dirty="0" smtClean="0"/>
              <a:t>Set the speed on 50 </a:t>
            </a:r>
            <a:r>
              <a:rPr lang="en-US" dirty="0" err="1" smtClean="0"/>
              <a:t>r.p.m</a:t>
            </a:r>
            <a:endParaRPr lang="en-US" dirty="0" smtClean="0"/>
          </a:p>
          <a:p>
            <a:r>
              <a:rPr lang="en-US" dirty="0" smtClean="0"/>
              <a:t>With draw 5 ml each 10 min for 1.5 </a:t>
            </a:r>
            <a:r>
              <a:rPr lang="en-US" dirty="0" err="1" smtClean="0"/>
              <a:t>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2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334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Notes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696200" cy="6096000"/>
          </a:xfrm>
          <a:solidFill>
            <a:schemeClr val="accent1"/>
          </a:solidFill>
        </p:spPr>
        <p:txBody>
          <a:bodyPr/>
          <a:lstStyle/>
          <a:p>
            <a:r>
              <a:rPr lang="en-US" sz="2400" dirty="0" smtClean="0"/>
              <a:t>stop apparatus for withdrawal.</a:t>
            </a:r>
          </a:p>
          <a:p>
            <a:r>
              <a:rPr lang="en-US" sz="2400" dirty="0" smtClean="0"/>
              <a:t>Substitute for the volume withdrawn each time interval using a fresh (artificial gastric juice) previously maintained at 37</a:t>
            </a:r>
            <a:r>
              <a:rPr lang="en-US" sz="2400" dirty="0" smtClean="0">
                <a:latin typeface="Arial"/>
                <a:cs typeface="Arial"/>
              </a:rPr>
              <a:t>º C</a:t>
            </a:r>
            <a:r>
              <a:rPr lang="en-US" sz="2400" dirty="0" smtClean="0"/>
              <a:t> </a:t>
            </a:r>
          </a:p>
          <a:p>
            <a:endParaRPr lang="en-US" sz="2400" dirty="0"/>
          </a:p>
          <a:p>
            <a:r>
              <a:rPr lang="en-US" sz="2400" dirty="0" smtClean="0"/>
              <a:t>After withdrawal and replacement start instrument again </a:t>
            </a:r>
          </a:p>
          <a:p>
            <a:r>
              <a:rPr lang="en-US" sz="2400" dirty="0" smtClean="0"/>
              <a:t>Analyze samples of </a:t>
            </a:r>
            <a:r>
              <a:rPr lang="en-US" sz="2400" dirty="0" err="1" smtClean="0"/>
              <a:t>nitrofurantoin</a:t>
            </a:r>
            <a:r>
              <a:rPr lang="en-US" sz="2400" dirty="0" smtClean="0"/>
              <a:t> by reading the absorbance on a </a:t>
            </a:r>
            <a:r>
              <a:rPr lang="en-US" sz="2400" dirty="0" err="1" smtClean="0"/>
              <a:t>spectronic</a:t>
            </a:r>
            <a:r>
              <a:rPr lang="en-US" sz="2400" dirty="0" smtClean="0"/>
              <a:t> -20 at 369 nm </a:t>
            </a:r>
            <a:r>
              <a:rPr lang="en-US" sz="2400" dirty="0" smtClean="0">
                <a:latin typeface="Arial"/>
                <a:cs typeface="Arial"/>
              </a:rPr>
              <a:t>~</a:t>
            </a:r>
            <a:r>
              <a:rPr lang="en-US" sz="2400" dirty="0" smtClean="0"/>
              <a:t>370 nm immediately because </a:t>
            </a:r>
            <a:r>
              <a:rPr lang="en-US" sz="2400" dirty="0" err="1" smtClean="0"/>
              <a:t>nitrofurantoin</a:t>
            </a:r>
            <a:r>
              <a:rPr lang="en-US" sz="2400" dirty="0" smtClean="0"/>
              <a:t> solution discolored by exposure to light </a:t>
            </a:r>
          </a:p>
          <a:p>
            <a:endParaRPr lang="en-US" sz="2400" dirty="0" smtClean="0"/>
          </a:p>
          <a:p>
            <a:r>
              <a:rPr lang="en-US" sz="2400" dirty="0" smtClean="0"/>
              <a:t>Use the following </a:t>
            </a:r>
            <a:r>
              <a:rPr lang="en-US" sz="2400" dirty="0" err="1" smtClean="0"/>
              <a:t>stright</a:t>
            </a:r>
            <a:r>
              <a:rPr lang="en-US" sz="2400" dirty="0" smtClean="0"/>
              <a:t> line equation to obtain the </a:t>
            </a:r>
            <a:r>
              <a:rPr lang="en-US" sz="2400" dirty="0" err="1" smtClean="0"/>
              <a:t>concentartion</a:t>
            </a:r>
            <a:r>
              <a:rPr lang="en-US" sz="2400" dirty="0" smtClean="0"/>
              <a:t> of  y= </a:t>
            </a:r>
            <a:r>
              <a:rPr lang="en-US" sz="2400" dirty="0" err="1" smtClean="0"/>
              <a:t>c+bx</a:t>
            </a:r>
            <a:r>
              <a:rPr lang="en-US" sz="2400" dirty="0" smtClean="0"/>
              <a:t> , y= AB, X= conc.(mg/100ml), c=0.01, b=0.4 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096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030924"/>
              </p:ext>
            </p:extLst>
          </p:nvPr>
        </p:nvGraphicFramePr>
        <p:xfrm>
          <a:off x="1295400" y="381000"/>
          <a:ext cx="6096000" cy="61105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/>
                <a:gridCol w="1219200"/>
                <a:gridCol w="1828800"/>
                <a:gridCol w="1524000"/>
              </a:tblGrid>
              <a:tr h="64951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Collection time (min)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Ab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Conc.(mg/ml)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Percent drug release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4951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64951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20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64951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30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64951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40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64951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64951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60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64951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75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64951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90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5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319656" cy="6324600"/>
          </a:xfrm>
          <a:solidFill>
            <a:schemeClr val="accent1"/>
          </a:solidFill>
        </p:spPr>
        <p:txBody>
          <a:bodyPr/>
          <a:lstStyle/>
          <a:p>
            <a:r>
              <a:rPr lang="en-US" sz="2400" dirty="0" smtClean="0"/>
              <a:t>To obtain percent drug release:</a:t>
            </a:r>
          </a:p>
          <a:p>
            <a:r>
              <a:rPr lang="en-US" sz="2000" dirty="0" smtClean="0"/>
              <a:t>Con.(mg/ml)X vol. of dissolution media =mg amount of drug released into the dissolution media </a:t>
            </a:r>
          </a:p>
          <a:p>
            <a:r>
              <a:rPr lang="en-US" sz="2000" dirty="0" smtClean="0"/>
              <a:t>% of drug released = amount of drug release /amount of drug in the tablet *100</a:t>
            </a:r>
          </a:p>
          <a:p>
            <a:r>
              <a:rPr lang="en-US" sz="2000" dirty="0" smtClean="0"/>
              <a:t>Plot the following graphs :</a:t>
            </a:r>
          </a:p>
          <a:p>
            <a:r>
              <a:rPr lang="en-US" sz="2000" dirty="0" smtClean="0"/>
              <a:t>1. drug release % versus time in (min)</a:t>
            </a:r>
          </a:p>
          <a:p>
            <a:r>
              <a:rPr lang="en-US" sz="2000" dirty="0" smtClean="0"/>
              <a:t>2</a:t>
            </a:r>
            <a:r>
              <a:rPr lang="en-US" sz="2000" dirty="0"/>
              <a:t>. log % drug released versus time in (min)</a:t>
            </a:r>
          </a:p>
          <a:p>
            <a:r>
              <a:rPr lang="en-US" sz="2000" dirty="0"/>
              <a:t>Find dissolution rate K from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slope </a:t>
            </a:r>
          </a:p>
          <a:p>
            <a:pPr marL="0" indent="0">
              <a:buNone/>
            </a:pPr>
            <a:r>
              <a:rPr lang="en-US" sz="2000" dirty="0"/>
              <a:t>K= slope * 2.303 </a:t>
            </a:r>
          </a:p>
          <a:p>
            <a:r>
              <a:rPr lang="en-US" sz="2000" dirty="0"/>
              <a:t>Note : amount of drug is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equal </a:t>
            </a:r>
            <a:r>
              <a:rPr lang="en-US" sz="2000" dirty="0"/>
              <a:t>to 100 mg in each tab</a:t>
            </a:r>
          </a:p>
          <a:p>
            <a:endParaRPr lang="en-US" sz="20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424" y="3352800"/>
            <a:ext cx="3546176" cy="324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36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example using EXCEL SHEET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9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8368442" cy="5867400"/>
          </a:xfrm>
        </p:spPr>
      </p:pic>
      <p:sp>
        <p:nvSpPr>
          <p:cNvPr id="5" name="Rectangular Callout 4"/>
          <p:cNvSpPr/>
          <p:nvPr/>
        </p:nvSpPr>
        <p:spPr>
          <a:xfrm>
            <a:off x="4362344" y="2569231"/>
            <a:ext cx="1505056" cy="1481770"/>
          </a:xfrm>
          <a:prstGeom prst="wedgeRectCallout">
            <a:avLst>
              <a:gd name="adj1" fmla="val -39015"/>
              <a:gd name="adj2" fmla="val -92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Switch the sheet direction so that the first column is on right side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436" y="2821580"/>
            <a:ext cx="171926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067" y="4038601"/>
            <a:ext cx="173469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647" y="3250019"/>
            <a:ext cx="185442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6553200" y="3771900"/>
            <a:ext cx="990600" cy="6477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Note units of x are given in u/ml in this example</a:t>
            </a:r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77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  <p:sp>
        <p:nvSpPr>
          <p:cNvPr id="5" name="Rectangular Callout 4"/>
          <p:cNvSpPr/>
          <p:nvPr/>
        </p:nvSpPr>
        <p:spPr>
          <a:xfrm>
            <a:off x="2362200" y="3048000"/>
            <a:ext cx="1828800" cy="533400"/>
          </a:xfrm>
          <a:prstGeom prst="wedgeRectCallout">
            <a:avLst>
              <a:gd name="adj1" fmla="val -60368"/>
              <a:gd name="adj2" fmla="val -595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After completing calculation press ENTER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Then DRAG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2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6" y="381000"/>
            <a:ext cx="890847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Introduction :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Dissolution is a process of going into</a:t>
            </a:r>
          </a:p>
          <a:p>
            <a:r>
              <a:rPr lang="en-US" sz="2800" dirty="0" smtClean="0"/>
              <a:t> solution form 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 basic principle of drug absorption is that absorption takes place only after a drug is in solution  .this means that drug given orally in solid dosage form must dissolve in GIT fluid before absorption occurs 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0521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050085" cy="452596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63887"/>
            <a:ext cx="154781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2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3246438"/>
            <a:ext cx="224313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75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86200"/>
            <a:ext cx="247491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68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  <p:sp>
        <p:nvSpPr>
          <p:cNvPr id="5" name="Rectangular Callout 4"/>
          <p:cNvSpPr/>
          <p:nvPr/>
        </p:nvSpPr>
        <p:spPr>
          <a:xfrm>
            <a:off x="3494567" y="2509284"/>
            <a:ext cx="838200" cy="3048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To add titles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6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  <p:extLst>
      <p:ext uri="{BB962C8B-B14F-4D97-AF65-F5344CB8AC3E}">
        <p14:creationId xmlns:p14="http://schemas.microsoft.com/office/powerpoint/2010/main" val="22512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The following process occurs before absorption of solid dosage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4400" b="1" dirty="0" smtClean="0"/>
              <a:t>Notes :</a:t>
            </a:r>
          </a:p>
          <a:p>
            <a:r>
              <a:rPr lang="en-US" sz="4400" b="1" dirty="0" err="1" smtClean="0"/>
              <a:t>Pero</a:t>
            </a:r>
            <a:r>
              <a:rPr lang="en-US" sz="4400" b="1" dirty="0" smtClean="0"/>
              <a:t>- oral means taken orally </a:t>
            </a:r>
          </a:p>
          <a:p>
            <a:r>
              <a:rPr lang="en-US" sz="4400" b="1" dirty="0" smtClean="0"/>
              <a:t>Oral means work on oral cavity </a:t>
            </a:r>
            <a:endParaRPr lang="en-US" sz="4400" b="1" dirty="0"/>
          </a:p>
        </p:txBody>
      </p:sp>
      <p:pic>
        <p:nvPicPr>
          <p:cNvPr id="3074" name="Picture 2" descr="C:\Users\nora\Desktop\biopharmaceutics\IMG-2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557338"/>
            <a:ext cx="60579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2627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37849972"/>
              </p:ext>
            </p:extLst>
          </p:nvPr>
        </p:nvGraphicFramePr>
        <p:xfrm>
          <a:off x="-13855" y="1828800"/>
          <a:ext cx="5867400" cy="1059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369332"/>
            <a:ext cx="54864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Dissolution and Absorption </a:t>
            </a:r>
            <a:endParaRPr lang="en-US" sz="2800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3929755"/>
              </p:ext>
            </p:extLst>
          </p:nvPr>
        </p:nvGraphicFramePr>
        <p:xfrm>
          <a:off x="0" y="3581400"/>
          <a:ext cx="5943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3052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3" grpId="0" animBg="1"/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Factors affecting dissolution rate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7254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0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1488" y="304800"/>
            <a:ext cx="3476625" cy="981075"/>
          </a:xfrm>
        </p:spPr>
        <p:txBody>
          <a:bodyPr/>
          <a:lstStyle/>
          <a:p>
            <a:pPr eaLnBrk="1" hangingPunct="1">
              <a:defRPr/>
            </a:pPr>
            <a:endParaRPr lang="tr-TR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1371600"/>
            <a:ext cx="5956300" cy="2663825"/>
          </a:xfrm>
        </p:spPr>
        <p:txBody>
          <a:bodyPr/>
          <a:lstStyle/>
          <a:p>
            <a:pPr eaLnBrk="1" hangingPunct="1">
              <a:defRPr/>
            </a:pPr>
            <a:endParaRPr lang="tr-TR" sz="2400" dirty="0" smtClean="0">
              <a:ln>
                <a:solidFill>
                  <a:srgbClr val="FF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77091" y="2286000"/>
            <a:ext cx="8077200" cy="43433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Method :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By using dissolution apparatus (</a:t>
            </a:r>
            <a:r>
              <a:rPr lang="en-US" sz="2400" b="1" kern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karl</a:t>
            </a:r>
            <a:r>
              <a:rPr lang="en-US" sz="24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kern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kolb</a:t>
            </a:r>
            <a:r>
              <a:rPr lang="en-US" sz="24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(apparatus 2 paddle type 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conditions of the experiment are made so that they simulate body conditions .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temperature  </a:t>
            </a:r>
            <a:r>
              <a:rPr lang="en-US" sz="24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37 </a:t>
            </a:r>
            <a:r>
              <a:rPr lang="en-US" sz="24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º C  and a rotation speed of 50 </a:t>
            </a:r>
            <a:r>
              <a:rPr lang="en-US" sz="2400" b="1" kern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r.p.m</a:t>
            </a:r>
            <a:endParaRPr lang="en-US" sz="2400" b="1" kern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dissolution medium is artificial gastric juice or artificial intestinal juice .</a:t>
            </a:r>
            <a:endParaRPr lang="tr-TR" sz="2400" b="1" kern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982" y="-152400"/>
            <a:ext cx="2570018" cy="355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21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 smtClean="0"/>
              <a:t> Dissolution testing </a:t>
            </a:r>
            <a:r>
              <a:rPr lang="en-US" sz="2400" dirty="0"/>
              <a:t>is a key quality control </a:t>
            </a:r>
            <a:r>
              <a:rPr lang="en-US" sz="2400" dirty="0" smtClean="0"/>
              <a:t>test</a:t>
            </a: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• Dissolution tests can be conducted in </a:t>
            </a:r>
            <a:r>
              <a:rPr lang="en-US" sz="2400" dirty="0" smtClean="0"/>
              <a:t>simple buffer </a:t>
            </a:r>
            <a:r>
              <a:rPr lang="en-US" sz="2400" dirty="0"/>
              <a:t>solutions or in more </a:t>
            </a:r>
            <a:r>
              <a:rPr lang="en-US" sz="2400" dirty="0" smtClean="0"/>
              <a:t>bio-relevant dissolution </a:t>
            </a:r>
            <a:r>
              <a:rPr lang="en-US" sz="2400" dirty="0"/>
              <a:t>media</a:t>
            </a:r>
          </a:p>
          <a:p>
            <a:pPr marL="0" indent="0" algn="just">
              <a:buNone/>
            </a:pPr>
            <a:r>
              <a:rPr lang="en-US" sz="2400" dirty="0"/>
              <a:t>• </a:t>
            </a:r>
            <a:r>
              <a:rPr lang="en-US" sz="2400" dirty="0" smtClean="0"/>
              <a:t>Dissolution tests </a:t>
            </a:r>
            <a:r>
              <a:rPr lang="en-US" sz="2400" dirty="0"/>
              <a:t>are normally performed </a:t>
            </a:r>
            <a:r>
              <a:rPr lang="en-US" sz="2400" dirty="0" smtClean="0"/>
              <a:t>under sink </a:t>
            </a:r>
            <a:r>
              <a:rPr lang="en-US" sz="2400" dirty="0"/>
              <a:t>conditions</a:t>
            </a:r>
          </a:p>
          <a:p>
            <a:pPr marL="0" indent="0" algn="just">
              <a:buNone/>
            </a:pPr>
            <a:r>
              <a:rPr lang="en-US" sz="2400" dirty="0"/>
              <a:t>• There are four types of </a:t>
            </a:r>
            <a:r>
              <a:rPr lang="en-US" sz="2400" dirty="0" err="1"/>
              <a:t>compendial</a:t>
            </a:r>
            <a:r>
              <a:rPr lang="en-US" sz="2400" dirty="0"/>
              <a:t> </a:t>
            </a:r>
            <a:r>
              <a:rPr lang="en-US" sz="2400" dirty="0" smtClean="0"/>
              <a:t>dissolution apparatus</a:t>
            </a:r>
            <a:r>
              <a:rPr lang="en-US" sz="2400" dirty="0"/>
              <a:t>: the basket </a:t>
            </a:r>
            <a:r>
              <a:rPr lang="en-US" sz="2400" dirty="0" smtClean="0"/>
              <a:t>apparatus (USP I), </a:t>
            </a:r>
            <a:r>
              <a:rPr lang="en-US" sz="2400" dirty="0"/>
              <a:t>the </a:t>
            </a:r>
            <a:r>
              <a:rPr lang="en-US" sz="2400" dirty="0" smtClean="0"/>
              <a:t>paddle apparatus(USPII) </a:t>
            </a:r>
            <a:r>
              <a:rPr lang="en-US" sz="2400" dirty="0"/>
              <a:t>, the reciprocating cylinder and </a:t>
            </a:r>
            <a:r>
              <a:rPr lang="en-US" sz="2400" dirty="0" smtClean="0"/>
              <a:t>the flow-through </a:t>
            </a:r>
            <a:r>
              <a:rPr lang="en-US" sz="2400" dirty="0"/>
              <a:t>cell</a:t>
            </a:r>
          </a:p>
          <a:p>
            <a:pPr marL="0" indent="0" algn="just">
              <a:buNone/>
            </a:pPr>
            <a:r>
              <a:rPr lang="en-US" sz="2400" dirty="0"/>
              <a:t>•</a:t>
            </a:r>
            <a:r>
              <a:rPr lang="en-US" sz="2400" b="1" dirty="0"/>
              <a:t>A dissolution </a:t>
            </a:r>
            <a:r>
              <a:rPr lang="en-US" sz="2400" b="1" dirty="0" smtClean="0"/>
              <a:t>test is </a:t>
            </a:r>
            <a:r>
              <a:rPr lang="en-US" sz="2400" b="1" dirty="0"/>
              <a:t>said to be performed under sink conditions if </a:t>
            </a:r>
            <a:r>
              <a:rPr lang="en-US" sz="2400" b="1" dirty="0" smtClean="0"/>
              <a:t>the concentration </a:t>
            </a:r>
            <a:r>
              <a:rPr lang="en-US" sz="2400" b="1" dirty="0"/>
              <a:t>of the drug in the bulk of the </a:t>
            </a:r>
            <a:r>
              <a:rPr lang="en-US" sz="2400" b="1" dirty="0" smtClean="0"/>
              <a:t>dissolution medium </a:t>
            </a:r>
            <a:r>
              <a:rPr lang="en-US" sz="2400" b="1" dirty="0"/>
              <a:t>does not exceed 10% of the </a:t>
            </a:r>
            <a:r>
              <a:rPr lang="en-US" sz="2400" b="1" dirty="0" smtClean="0"/>
              <a:t>solubility of </a:t>
            </a:r>
            <a:r>
              <a:rPr lang="en-US" sz="2400" b="1" dirty="0"/>
              <a:t>the drug</a:t>
            </a:r>
            <a:r>
              <a:rPr lang="en-US" sz="2400" b="1" dirty="0" smtClean="0"/>
              <a:t>.</a:t>
            </a:r>
          </a:p>
          <a:p>
            <a:pPr marL="0" indent="0"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95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/>
              <a:t>Under sink conditions, the </a:t>
            </a:r>
            <a:r>
              <a:rPr lang="en-US" sz="2800" dirty="0" smtClean="0"/>
              <a:t>concentration gradient </a:t>
            </a:r>
            <a:r>
              <a:rPr lang="en-US" sz="2800" dirty="0"/>
              <a:t>between the diffusion layer </a:t>
            </a:r>
            <a:r>
              <a:rPr lang="en-US" sz="2800" dirty="0" smtClean="0"/>
              <a:t> surrounding the </a:t>
            </a:r>
            <a:r>
              <a:rPr lang="en-US" sz="2800" dirty="0"/>
              <a:t>solid drug particles and the concentration </a:t>
            </a:r>
            <a:r>
              <a:rPr lang="en-US" sz="2800" dirty="0" smtClean="0"/>
              <a:t>in the </a:t>
            </a:r>
            <a:r>
              <a:rPr lang="en-US" sz="2800" dirty="0"/>
              <a:t>dissolution medium is assumed to be constant</a:t>
            </a:r>
          </a:p>
        </p:txBody>
      </p:sp>
    </p:spTree>
    <p:extLst>
      <p:ext uri="{BB962C8B-B14F-4D97-AF65-F5344CB8AC3E}">
        <p14:creationId xmlns:p14="http://schemas.microsoft.com/office/powerpoint/2010/main" val="387100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0"/>
            <a:ext cx="6019800" cy="4525963"/>
          </a:xfrm>
        </p:spPr>
      </p:pic>
    </p:spTree>
    <p:extLst>
      <p:ext uri="{BB962C8B-B14F-4D97-AF65-F5344CB8AC3E}">
        <p14:creationId xmlns:p14="http://schemas.microsoft.com/office/powerpoint/2010/main" val="244027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626</Words>
  <Application>Microsoft Office PowerPoint</Application>
  <PresentationFormat>On-screen Show (4:3)</PresentationFormat>
  <Paragraphs>100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Office Theme</vt:lpstr>
      <vt:lpstr>Diseño predeterminado</vt:lpstr>
      <vt:lpstr>1_Diseño predeterminado</vt:lpstr>
      <vt:lpstr>2_Diseño predeterminado</vt:lpstr>
      <vt:lpstr>3_Diseño predeterminado</vt:lpstr>
      <vt:lpstr>PowerPoint Presentation</vt:lpstr>
      <vt:lpstr>PowerPoint Presentation</vt:lpstr>
      <vt:lpstr>The following process occurs before absorption of solid dosage forms</vt:lpstr>
      <vt:lpstr>PowerPoint Presentation</vt:lpstr>
      <vt:lpstr>Factors affecting dissolution rate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Sampling point USP/NF – midway from top of basket or paddle to top of fluid and no closer than 1 cm to side of flask BP – halfway between basket and side at middle of basket</vt:lpstr>
      <vt:lpstr>Procedure ( Dissolution study of nitrofurantoin tablets)</vt:lpstr>
      <vt:lpstr>Notes </vt:lpstr>
      <vt:lpstr>PowerPoint Presentation</vt:lpstr>
      <vt:lpstr>PowerPoint Presentation</vt:lpstr>
      <vt:lpstr>Working example using EXCEL SHEET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Biopharmaceuitcs</dc:title>
  <dc:creator>nora</dc:creator>
  <cp:lastModifiedBy>nora</cp:lastModifiedBy>
  <cp:revision>35</cp:revision>
  <cp:lastPrinted>2018-12-04T10:22:47Z</cp:lastPrinted>
  <dcterms:created xsi:type="dcterms:W3CDTF">2006-08-16T00:00:00Z</dcterms:created>
  <dcterms:modified xsi:type="dcterms:W3CDTF">2018-12-04T19:07:09Z</dcterms:modified>
</cp:coreProperties>
</file>