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96" r:id="rId1"/>
  </p:sldMasterIdLst>
  <p:sldIdLst>
    <p:sldId id="256" r:id="rId2"/>
    <p:sldId id="258" r:id="rId3"/>
    <p:sldId id="259" r:id="rId4"/>
    <p:sldId id="260" r:id="rId5"/>
    <p:sldId id="261" r:id="rId6"/>
    <p:sldId id="298" r:id="rId7"/>
    <p:sldId id="297" r:id="rId8"/>
    <p:sldId id="263" r:id="rId9"/>
    <p:sldId id="285" r:id="rId10"/>
    <p:sldId id="287" r:id="rId11"/>
    <p:sldId id="288" r:id="rId12"/>
    <p:sldId id="291" r:id="rId13"/>
    <p:sldId id="292" r:id="rId14"/>
    <p:sldId id="293" r:id="rId15"/>
    <p:sldId id="294" r:id="rId16"/>
    <p:sldId id="295" r:id="rId17"/>
    <p:sldId id="296" r:id="rId18"/>
    <p:sldId id="299" r:id="rId19"/>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EE03630-1D4B-4E92-B02E-A7CE542BE5C2}" type="datetimeFigureOut">
              <a:rPr lang="ar-IQ" smtClean="0"/>
              <a:t>29/03/1440</a:t>
            </a:fld>
            <a:endParaRPr lang="ar-IQ"/>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ar-IQ"/>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C9ACABD-81BC-4031-9B6B-8DBE15D24AFD}" type="slidenum">
              <a:rPr lang="ar-IQ" smtClean="0"/>
              <a:t>‹#›</a:t>
            </a:fld>
            <a:endParaRPr lang="ar-IQ"/>
          </a:p>
        </p:txBody>
      </p:sp>
    </p:spTree>
    <p:extLst>
      <p:ext uri="{BB962C8B-B14F-4D97-AF65-F5344CB8AC3E}">
        <p14:creationId xmlns:p14="http://schemas.microsoft.com/office/powerpoint/2010/main" val="246680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03630-1D4B-4E92-B02E-A7CE542BE5C2}" type="datetimeFigureOut">
              <a:rPr lang="ar-IQ" smtClean="0"/>
              <a:t>29/03/1440</a:t>
            </a:fld>
            <a:endParaRPr lang="ar-IQ"/>
          </a:p>
        </p:txBody>
      </p:sp>
      <p:sp>
        <p:nvSpPr>
          <p:cNvPr id="6" name="Footer Placeholder 5"/>
          <p:cNvSpPr>
            <a:spLocks noGrp="1"/>
          </p:cNvSpPr>
          <p:nvPr>
            <p:ph type="ftr" sz="quarter" idx="11"/>
          </p:nvPr>
        </p:nvSpPr>
        <p:spPr/>
        <p:txBody>
          <a:bodyPr/>
          <a:lstStyle/>
          <a:p>
            <a:endParaRPr lang="ar-IQ"/>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C9ACABD-81BC-4031-9B6B-8DBE15D24AFD}" type="slidenum">
              <a:rPr lang="ar-IQ" smtClean="0"/>
              <a:t>‹#›</a:t>
            </a:fld>
            <a:endParaRPr lang="ar-IQ"/>
          </a:p>
        </p:txBody>
      </p:sp>
    </p:spTree>
    <p:extLst>
      <p:ext uri="{BB962C8B-B14F-4D97-AF65-F5344CB8AC3E}">
        <p14:creationId xmlns:p14="http://schemas.microsoft.com/office/powerpoint/2010/main" val="427850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E03630-1D4B-4E92-B02E-A7CE542BE5C2}" type="datetimeFigureOut">
              <a:rPr lang="ar-IQ" smtClean="0"/>
              <a:t>29/03/1440</a:t>
            </a:fld>
            <a:endParaRPr lang="ar-IQ"/>
          </a:p>
        </p:txBody>
      </p:sp>
      <p:sp>
        <p:nvSpPr>
          <p:cNvPr id="5" name="Footer Placeholder 4"/>
          <p:cNvSpPr>
            <a:spLocks noGrp="1"/>
          </p:cNvSpPr>
          <p:nvPr>
            <p:ph type="ftr" sz="quarter" idx="11"/>
          </p:nvPr>
        </p:nvSpPr>
        <p:spPr/>
        <p:txBody>
          <a:bodyPr/>
          <a:lstStyle/>
          <a:p>
            <a:endParaRPr lang="ar-IQ"/>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C9ACABD-81BC-4031-9B6B-8DBE15D24AFD}" type="slidenum">
              <a:rPr lang="ar-IQ" smtClean="0"/>
              <a:t>‹#›</a:t>
            </a:fld>
            <a:endParaRPr lang="ar-IQ"/>
          </a:p>
        </p:txBody>
      </p:sp>
    </p:spTree>
    <p:extLst>
      <p:ext uri="{BB962C8B-B14F-4D97-AF65-F5344CB8AC3E}">
        <p14:creationId xmlns:p14="http://schemas.microsoft.com/office/powerpoint/2010/main" val="3043747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E03630-1D4B-4E92-B02E-A7CE542BE5C2}" type="datetimeFigureOut">
              <a:rPr lang="ar-IQ" smtClean="0"/>
              <a:t>29/03/1440</a:t>
            </a:fld>
            <a:endParaRPr lang="ar-IQ"/>
          </a:p>
        </p:txBody>
      </p:sp>
      <p:sp>
        <p:nvSpPr>
          <p:cNvPr id="5" name="Footer Placeholder 4"/>
          <p:cNvSpPr>
            <a:spLocks noGrp="1"/>
          </p:cNvSpPr>
          <p:nvPr>
            <p:ph type="ftr" sz="quarter" idx="11"/>
          </p:nvPr>
        </p:nvSpPr>
        <p:spPr/>
        <p:txBody>
          <a:bodyPr/>
          <a:lstStyle/>
          <a:p>
            <a:endParaRPr lang="ar-IQ"/>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C9ACABD-81BC-4031-9B6B-8DBE15D24AFD}" type="slidenum">
              <a:rPr lang="ar-IQ" smtClean="0"/>
              <a:t>‹#›</a:t>
            </a:fld>
            <a:endParaRPr lang="ar-IQ"/>
          </a:p>
        </p:txBody>
      </p:sp>
    </p:spTree>
    <p:extLst>
      <p:ext uri="{BB962C8B-B14F-4D97-AF65-F5344CB8AC3E}">
        <p14:creationId xmlns:p14="http://schemas.microsoft.com/office/powerpoint/2010/main" val="3900569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E03630-1D4B-4E92-B02E-A7CE542BE5C2}" type="datetimeFigureOut">
              <a:rPr lang="ar-IQ" smtClean="0"/>
              <a:t>29/03/1440</a:t>
            </a:fld>
            <a:endParaRPr lang="ar-IQ"/>
          </a:p>
        </p:txBody>
      </p:sp>
      <p:sp>
        <p:nvSpPr>
          <p:cNvPr id="5" name="Footer Placeholder 4"/>
          <p:cNvSpPr>
            <a:spLocks noGrp="1"/>
          </p:cNvSpPr>
          <p:nvPr>
            <p:ph type="ftr" sz="quarter" idx="11"/>
          </p:nvPr>
        </p:nvSpPr>
        <p:spPr/>
        <p:txBody>
          <a:bodyPr/>
          <a:lstStyle/>
          <a:p>
            <a:endParaRPr lang="ar-IQ"/>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C9ACABD-81BC-4031-9B6B-8DBE15D24AFD}" type="slidenum">
              <a:rPr lang="ar-IQ" smtClean="0"/>
              <a:t>‹#›</a:t>
            </a:fld>
            <a:endParaRPr lang="ar-IQ"/>
          </a:p>
        </p:txBody>
      </p:sp>
    </p:spTree>
    <p:extLst>
      <p:ext uri="{BB962C8B-B14F-4D97-AF65-F5344CB8AC3E}">
        <p14:creationId xmlns:p14="http://schemas.microsoft.com/office/powerpoint/2010/main" val="2931118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EE03630-1D4B-4E92-B02E-A7CE542BE5C2}" type="datetimeFigureOut">
              <a:rPr lang="ar-IQ" smtClean="0"/>
              <a:t>29/03/1440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7C9ACABD-81BC-4031-9B6B-8DBE15D24AFD}" type="slidenum">
              <a:rPr lang="ar-IQ" smtClean="0"/>
              <a:t>‹#›</a:t>
            </a:fld>
            <a:endParaRPr lang="ar-IQ"/>
          </a:p>
        </p:txBody>
      </p:sp>
    </p:spTree>
    <p:extLst>
      <p:ext uri="{BB962C8B-B14F-4D97-AF65-F5344CB8AC3E}">
        <p14:creationId xmlns:p14="http://schemas.microsoft.com/office/powerpoint/2010/main" val="2261399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EE03630-1D4B-4E92-B02E-A7CE542BE5C2}" type="datetimeFigureOut">
              <a:rPr lang="ar-IQ" smtClean="0"/>
              <a:t>29/03/1440</a:t>
            </a:fld>
            <a:endParaRPr lang="ar-IQ"/>
          </a:p>
        </p:txBody>
      </p:sp>
      <p:sp>
        <p:nvSpPr>
          <p:cNvPr id="8" name="Footer Placeholder 7"/>
          <p:cNvSpPr>
            <a:spLocks noGrp="1"/>
          </p:cNvSpPr>
          <p:nvPr>
            <p:ph type="ftr" sz="quarter" idx="11"/>
          </p:nvPr>
        </p:nvSpPr>
        <p:spPr>
          <a:xfrm>
            <a:off x="561111" y="6391838"/>
            <a:ext cx="3644282" cy="304801"/>
          </a:xfrm>
        </p:spPr>
        <p:txBody>
          <a:bodyPr/>
          <a:lstStyle/>
          <a:p>
            <a:endParaRPr lang="ar-IQ"/>
          </a:p>
        </p:txBody>
      </p:sp>
      <p:sp>
        <p:nvSpPr>
          <p:cNvPr id="9" name="Slide Number Placeholder 8"/>
          <p:cNvSpPr>
            <a:spLocks noGrp="1"/>
          </p:cNvSpPr>
          <p:nvPr>
            <p:ph type="sldNum" sz="quarter" idx="12"/>
          </p:nvPr>
        </p:nvSpPr>
        <p:spPr/>
        <p:txBody>
          <a:bodyPr/>
          <a:lstStyle/>
          <a:p>
            <a:fld id="{7C9ACABD-81BC-4031-9B6B-8DBE15D24AFD}" type="slidenum">
              <a:rPr lang="ar-IQ" smtClean="0"/>
              <a:t>‹#›</a:t>
            </a:fld>
            <a:endParaRPr lang="ar-IQ"/>
          </a:p>
        </p:txBody>
      </p:sp>
    </p:spTree>
    <p:extLst>
      <p:ext uri="{BB962C8B-B14F-4D97-AF65-F5344CB8AC3E}">
        <p14:creationId xmlns:p14="http://schemas.microsoft.com/office/powerpoint/2010/main" val="4018442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EE03630-1D4B-4E92-B02E-A7CE542BE5C2}" type="datetimeFigureOut">
              <a:rPr lang="ar-IQ" smtClean="0"/>
              <a:t>29/03/1440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C9ACABD-81BC-4031-9B6B-8DBE15D24AFD}" type="slidenum">
              <a:rPr lang="ar-IQ" smtClean="0"/>
              <a:t>‹#›</a:t>
            </a:fld>
            <a:endParaRPr lang="ar-IQ"/>
          </a:p>
        </p:txBody>
      </p:sp>
    </p:spTree>
    <p:extLst>
      <p:ext uri="{BB962C8B-B14F-4D97-AF65-F5344CB8AC3E}">
        <p14:creationId xmlns:p14="http://schemas.microsoft.com/office/powerpoint/2010/main" val="391412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EE03630-1D4B-4E92-B02E-A7CE542BE5C2}" type="datetimeFigureOut">
              <a:rPr lang="ar-IQ" smtClean="0"/>
              <a:t>29/03/1440</a:t>
            </a:fld>
            <a:endParaRPr lang="ar-IQ"/>
          </a:p>
        </p:txBody>
      </p:sp>
      <p:sp>
        <p:nvSpPr>
          <p:cNvPr id="5" name="Footer Placeholder 4"/>
          <p:cNvSpPr>
            <a:spLocks noGrp="1"/>
          </p:cNvSpPr>
          <p:nvPr>
            <p:ph type="ftr" sz="quarter" idx="11"/>
          </p:nvPr>
        </p:nvSpPr>
        <p:spPr/>
        <p:txBody>
          <a:bodyPr/>
          <a:lstStyle/>
          <a:p>
            <a:endParaRPr lang="ar-IQ"/>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C9ACABD-81BC-4031-9B6B-8DBE15D24AFD}" type="slidenum">
              <a:rPr lang="ar-IQ" smtClean="0"/>
              <a:t>‹#›</a:t>
            </a:fld>
            <a:endParaRPr lang="ar-IQ"/>
          </a:p>
        </p:txBody>
      </p:sp>
    </p:spTree>
    <p:extLst>
      <p:ext uri="{BB962C8B-B14F-4D97-AF65-F5344CB8AC3E}">
        <p14:creationId xmlns:p14="http://schemas.microsoft.com/office/powerpoint/2010/main" val="290866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E03630-1D4B-4E92-B02E-A7CE542BE5C2}" type="datetimeFigureOut">
              <a:rPr lang="ar-IQ" smtClean="0"/>
              <a:t>29/03/1440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C9ACABD-81BC-4031-9B6B-8DBE15D24AFD}" type="slidenum">
              <a:rPr lang="ar-IQ" smtClean="0"/>
              <a:t>‹#›</a:t>
            </a:fld>
            <a:endParaRPr lang="ar-IQ"/>
          </a:p>
        </p:txBody>
      </p:sp>
    </p:spTree>
    <p:extLst>
      <p:ext uri="{BB962C8B-B14F-4D97-AF65-F5344CB8AC3E}">
        <p14:creationId xmlns:p14="http://schemas.microsoft.com/office/powerpoint/2010/main" val="146109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E03630-1D4B-4E92-B02E-A7CE542BE5C2}" type="datetimeFigureOut">
              <a:rPr lang="ar-IQ" smtClean="0"/>
              <a:t>29/03/1440</a:t>
            </a:fld>
            <a:endParaRPr lang="ar-IQ"/>
          </a:p>
        </p:txBody>
      </p:sp>
      <p:sp>
        <p:nvSpPr>
          <p:cNvPr id="5" name="Footer Placeholder 4"/>
          <p:cNvSpPr>
            <a:spLocks noGrp="1"/>
          </p:cNvSpPr>
          <p:nvPr>
            <p:ph type="ftr" sz="quarter" idx="11"/>
          </p:nvPr>
        </p:nvSpPr>
        <p:spPr/>
        <p:txBody>
          <a:bodyPr/>
          <a:lstStyle/>
          <a:p>
            <a:endParaRPr lang="ar-IQ"/>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C9ACABD-81BC-4031-9B6B-8DBE15D24AFD}" type="slidenum">
              <a:rPr lang="ar-IQ" smtClean="0"/>
              <a:t>‹#›</a:t>
            </a:fld>
            <a:endParaRPr lang="ar-IQ"/>
          </a:p>
        </p:txBody>
      </p:sp>
    </p:spTree>
    <p:extLst>
      <p:ext uri="{BB962C8B-B14F-4D97-AF65-F5344CB8AC3E}">
        <p14:creationId xmlns:p14="http://schemas.microsoft.com/office/powerpoint/2010/main" val="409529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E03630-1D4B-4E92-B02E-A7CE542BE5C2}" type="datetimeFigureOut">
              <a:rPr lang="ar-IQ" smtClean="0"/>
              <a:t>29/03/1440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C9ACABD-81BC-4031-9B6B-8DBE15D24AFD}" type="slidenum">
              <a:rPr lang="ar-IQ" smtClean="0"/>
              <a:t>‹#›</a:t>
            </a:fld>
            <a:endParaRPr lang="ar-IQ"/>
          </a:p>
        </p:txBody>
      </p:sp>
    </p:spTree>
    <p:extLst>
      <p:ext uri="{BB962C8B-B14F-4D97-AF65-F5344CB8AC3E}">
        <p14:creationId xmlns:p14="http://schemas.microsoft.com/office/powerpoint/2010/main" val="203544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E03630-1D4B-4E92-B02E-A7CE542BE5C2}" type="datetimeFigureOut">
              <a:rPr lang="ar-IQ" smtClean="0"/>
              <a:t>29/03/1440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7C9ACABD-81BC-4031-9B6B-8DBE15D24AFD}" type="slidenum">
              <a:rPr lang="ar-IQ" smtClean="0"/>
              <a:t>‹#›</a:t>
            </a:fld>
            <a:endParaRPr lang="ar-IQ"/>
          </a:p>
        </p:txBody>
      </p:sp>
    </p:spTree>
    <p:extLst>
      <p:ext uri="{BB962C8B-B14F-4D97-AF65-F5344CB8AC3E}">
        <p14:creationId xmlns:p14="http://schemas.microsoft.com/office/powerpoint/2010/main" val="1695698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E03630-1D4B-4E92-B02E-A7CE542BE5C2}" type="datetimeFigureOut">
              <a:rPr lang="ar-IQ" smtClean="0"/>
              <a:t>29/03/1440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C9ACABD-81BC-4031-9B6B-8DBE15D24AFD}" type="slidenum">
              <a:rPr lang="ar-IQ" smtClean="0"/>
              <a:t>‹#›</a:t>
            </a:fld>
            <a:endParaRPr lang="ar-IQ"/>
          </a:p>
        </p:txBody>
      </p:sp>
    </p:spTree>
    <p:extLst>
      <p:ext uri="{BB962C8B-B14F-4D97-AF65-F5344CB8AC3E}">
        <p14:creationId xmlns:p14="http://schemas.microsoft.com/office/powerpoint/2010/main" val="231639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03630-1D4B-4E92-B02E-A7CE542BE5C2}" type="datetimeFigureOut">
              <a:rPr lang="ar-IQ" smtClean="0"/>
              <a:t>29/03/1440</a:t>
            </a:fld>
            <a:endParaRPr lang="ar-IQ"/>
          </a:p>
        </p:txBody>
      </p:sp>
      <p:sp>
        <p:nvSpPr>
          <p:cNvPr id="3" name="Footer Placeholder 2"/>
          <p:cNvSpPr>
            <a:spLocks noGrp="1"/>
          </p:cNvSpPr>
          <p:nvPr>
            <p:ph type="ftr" sz="quarter" idx="11"/>
          </p:nvPr>
        </p:nvSpPr>
        <p:spPr/>
        <p:txBody>
          <a:bodyPr/>
          <a:lstStyle/>
          <a:p>
            <a:endParaRPr lang="ar-IQ"/>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C9ACABD-81BC-4031-9B6B-8DBE15D24AFD}" type="slidenum">
              <a:rPr lang="ar-IQ" smtClean="0"/>
              <a:t>‹#›</a:t>
            </a:fld>
            <a:endParaRPr lang="ar-IQ"/>
          </a:p>
        </p:txBody>
      </p:sp>
    </p:spTree>
    <p:extLst>
      <p:ext uri="{BB962C8B-B14F-4D97-AF65-F5344CB8AC3E}">
        <p14:creationId xmlns:p14="http://schemas.microsoft.com/office/powerpoint/2010/main" val="423077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03630-1D4B-4E92-B02E-A7CE542BE5C2}" type="datetimeFigureOut">
              <a:rPr lang="ar-IQ" smtClean="0"/>
              <a:t>29/03/1440</a:t>
            </a:fld>
            <a:endParaRPr lang="ar-IQ"/>
          </a:p>
        </p:txBody>
      </p:sp>
      <p:sp>
        <p:nvSpPr>
          <p:cNvPr id="6" name="Footer Placeholder 5"/>
          <p:cNvSpPr>
            <a:spLocks noGrp="1"/>
          </p:cNvSpPr>
          <p:nvPr>
            <p:ph type="ftr" sz="quarter" idx="11"/>
          </p:nvPr>
        </p:nvSpPr>
        <p:spPr/>
        <p:txBody>
          <a:bodyPr/>
          <a:lstStyle/>
          <a:p>
            <a:endParaRPr lang="ar-IQ"/>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C9ACABD-81BC-4031-9B6B-8DBE15D24AFD}" type="slidenum">
              <a:rPr lang="ar-IQ" smtClean="0"/>
              <a:t>‹#›</a:t>
            </a:fld>
            <a:endParaRPr lang="ar-IQ"/>
          </a:p>
        </p:txBody>
      </p:sp>
    </p:spTree>
    <p:extLst>
      <p:ext uri="{BB962C8B-B14F-4D97-AF65-F5344CB8AC3E}">
        <p14:creationId xmlns:p14="http://schemas.microsoft.com/office/powerpoint/2010/main" val="178337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03630-1D4B-4E92-B02E-A7CE542BE5C2}" type="datetimeFigureOut">
              <a:rPr lang="ar-IQ" smtClean="0"/>
              <a:t>29/03/1440</a:t>
            </a:fld>
            <a:endParaRPr lang="ar-IQ"/>
          </a:p>
        </p:txBody>
      </p:sp>
      <p:sp>
        <p:nvSpPr>
          <p:cNvPr id="6" name="Footer Placeholder 5"/>
          <p:cNvSpPr>
            <a:spLocks noGrp="1"/>
          </p:cNvSpPr>
          <p:nvPr>
            <p:ph type="ftr" sz="quarter" idx="11"/>
          </p:nvPr>
        </p:nvSpPr>
        <p:spPr/>
        <p:txBody>
          <a:bodyPr/>
          <a:lstStyle/>
          <a:p>
            <a:endParaRPr lang="ar-IQ"/>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C9ACABD-81BC-4031-9B6B-8DBE15D24AFD}" type="slidenum">
              <a:rPr lang="ar-IQ" smtClean="0"/>
              <a:t>‹#›</a:t>
            </a:fld>
            <a:endParaRPr lang="ar-IQ"/>
          </a:p>
        </p:txBody>
      </p:sp>
    </p:spTree>
    <p:extLst>
      <p:ext uri="{BB962C8B-B14F-4D97-AF65-F5344CB8AC3E}">
        <p14:creationId xmlns:p14="http://schemas.microsoft.com/office/powerpoint/2010/main" val="711516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EE03630-1D4B-4E92-B02E-A7CE542BE5C2}" type="datetimeFigureOut">
              <a:rPr lang="ar-IQ" smtClean="0"/>
              <a:t>29/03/1440</a:t>
            </a:fld>
            <a:endParaRPr lang="ar-IQ"/>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ar-IQ"/>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C9ACABD-81BC-4031-9B6B-8DBE15D24AFD}" type="slidenum">
              <a:rPr lang="ar-IQ" smtClean="0"/>
              <a:t>‹#›</a:t>
            </a:fld>
            <a:endParaRPr lang="ar-IQ"/>
          </a:p>
        </p:txBody>
      </p:sp>
    </p:spTree>
    <p:extLst>
      <p:ext uri="{BB962C8B-B14F-4D97-AF65-F5344CB8AC3E}">
        <p14:creationId xmlns:p14="http://schemas.microsoft.com/office/powerpoint/2010/main" val="24156150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4"/>
            <a:ext cx="8825658" cy="1471240"/>
          </a:xfrm>
        </p:spPr>
        <p:txBody>
          <a:bodyPr/>
          <a:lstStyle/>
          <a:p>
            <a:pPr algn="ctr"/>
            <a:r>
              <a:rPr lang="en-US" b="1" dirty="0" smtClean="0">
                <a:solidFill>
                  <a:srgbClr val="FFFF00"/>
                </a:solidFill>
              </a:rPr>
              <a:t>Medical Microbiology</a:t>
            </a:r>
            <a:endParaRPr lang="ar-IQ" b="1" dirty="0">
              <a:solidFill>
                <a:srgbClr val="FFFF00"/>
              </a:solidFill>
            </a:endParaRPr>
          </a:p>
        </p:txBody>
      </p:sp>
      <p:sp>
        <p:nvSpPr>
          <p:cNvPr id="3" name="Subtitle 2"/>
          <p:cNvSpPr>
            <a:spLocks noGrp="1"/>
          </p:cNvSpPr>
          <p:nvPr>
            <p:ph type="subTitle" idx="1"/>
          </p:nvPr>
        </p:nvSpPr>
        <p:spPr>
          <a:xfrm>
            <a:off x="1154955" y="4777380"/>
            <a:ext cx="9259580" cy="861420"/>
          </a:xfrm>
        </p:spPr>
        <p:txBody>
          <a:bodyPr>
            <a:noAutofit/>
          </a:bodyPr>
          <a:lstStyle/>
          <a:p>
            <a:endParaRPr lang="en-US" sz="1200" dirty="0" smtClean="0"/>
          </a:p>
          <a:p>
            <a:endParaRPr lang="en-US" sz="1200" dirty="0"/>
          </a:p>
          <a:p>
            <a:pPr algn="r"/>
            <a:r>
              <a:rPr lang="en-US" sz="2000" b="1" dirty="0" smtClean="0"/>
              <a:t>Asst. Prof. Dr. </a:t>
            </a:r>
            <a:r>
              <a:rPr lang="en-US" sz="2000" b="1" dirty="0" err="1" smtClean="0"/>
              <a:t>Dalya</a:t>
            </a:r>
            <a:r>
              <a:rPr lang="en-US" sz="2000" b="1" dirty="0" smtClean="0"/>
              <a:t> Basil Hanna</a:t>
            </a:r>
            <a:endParaRPr lang="ar-IQ" sz="2000" b="1" dirty="0"/>
          </a:p>
        </p:txBody>
      </p:sp>
    </p:spTree>
    <p:extLst>
      <p:ext uri="{BB962C8B-B14F-4D97-AF65-F5344CB8AC3E}">
        <p14:creationId xmlns:p14="http://schemas.microsoft.com/office/powerpoint/2010/main" val="57810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Laboratory Tests</a:t>
            </a:r>
            <a:endParaRPr lang="ar-IQ" dirty="0"/>
          </a:p>
        </p:txBody>
      </p:sp>
      <p:sp>
        <p:nvSpPr>
          <p:cNvPr id="3" name="Content Placeholder 2"/>
          <p:cNvSpPr>
            <a:spLocks noGrp="1"/>
          </p:cNvSpPr>
          <p:nvPr>
            <p:ph idx="1"/>
          </p:nvPr>
        </p:nvSpPr>
        <p:spPr/>
        <p:txBody>
          <a:bodyPr/>
          <a:lstStyle/>
          <a:p>
            <a:pPr algn="l" rtl="0"/>
            <a:r>
              <a:rPr lang="en-US" dirty="0"/>
              <a:t>Specimens</a:t>
            </a:r>
          </a:p>
          <a:p>
            <a:pPr algn="l" rtl="0"/>
            <a:r>
              <a:rPr lang="en-US" dirty="0"/>
              <a:t>Blood should be taken for culture, biopsy material for culture (lymph nodes, bone, </a:t>
            </a:r>
            <a:r>
              <a:rPr lang="en-US" dirty="0" err="1"/>
              <a:t>etc</a:t>
            </a:r>
            <a:r>
              <a:rPr lang="en-US" dirty="0"/>
              <a:t>), and serum for serologic tests.</a:t>
            </a:r>
            <a:endParaRPr lang="en-US"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5352" y="3711686"/>
            <a:ext cx="4564380" cy="3027705"/>
          </a:xfrm>
          <a:prstGeom prst="rect">
            <a:avLst/>
          </a:prstGeom>
        </p:spPr>
      </p:pic>
    </p:spTree>
    <p:extLst>
      <p:ext uri="{BB962C8B-B14F-4D97-AF65-F5344CB8AC3E}">
        <p14:creationId xmlns:p14="http://schemas.microsoft.com/office/powerpoint/2010/main" val="3850965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a:t>
            </a:r>
            <a:endParaRPr lang="ar-IQ" dirty="0"/>
          </a:p>
        </p:txBody>
      </p:sp>
      <p:sp>
        <p:nvSpPr>
          <p:cNvPr id="3" name="Content Placeholder 2"/>
          <p:cNvSpPr>
            <a:spLocks noGrp="1"/>
          </p:cNvSpPr>
          <p:nvPr>
            <p:ph idx="1"/>
          </p:nvPr>
        </p:nvSpPr>
        <p:spPr>
          <a:xfrm>
            <a:off x="1154954" y="2358189"/>
            <a:ext cx="8825659" cy="3661611"/>
          </a:xfrm>
        </p:spPr>
        <p:txBody>
          <a:bodyPr/>
          <a:lstStyle/>
          <a:p>
            <a:pPr algn="just" rtl="0"/>
            <a:r>
              <a:rPr lang="en-US" i="1" dirty="0" err="1"/>
              <a:t>Brucella</a:t>
            </a:r>
            <a:r>
              <a:rPr lang="en-US" dirty="0"/>
              <a:t> agar was specifically designed to culture </a:t>
            </a:r>
            <a:r>
              <a:rPr lang="en-US" i="1" dirty="0" err="1"/>
              <a:t>Brucella</a:t>
            </a:r>
            <a:r>
              <a:rPr lang="en-US" dirty="0"/>
              <a:t> species </a:t>
            </a:r>
            <a:r>
              <a:rPr lang="en-US" dirty="0" smtClean="0"/>
              <a:t>bacteria. The </a:t>
            </a:r>
            <a:r>
              <a:rPr lang="en-US" i="1" dirty="0" err="1"/>
              <a:t>Brucella</a:t>
            </a:r>
            <a:r>
              <a:rPr lang="en-US" dirty="0"/>
              <a:t> species bacteria will grow on commonly used media, including </a:t>
            </a:r>
            <a:r>
              <a:rPr lang="en-US" dirty="0" err="1"/>
              <a:t>trypticase</a:t>
            </a:r>
            <a:r>
              <a:rPr lang="en-US" dirty="0"/>
              <a:t>-soy medium with or without 5% sheep blood, brain heart infusion medium, and chocolate agar</a:t>
            </a:r>
            <a:r>
              <a:rPr lang="en-US" dirty="0" smtClean="0"/>
              <a:t>.</a:t>
            </a:r>
          </a:p>
          <a:p>
            <a:pPr algn="just" rtl="0"/>
            <a:r>
              <a:rPr lang="en-US" dirty="0"/>
              <a:t>Negative cultures for </a:t>
            </a:r>
            <a:r>
              <a:rPr lang="en-US" i="1" dirty="0" err="1"/>
              <a:t>Brucella</a:t>
            </a:r>
            <a:r>
              <a:rPr lang="en-US" dirty="0"/>
              <a:t> do not exclude the disease because </a:t>
            </a:r>
            <a:r>
              <a:rPr lang="en-US" dirty="0" err="1"/>
              <a:t>brucellae</a:t>
            </a:r>
            <a:r>
              <a:rPr lang="en-US" dirty="0"/>
              <a:t> can be cultivated from patients only during the acute phase of the illness or during recurrence of activity.</a:t>
            </a:r>
          </a:p>
          <a:p>
            <a:pPr algn="just" rtl="0"/>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639" y="4273617"/>
            <a:ext cx="2496022" cy="25709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265" y="4155715"/>
            <a:ext cx="2687053" cy="2687053"/>
          </a:xfrm>
          <a:prstGeom prst="rect">
            <a:avLst/>
          </a:prstGeom>
        </p:spPr>
      </p:pic>
    </p:spTree>
    <p:extLst>
      <p:ext uri="{BB962C8B-B14F-4D97-AF65-F5344CB8AC3E}">
        <p14:creationId xmlns:p14="http://schemas.microsoft.com/office/powerpoint/2010/main" val="1953071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Serology</a:t>
            </a:r>
            <a:br>
              <a:rPr lang="en-US" dirty="0"/>
            </a:br>
            <a:endParaRPr lang="ar-IQ" dirty="0"/>
          </a:p>
        </p:txBody>
      </p:sp>
      <p:sp>
        <p:nvSpPr>
          <p:cNvPr id="3" name="Content Placeholder 2"/>
          <p:cNvSpPr>
            <a:spLocks noGrp="1"/>
          </p:cNvSpPr>
          <p:nvPr>
            <p:ph idx="1"/>
          </p:nvPr>
        </p:nvSpPr>
        <p:spPr/>
        <p:txBody>
          <a:bodyPr/>
          <a:lstStyle/>
          <a:p>
            <a:pPr algn="just" rtl="0"/>
            <a:r>
              <a:rPr lang="en-US" dirty="0" err="1"/>
              <a:t>IgM</a:t>
            </a:r>
            <a:r>
              <a:rPr lang="en-US" dirty="0"/>
              <a:t> antibody levels rise during the first week of acute illness, peak at 3 months, and may persist during chronic disease. Even with appropriate antibiotic therapy, high </a:t>
            </a:r>
            <a:r>
              <a:rPr lang="en-US" dirty="0" err="1"/>
              <a:t>IgM</a:t>
            </a:r>
            <a:r>
              <a:rPr lang="en-US" dirty="0"/>
              <a:t> levels may persist for up to 2 years in a small percentage of patients. </a:t>
            </a:r>
            <a:r>
              <a:rPr lang="en-US" dirty="0" err="1"/>
              <a:t>IgG</a:t>
            </a:r>
            <a:r>
              <a:rPr lang="en-US" dirty="0"/>
              <a:t> antibody levels rise about 3 weeks after onset of acute disease, peak at 6–8 weeks, and remain high during chronic disease. </a:t>
            </a:r>
            <a:endParaRPr lang="ar-IQ" dirty="0"/>
          </a:p>
        </p:txBody>
      </p:sp>
    </p:spTree>
    <p:extLst>
      <p:ext uri="{BB962C8B-B14F-4D97-AF65-F5344CB8AC3E}">
        <p14:creationId xmlns:p14="http://schemas.microsoft.com/office/powerpoint/2010/main" val="839809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Serology </a:t>
            </a:r>
            <a:endParaRPr lang="ar-IQ" dirty="0"/>
          </a:p>
        </p:txBody>
      </p:sp>
      <p:sp>
        <p:nvSpPr>
          <p:cNvPr id="3" name="Content Placeholder 2"/>
          <p:cNvSpPr>
            <a:spLocks noGrp="1"/>
          </p:cNvSpPr>
          <p:nvPr>
            <p:ph idx="1"/>
          </p:nvPr>
        </p:nvSpPr>
        <p:spPr/>
        <p:txBody>
          <a:bodyPr/>
          <a:lstStyle/>
          <a:p>
            <a:pPr algn="just" rtl="0"/>
            <a:r>
              <a:rPr lang="en-US" b="1" dirty="0" smtClean="0"/>
              <a:t>1. </a:t>
            </a:r>
            <a:r>
              <a:rPr lang="en-US" b="1" dirty="0"/>
              <a:t>Agglutination </a:t>
            </a:r>
            <a:r>
              <a:rPr lang="en-US" b="1" dirty="0" smtClean="0"/>
              <a:t>test: </a:t>
            </a:r>
            <a:r>
              <a:rPr lang="en-US" dirty="0" smtClean="0"/>
              <a:t>To </a:t>
            </a:r>
            <a:r>
              <a:rPr lang="en-US" dirty="0"/>
              <a:t>be reliable, serum agglutination tests must be performed with standardized heat-killed, </a:t>
            </a:r>
            <a:r>
              <a:rPr lang="en-US" dirty="0" err="1"/>
              <a:t>phenolized</a:t>
            </a:r>
            <a:r>
              <a:rPr lang="en-US" dirty="0"/>
              <a:t>, smooth </a:t>
            </a:r>
            <a:r>
              <a:rPr lang="en-US" i="1" dirty="0" err="1"/>
              <a:t>Brucella</a:t>
            </a:r>
            <a:r>
              <a:rPr lang="en-US" dirty="0"/>
              <a:t> antigens. </a:t>
            </a:r>
            <a:r>
              <a:rPr lang="en-US" dirty="0" err="1"/>
              <a:t>IgG</a:t>
            </a:r>
            <a:r>
              <a:rPr lang="en-US" dirty="0"/>
              <a:t> agglutinin titers above 1:80 indicate active infection. </a:t>
            </a:r>
            <a:r>
              <a:rPr lang="en-US" dirty="0" smtClean="0"/>
              <a:t>Brucellosis </a:t>
            </a:r>
            <a:r>
              <a:rPr lang="en-US" dirty="0"/>
              <a:t>agglutinins are cross-reactive with tularemia agglutinins, and tests for both diseases should be done on positive sera; usually, the titer for one disease will be much higher than that for the other.</a:t>
            </a:r>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273" y="4362403"/>
            <a:ext cx="4420682" cy="23560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022" y="4541272"/>
            <a:ext cx="4876800" cy="1933575"/>
          </a:xfrm>
          <a:prstGeom prst="rect">
            <a:avLst/>
          </a:prstGeom>
        </p:spPr>
      </p:pic>
    </p:spTree>
    <p:extLst>
      <p:ext uri="{BB962C8B-B14F-4D97-AF65-F5344CB8AC3E}">
        <p14:creationId xmlns:p14="http://schemas.microsoft.com/office/powerpoint/2010/main" val="396884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Serology </a:t>
            </a:r>
            <a:endParaRPr lang="ar-IQ" dirty="0"/>
          </a:p>
        </p:txBody>
      </p:sp>
      <p:sp>
        <p:nvSpPr>
          <p:cNvPr id="3" name="Content Placeholder 2"/>
          <p:cNvSpPr>
            <a:spLocks noGrp="1"/>
          </p:cNvSpPr>
          <p:nvPr>
            <p:ph idx="1"/>
          </p:nvPr>
        </p:nvSpPr>
        <p:spPr/>
        <p:txBody>
          <a:bodyPr/>
          <a:lstStyle/>
          <a:p>
            <a:pPr algn="just" rtl="0"/>
            <a:r>
              <a:rPr lang="en-US" b="1" dirty="0" smtClean="0"/>
              <a:t>2. </a:t>
            </a:r>
            <a:r>
              <a:rPr lang="en-US" b="1" dirty="0"/>
              <a:t>Blocking antibodies—</a:t>
            </a:r>
            <a:r>
              <a:rPr lang="en-US" dirty="0"/>
              <a:t>These are IgA antibodies that interfere with agglutination by </a:t>
            </a:r>
            <a:r>
              <a:rPr lang="en-US" dirty="0" err="1"/>
              <a:t>IgG</a:t>
            </a:r>
            <a:r>
              <a:rPr lang="en-US" dirty="0"/>
              <a:t> and </a:t>
            </a:r>
            <a:r>
              <a:rPr lang="en-US" dirty="0" err="1"/>
              <a:t>IgM</a:t>
            </a:r>
            <a:r>
              <a:rPr lang="en-US" dirty="0"/>
              <a:t> and cause a serologic test to be negative in low serum dilutions (</a:t>
            </a:r>
            <a:r>
              <a:rPr lang="en-US" dirty="0" err="1"/>
              <a:t>prozone</a:t>
            </a:r>
            <a:r>
              <a:rPr lang="en-US" dirty="0"/>
              <a:t>) although positive in higher dilutions. These antibodies appear during the </a:t>
            </a:r>
            <a:r>
              <a:rPr lang="en-US" dirty="0" err="1"/>
              <a:t>subacute</a:t>
            </a:r>
            <a:r>
              <a:rPr lang="en-US" dirty="0"/>
              <a:t> stage of infection, tend to persist for many years independently of activity of infection, and are detected by the Coombs </a:t>
            </a:r>
            <a:r>
              <a:rPr lang="en-US" dirty="0" err="1"/>
              <a:t>antiglobulin</a:t>
            </a:r>
            <a:r>
              <a:rPr lang="en-US" dirty="0"/>
              <a:t> method.</a:t>
            </a:r>
          </a:p>
          <a:p>
            <a:pPr algn="just" rtl="0"/>
            <a:r>
              <a:rPr lang="en-US" b="1" dirty="0"/>
              <a:t>3. ELISA assays—</a:t>
            </a:r>
            <a:r>
              <a:rPr lang="en-US" dirty="0" err="1"/>
              <a:t>IgG</a:t>
            </a:r>
            <a:r>
              <a:rPr lang="en-US" dirty="0"/>
              <a:t>, IgA, and </a:t>
            </a:r>
            <a:r>
              <a:rPr lang="en-US" dirty="0" err="1"/>
              <a:t>IgM</a:t>
            </a:r>
            <a:r>
              <a:rPr lang="en-US" dirty="0"/>
              <a:t> antibodies may be detected using ELISA assays, which use cytoplasmic proteins as antigens. These assays tend to be more sensitive and specific than the agglutination test.</a:t>
            </a:r>
          </a:p>
          <a:p>
            <a:pPr algn="just" rtl="0"/>
            <a:endParaRPr lang="ar-IQ" dirty="0"/>
          </a:p>
        </p:txBody>
      </p:sp>
    </p:spTree>
    <p:extLst>
      <p:ext uri="{BB962C8B-B14F-4D97-AF65-F5344CB8AC3E}">
        <p14:creationId xmlns:p14="http://schemas.microsoft.com/office/powerpoint/2010/main" val="2458809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ar-IQ" dirty="0"/>
          </a:p>
        </p:txBody>
      </p:sp>
      <p:sp>
        <p:nvSpPr>
          <p:cNvPr id="3" name="Content Placeholder 2"/>
          <p:cNvSpPr>
            <a:spLocks noGrp="1"/>
          </p:cNvSpPr>
          <p:nvPr>
            <p:ph idx="1"/>
          </p:nvPr>
        </p:nvSpPr>
        <p:spPr>
          <a:xfrm>
            <a:off x="1154954" y="2348564"/>
            <a:ext cx="8825659" cy="3671236"/>
          </a:xfrm>
        </p:spPr>
        <p:txBody>
          <a:bodyPr/>
          <a:lstStyle/>
          <a:p>
            <a:pPr marL="0" indent="0" algn="just" rtl="0">
              <a:buNone/>
            </a:pPr>
            <a:endParaRPr lang="en-US" dirty="0"/>
          </a:p>
          <a:p>
            <a:pPr algn="just" rtl="0"/>
            <a:r>
              <a:rPr lang="en-US" dirty="0" err="1"/>
              <a:t>Brucellae</a:t>
            </a:r>
            <a:r>
              <a:rPr lang="en-US" dirty="0"/>
              <a:t> may be susceptible to </a:t>
            </a:r>
            <a:r>
              <a:rPr lang="en-US" dirty="0" err="1"/>
              <a:t>tetracyclines</a:t>
            </a:r>
            <a:r>
              <a:rPr lang="en-US" dirty="0"/>
              <a:t> or ampicillin. Symptomatic relief may occur within a few days after treatment with these drugs is begun. However, because of their intracellular location, the organisms are not readily eradicated completely from the host. For best results, treatment must be prolonged. Combined treatment with a tetracycline (such as doxycycline) and either streptomycin for 2–3 weeks or rifampin for 6 weeks is recommended.</a:t>
            </a:r>
          </a:p>
          <a:p>
            <a:pPr algn="just" rtl="0"/>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4731" y="4705359"/>
            <a:ext cx="2099711" cy="20997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2577" y="4702750"/>
            <a:ext cx="2146433" cy="2146433"/>
          </a:xfrm>
          <a:prstGeom prst="rect">
            <a:avLst/>
          </a:prstGeom>
        </p:spPr>
      </p:pic>
    </p:spTree>
    <p:extLst>
      <p:ext uri="{BB962C8B-B14F-4D97-AF65-F5344CB8AC3E}">
        <p14:creationId xmlns:p14="http://schemas.microsoft.com/office/powerpoint/2010/main" val="4120161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Prevention, &amp; Control</a:t>
            </a:r>
            <a:br>
              <a:rPr lang="en-US" dirty="0"/>
            </a:br>
            <a:endParaRPr lang="ar-IQ" dirty="0"/>
          </a:p>
        </p:txBody>
      </p:sp>
      <p:sp>
        <p:nvSpPr>
          <p:cNvPr id="3" name="Content Placeholder 2"/>
          <p:cNvSpPr>
            <a:spLocks noGrp="1"/>
          </p:cNvSpPr>
          <p:nvPr>
            <p:ph idx="1"/>
          </p:nvPr>
        </p:nvSpPr>
        <p:spPr/>
        <p:txBody>
          <a:bodyPr/>
          <a:lstStyle/>
          <a:p>
            <a:pPr algn="just" rtl="0"/>
            <a:r>
              <a:rPr lang="en-US" dirty="0" err="1"/>
              <a:t>Brucellae</a:t>
            </a:r>
            <a:r>
              <a:rPr lang="en-US" dirty="0"/>
              <a:t> are animal pathogens transmitted to humans by accidental contact with infected animal feces, urine, milk, and tissues. The common sources of infection for humans are unpasteurized milk, milk products, and cheese, and occupational contact (</a:t>
            </a:r>
            <a:r>
              <a:rPr lang="en-US" dirty="0" err="1"/>
              <a:t>eg</a:t>
            </a:r>
            <a:r>
              <a:rPr lang="en-US" dirty="0"/>
              <a:t>, farmers, veterinarians, and slaughterhouse workers) with infected animals.</a:t>
            </a:r>
          </a:p>
          <a:p>
            <a:pPr algn="just" rtl="0"/>
            <a:r>
              <a:rPr lang="en-US" dirty="0"/>
              <a:t>Cheese made from unpasteurized goat's milk is a particularly common vehicle for transmission of brucellosis. Occasionally the airborne route may be important. Because of occupational contact, </a:t>
            </a:r>
            <a:r>
              <a:rPr lang="en-US" i="1" dirty="0" err="1"/>
              <a:t>Brucella</a:t>
            </a:r>
            <a:r>
              <a:rPr lang="en-US" dirty="0"/>
              <a:t> infection is much more frequent in men. The majority of infections remain asymptomatic (latent).</a:t>
            </a:r>
          </a:p>
          <a:p>
            <a:pPr algn="just" rtl="0"/>
            <a:endParaRPr lang="ar-IQ" dirty="0"/>
          </a:p>
        </p:txBody>
      </p:sp>
    </p:spTree>
    <p:extLst>
      <p:ext uri="{BB962C8B-B14F-4D97-AF65-F5344CB8AC3E}">
        <p14:creationId xmlns:p14="http://schemas.microsoft.com/office/powerpoint/2010/main" val="601971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Prevention, &amp; Control</a:t>
            </a:r>
            <a:br>
              <a:rPr lang="en-US" dirty="0"/>
            </a:br>
            <a:endParaRPr lang="ar-IQ" dirty="0"/>
          </a:p>
        </p:txBody>
      </p:sp>
      <p:sp>
        <p:nvSpPr>
          <p:cNvPr id="3" name="Content Placeholder 2"/>
          <p:cNvSpPr>
            <a:spLocks noGrp="1"/>
          </p:cNvSpPr>
          <p:nvPr>
            <p:ph idx="1"/>
          </p:nvPr>
        </p:nvSpPr>
        <p:spPr/>
        <p:txBody>
          <a:bodyPr/>
          <a:lstStyle/>
          <a:p>
            <a:pPr algn="just" rtl="0"/>
            <a:r>
              <a:rPr lang="en-US" dirty="0"/>
              <a:t>Infection rates vary greatly with different animals and in different countries. </a:t>
            </a:r>
            <a:r>
              <a:rPr lang="en-US" dirty="0" smtClean="0"/>
              <a:t>Eradication </a:t>
            </a:r>
            <a:r>
              <a:rPr lang="en-US" dirty="0"/>
              <a:t>of brucellosis in cattle can be attempted by test and slaughter, active immunization of heifers with </a:t>
            </a:r>
            <a:r>
              <a:rPr lang="en-US" dirty="0" err="1"/>
              <a:t>avirulent</a:t>
            </a:r>
            <a:r>
              <a:rPr lang="en-US" dirty="0"/>
              <a:t> live strain 19, or combined testing, segregation, and immunization. Cattle are examined by means of agglutination tests.</a:t>
            </a:r>
          </a:p>
          <a:p>
            <a:pPr algn="just" rtl="0"/>
            <a:r>
              <a:rPr lang="en-US" dirty="0"/>
              <a:t>Active immunization of humans against </a:t>
            </a:r>
            <a:r>
              <a:rPr lang="en-US" i="1" dirty="0" err="1"/>
              <a:t>Brucella</a:t>
            </a:r>
            <a:r>
              <a:rPr lang="en-US" dirty="0"/>
              <a:t> infection is experimental. Control rests on limitation of spread and possible eradication of animal infection, pasteurization of milk and milk products, and reduction of occupational hazards wherever possible.</a:t>
            </a:r>
          </a:p>
          <a:p>
            <a:pPr algn="just" rtl="0"/>
            <a:endParaRPr lang="ar-IQ" dirty="0"/>
          </a:p>
        </p:txBody>
      </p:sp>
    </p:spTree>
    <p:extLst>
      <p:ext uri="{BB962C8B-B14F-4D97-AF65-F5344CB8AC3E}">
        <p14:creationId xmlns:p14="http://schemas.microsoft.com/office/powerpoint/2010/main" val="578686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solidFill>
                  <a:schemeClr val="bg1"/>
                </a:solidFill>
              </a:rPr>
              <a:t>Thank You</a:t>
            </a:r>
            <a:endParaRPr lang="ar-IQ" sz="5400" b="1"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5116" y="2603500"/>
            <a:ext cx="5466080" cy="3416300"/>
          </a:xfrm>
        </p:spPr>
      </p:pic>
    </p:spTree>
    <p:extLst>
      <p:ext uri="{BB962C8B-B14F-4D97-AF65-F5344CB8AC3E}">
        <p14:creationId xmlns:p14="http://schemas.microsoft.com/office/powerpoint/2010/main" val="183403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Brucellae</a:t>
            </a:r>
            <a:endParaRPr lang="ar-IQ" dirty="0"/>
          </a:p>
        </p:txBody>
      </p:sp>
      <p:sp>
        <p:nvSpPr>
          <p:cNvPr id="3" name="Content Placeholder 2"/>
          <p:cNvSpPr>
            <a:spLocks noGrp="1"/>
          </p:cNvSpPr>
          <p:nvPr>
            <p:ph idx="1"/>
          </p:nvPr>
        </p:nvSpPr>
        <p:spPr>
          <a:xfrm>
            <a:off x="1029902" y="2603499"/>
            <a:ext cx="9346131" cy="4095683"/>
          </a:xfrm>
        </p:spPr>
        <p:txBody>
          <a:bodyPr>
            <a:normAutofit/>
          </a:bodyPr>
          <a:lstStyle/>
          <a:p>
            <a:pPr algn="just" rtl="0"/>
            <a:r>
              <a:rPr lang="en-US" sz="2000" dirty="0"/>
              <a:t>The </a:t>
            </a:r>
            <a:r>
              <a:rPr lang="en-US" sz="2000" dirty="0" err="1"/>
              <a:t>brucellae</a:t>
            </a:r>
            <a:r>
              <a:rPr lang="en-US" sz="2000" dirty="0"/>
              <a:t> are obligate parasites of animals and humans and are characteristically located </a:t>
            </a:r>
            <a:r>
              <a:rPr lang="en-US" sz="2000" dirty="0" err="1"/>
              <a:t>intracellularly</a:t>
            </a:r>
            <a:r>
              <a:rPr lang="en-US" sz="2000" dirty="0"/>
              <a:t>. </a:t>
            </a:r>
            <a:r>
              <a:rPr lang="en-US" sz="2000" dirty="0" smtClean="0"/>
              <a:t> </a:t>
            </a:r>
          </a:p>
          <a:p>
            <a:pPr algn="just" rtl="0"/>
            <a:r>
              <a:rPr lang="en-US" sz="2000" dirty="0" smtClean="0"/>
              <a:t>The </a:t>
            </a:r>
            <a:r>
              <a:rPr lang="en-US" sz="2000" dirty="0"/>
              <a:t>disease in humans, brucellosis (undulant fever, Malta fever), is characterized by an acute </a:t>
            </a:r>
            <a:r>
              <a:rPr lang="en-US" sz="2000" dirty="0" err="1"/>
              <a:t>bacteremic</a:t>
            </a:r>
            <a:r>
              <a:rPr lang="en-US" sz="2000" dirty="0"/>
              <a:t> phase followed by a chronic stage that may extend over many years and may involve many tissues</a:t>
            </a:r>
            <a:r>
              <a:rPr lang="en-US" sz="2000" dirty="0" smtClean="0"/>
              <a:t>.</a:t>
            </a:r>
          </a:p>
          <a:p>
            <a:pPr algn="just" rtl="0"/>
            <a:r>
              <a:rPr lang="en-US" sz="2000" dirty="0"/>
              <a:t>Four species, </a:t>
            </a:r>
            <a:r>
              <a:rPr lang="en-US" sz="2000" i="1" dirty="0" smtClean="0"/>
              <a:t>B </a:t>
            </a:r>
            <a:r>
              <a:rPr lang="en-US" sz="2000" i="1" dirty="0" err="1"/>
              <a:t>melitensis</a:t>
            </a:r>
            <a:r>
              <a:rPr lang="en-US" sz="2000" dirty="0"/>
              <a:t>, </a:t>
            </a:r>
            <a:r>
              <a:rPr lang="en-US" sz="2000" i="1" dirty="0" smtClean="0"/>
              <a:t>B </a:t>
            </a:r>
            <a:r>
              <a:rPr lang="en-US" sz="2000" i="1" dirty="0" err="1"/>
              <a:t>abortus</a:t>
            </a:r>
            <a:r>
              <a:rPr lang="en-US" sz="2000" dirty="0"/>
              <a:t>, </a:t>
            </a:r>
            <a:r>
              <a:rPr lang="en-US" sz="2000" i="1" dirty="0" smtClean="0"/>
              <a:t>B </a:t>
            </a:r>
            <a:r>
              <a:rPr lang="en-US" sz="2000" i="1" dirty="0" err="1"/>
              <a:t>suis</a:t>
            </a:r>
            <a:r>
              <a:rPr lang="en-US" sz="2000" dirty="0"/>
              <a:t>, and </a:t>
            </a:r>
            <a:r>
              <a:rPr lang="en-US" sz="2000" i="1" dirty="0" smtClean="0"/>
              <a:t>B </a:t>
            </a:r>
            <a:r>
              <a:rPr lang="en-US" sz="2000" i="1" dirty="0" err="1"/>
              <a:t>canis</a:t>
            </a:r>
            <a:r>
              <a:rPr lang="en-US" sz="2000" dirty="0"/>
              <a:t>, have been described as zoonotic pathogens in humans</a:t>
            </a:r>
            <a:endParaRPr lang="en-US" sz="2000"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5467" y="4839256"/>
            <a:ext cx="2857500" cy="1857375"/>
          </a:xfrm>
          <a:prstGeom prst="rect">
            <a:avLst/>
          </a:prstGeom>
        </p:spPr>
      </p:pic>
    </p:spTree>
    <p:extLst>
      <p:ext uri="{BB962C8B-B14F-4D97-AF65-F5344CB8AC3E}">
        <p14:creationId xmlns:p14="http://schemas.microsoft.com/office/powerpoint/2010/main" val="4022720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 &amp; Identification</a:t>
            </a:r>
            <a:endParaRPr lang="ar-IQ" dirty="0"/>
          </a:p>
        </p:txBody>
      </p:sp>
      <p:sp>
        <p:nvSpPr>
          <p:cNvPr id="3" name="Content Placeholder 2"/>
          <p:cNvSpPr>
            <a:spLocks noGrp="1"/>
          </p:cNvSpPr>
          <p:nvPr>
            <p:ph idx="1"/>
          </p:nvPr>
        </p:nvSpPr>
        <p:spPr/>
        <p:txBody>
          <a:bodyPr/>
          <a:lstStyle/>
          <a:p>
            <a:pPr algn="just" rtl="0"/>
            <a:r>
              <a:rPr lang="en-US" sz="2000" b="1" dirty="0">
                <a:solidFill>
                  <a:schemeClr val="accent1">
                    <a:lumMod val="75000"/>
                  </a:schemeClr>
                </a:solidFill>
              </a:rPr>
              <a:t>Typical </a:t>
            </a:r>
            <a:r>
              <a:rPr lang="en-US" sz="2000" b="1" dirty="0" smtClean="0">
                <a:solidFill>
                  <a:schemeClr val="accent1">
                    <a:lumMod val="75000"/>
                  </a:schemeClr>
                </a:solidFill>
              </a:rPr>
              <a:t>Organisms</a:t>
            </a:r>
          </a:p>
          <a:p>
            <a:pPr algn="just" rtl="0"/>
            <a:r>
              <a:rPr lang="en-US" dirty="0"/>
              <a:t>The appearance in young cultures varies from </a:t>
            </a:r>
            <a:r>
              <a:rPr lang="en-US" dirty="0" err="1" smtClean="0"/>
              <a:t>cocci</a:t>
            </a:r>
            <a:r>
              <a:rPr lang="en-US" dirty="0" smtClean="0"/>
              <a:t> to rod 1.2 µm in length, with short </a:t>
            </a:r>
            <a:r>
              <a:rPr lang="en-US" dirty="0" err="1" smtClean="0"/>
              <a:t>coccobacillary</a:t>
            </a:r>
            <a:r>
              <a:rPr lang="en-US" dirty="0" smtClean="0"/>
              <a:t> forms predominating. They are gram-negative, and they are aerobic, non-motile, and non-spore forming.</a:t>
            </a:r>
          </a:p>
          <a:p>
            <a:pPr marL="0" indent="0" algn="just" rtl="0">
              <a:buNone/>
            </a:pPr>
            <a:endParaRPr lang="en-US" dirty="0" smtClean="0"/>
          </a:p>
          <a:p>
            <a:pPr algn="just" rtl="0"/>
            <a:r>
              <a:rPr lang="en-US" sz="2000" b="1" dirty="0">
                <a:solidFill>
                  <a:schemeClr val="accent1">
                    <a:lumMod val="75000"/>
                  </a:schemeClr>
                </a:solidFill>
              </a:rPr>
              <a:t>Culture</a:t>
            </a:r>
          </a:p>
          <a:p>
            <a:pPr algn="just" rtl="0"/>
            <a:r>
              <a:rPr lang="en-US" dirty="0"/>
              <a:t>Small, convex, smooth colonies appear on enriched media in 2–5 days.</a:t>
            </a:r>
          </a:p>
          <a:p>
            <a:pPr algn="just" rtl="0"/>
            <a:endParaRPr lang="en-US" dirty="0" smtClean="0"/>
          </a:p>
          <a:p>
            <a:pPr marL="0" indent="0" algn="just" rtl="0">
              <a:buNone/>
            </a:pPr>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4725" y="2970550"/>
            <a:ext cx="1996869" cy="23624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194" y="5188027"/>
            <a:ext cx="2387952" cy="1597784"/>
          </a:xfrm>
          <a:prstGeom prst="rect">
            <a:avLst/>
          </a:prstGeom>
        </p:spPr>
      </p:pic>
    </p:spTree>
    <p:extLst>
      <p:ext uri="{BB962C8B-B14F-4D97-AF65-F5344CB8AC3E}">
        <p14:creationId xmlns:p14="http://schemas.microsoft.com/office/powerpoint/2010/main" val="4982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Characteristics</a:t>
            </a:r>
            <a:endParaRPr lang="ar-IQ" dirty="0"/>
          </a:p>
        </p:txBody>
      </p:sp>
      <p:sp>
        <p:nvSpPr>
          <p:cNvPr id="3" name="Content Placeholder 2"/>
          <p:cNvSpPr>
            <a:spLocks noGrp="1"/>
          </p:cNvSpPr>
          <p:nvPr>
            <p:ph idx="1"/>
          </p:nvPr>
        </p:nvSpPr>
        <p:spPr>
          <a:xfrm>
            <a:off x="1154954" y="2367815"/>
            <a:ext cx="9076701" cy="3651985"/>
          </a:xfrm>
        </p:spPr>
        <p:txBody>
          <a:bodyPr>
            <a:noAutofit/>
          </a:bodyPr>
          <a:lstStyle/>
          <a:p>
            <a:pPr algn="just" rtl="0"/>
            <a:r>
              <a:rPr lang="en-US" sz="2000" dirty="0" err="1"/>
              <a:t>Brucellae</a:t>
            </a:r>
            <a:r>
              <a:rPr lang="en-US" sz="2000" dirty="0"/>
              <a:t> are adapted to an intracellular habitat, and their nutritional requirements are complex. Some strains have been cultivated on defined media containing </a:t>
            </a:r>
            <a:r>
              <a:rPr lang="en-US" sz="2000" b="1" dirty="0">
                <a:solidFill>
                  <a:schemeClr val="accent1">
                    <a:lumMod val="60000"/>
                    <a:lumOff val="40000"/>
                  </a:schemeClr>
                </a:solidFill>
              </a:rPr>
              <a:t>amino acids</a:t>
            </a:r>
            <a:r>
              <a:rPr lang="en-US" sz="2000" dirty="0"/>
              <a:t>, </a:t>
            </a:r>
            <a:r>
              <a:rPr lang="en-US" sz="2000" b="1" dirty="0">
                <a:solidFill>
                  <a:schemeClr val="accent1">
                    <a:lumMod val="60000"/>
                    <a:lumOff val="40000"/>
                  </a:schemeClr>
                </a:solidFill>
              </a:rPr>
              <a:t>vitamins</a:t>
            </a:r>
            <a:r>
              <a:rPr lang="en-US" sz="2000" dirty="0"/>
              <a:t>, </a:t>
            </a:r>
            <a:r>
              <a:rPr lang="en-US" sz="2000" b="1" dirty="0">
                <a:solidFill>
                  <a:schemeClr val="accent1">
                    <a:lumMod val="60000"/>
                    <a:lumOff val="40000"/>
                  </a:schemeClr>
                </a:solidFill>
              </a:rPr>
              <a:t>salts</a:t>
            </a:r>
            <a:r>
              <a:rPr lang="en-US" sz="2000" dirty="0"/>
              <a:t>, and </a:t>
            </a:r>
            <a:r>
              <a:rPr lang="en-US" sz="2000" b="1" dirty="0">
                <a:solidFill>
                  <a:schemeClr val="accent1">
                    <a:lumMod val="60000"/>
                    <a:lumOff val="40000"/>
                  </a:schemeClr>
                </a:solidFill>
              </a:rPr>
              <a:t>glucose</a:t>
            </a:r>
            <a:r>
              <a:rPr lang="en-US" sz="2000" dirty="0"/>
              <a:t>. Fresh specimens from animal or human sources are usually inoculated on </a:t>
            </a:r>
            <a:r>
              <a:rPr lang="en-US" sz="2000" dirty="0" err="1"/>
              <a:t>trypticase</a:t>
            </a:r>
            <a:r>
              <a:rPr lang="en-US" sz="2000" dirty="0"/>
              <a:t>-soy agar or blood culture media. </a:t>
            </a:r>
            <a:endParaRPr lang="en-US" sz="2000" dirty="0" smtClean="0"/>
          </a:p>
          <a:p>
            <a:pPr algn="just" rtl="0"/>
            <a:r>
              <a:rPr lang="en-US" sz="2000" b="1" i="1" dirty="0" smtClean="0">
                <a:solidFill>
                  <a:srgbClr val="FFC000"/>
                </a:solidFill>
              </a:rPr>
              <a:t>B </a:t>
            </a:r>
            <a:r>
              <a:rPr lang="en-US" sz="2000" b="1" i="1" dirty="0" err="1">
                <a:solidFill>
                  <a:srgbClr val="FFC000"/>
                </a:solidFill>
              </a:rPr>
              <a:t>abortus</a:t>
            </a:r>
            <a:r>
              <a:rPr lang="en-US" sz="2000" b="1" dirty="0">
                <a:solidFill>
                  <a:srgbClr val="FFC000"/>
                </a:solidFill>
              </a:rPr>
              <a:t> </a:t>
            </a:r>
            <a:r>
              <a:rPr lang="en-US" sz="2000" dirty="0"/>
              <a:t>requires 5–10% CO</a:t>
            </a:r>
            <a:r>
              <a:rPr lang="en-US" sz="2000" baseline="-25000" dirty="0"/>
              <a:t>2</a:t>
            </a:r>
            <a:r>
              <a:rPr lang="en-US" sz="2000" dirty="0"/>
              <a:t> for growth, whereas the other three species grow in air.</a:t>
            </a:r>
          </a:p>
          <a:p>
            <a:pPr algn="just" rtl="0"/>
            <a:r>
              <a:rPr lang="en-US" sz="2000" dirty="0" err="1"/>
              <a:t>Brucellae</a:t>
            </a:r>
            <a:r>
              <a:rPr lang="en-US" sz="2000" dirty="0"/>
              <a:t> utilize carbohydrates but produce neither </a:t>
            </a:r>
            <a:r>
              <a:rPr lang="en-US" sz="2000" dirty="0" smtClean="0"/>
              <a:t>acid nor gas. </a:t>
            </a:r>
            <a:r>
              <a:rPr lang="en-US" sz="2000" dirty="0"/>
              <a:t>Catalase and oxidase are produced by the four species that infect humans. Hydrogen sulfide is produced by many strains, and nitrates are reduced to nitrites.</a:t>
            </a:r>
          </a:p>
          <a:p>
            <a:pPr algn="just" rtl="0"/>
            <a:r>
              <a:rPr lang="en-US" sz="2000" dirty="0" err="1"/>
              <a:t>Brucellae</a:t>
            </a:r>
            <a:r>
              <a:rPr lang="en-US" sz="2000" dirty="0"/>
              <a:t> are moderately sensitive to heat and acidity. They are killed in milk by pasteurization.</a:t>
            </a:r>
            <a:endParaRPr lang="en-US" sz="2000" dirty="0">
              <a:effectLst/>
            </a:endParaRPr>
          </a:p>
        </p:txBody>
      </p:sp>
    </p:spTree>
    <p:extLst>
      <p:ext uri="{BB962C8B-B14F-4D97-AF65-F5344CB8AC3E}">
        <p14:creationId xmlns:p14="http://schemas.microsoft.com/office/powerpoint/2010/main" val="73498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&amp; </a:t>
            </a:r>
            <a:r>
              <a:rPr lang="en-US" dirty="0"/>
              <a:t>Antigenic Structure</a:t>
            </a:r>
            <a:endParaRPr lang="en-US" dirty="0">
              <a:effectLst/>
            </a:endParaRPr>
          </a:p>
        </p:txBody>
      </p:sp>
      <p:sp>
        <p:nvSpPr>
          <p:cNvPr id="3" name="Content Placeholder 2"/>
          <p:cNvSpPr>
            <a:spLocks noGrp="1"/>
          </p:cNvSpPr>
          <p:nvPr>
            <p:ph idx="1"/>
          </p:nvPr>
        </p:nvSpPr>
        <p:spPr>
          <a:xfrm>
            <a:off x="1154954" y="2541069"/>
            <a:ext cx="9153703" cy="4244741"/>
          </a:xfrm>
        </p:spPr>
        <p:txBody>
          <a:bodyPr>
            <a:noAutofit/>
          </a:bodyPr>
          <a:lstStyle/>
          <a:p>
            <a:pPr algn="just" rtl="0"/>
            <a:r>
              <a:rPr lang="en-US" dirty="0"/>
              <a:t>The typical virulent organism forms a smooth, transparent colony; upon culture, it tends to change to the rough form, which is </a:t>
            </a:r>
            <a:r>
              <a:rPr lang="en-US" dirty="0" err="1"/>
              <a:t>avirulent</a:t>
            </a:r>
            <a:r>
              <a:rPr lang="en-US" dirty="0"/>
              <a:t>.</a:t>
            </a:r>
          </a:p>
          <a:p>
            <a:pPr algn="just" rtl="0"/>
            <a:r>
              <a:rPr lang="en-US" dirty="0"/>
              <a:t>The serum of susceptible animals contains a globulin and a lipoprotein that suppress growth of </a:t>
            </a:r>
            <a:r>
              <a:rPr lang="en-US" dirty="0" smtClean="0"/>
              <a:t>non smooth</a:t>
            </a:r>
            <a:r>
              <a:rPr lang="en-US" dirty="0"/>
              <a:t>, </a:t>
            </a:r>
            <a:r>
              <a:rPr lang="en-US" dirty="0" err="1"/>
              <a:t>avirulent</a:t>
            </a:r>
            <a:r>
              <a:rPr lang="en-US" dirty="0"/>
              <a:t> types and favor the growth of virulent types. Resistant animal species lack these factors, so that rapid mutation to </a:t>
            </a:r>
            <a:r>
              <a:rPr lang="en-US" dirty="0" err="1"/>
              <a:t>avirulence</a:t>
            </a:r>
            <a:r>
              <a:rPr lang="en-US" dirty="0"/>
              <a:t> can </a:t>
            </a:r>
            <a:r>
              <a:rPr lang="en-US" dirty="0" smtClean="0"/>
              <a:t>occur.</a:t>
            </a:r>
            <a:endParaRPr lang="en-US" sz="2000" b="1" dirty="0" smtClean="0">
              <a:solidFill>
                <a:schemeClr val="accent1">
                  <a:lumMod val="75000"/>
                </a:schemeClr>
              </a:solidFill>
            </a:endParaRPr>
          </a:p>
          <a:p>
            <a:pPr algn="just" rtl="0"/>
            <a:r>
              <a:rPr lang="en-US" dirty="0"/>
              <a:t>Differentiation among </a:t>
            </a:r>
            <a:r>
              <a:rPr lang="en-US" i="1" dirty="0" err="1"/>
              <a:t>Brucella</a:t>
            </a:r>
            <a:r>
              <a:rPr lang="en-US" dirty="0"/>
              <a:t> species </a:t>
            </a:r>
            <a:r>
              <a:rPr lang="en-US" dirty="0" smtClean="0"/>
              <a:t>is </a:t>
            </a:r>
            <a:r>
              <a:rPr lang="en-US" dirty="0"/>
              <a:t>made possible by their characteristic sensitivity to dyes and their production of H</a:t>
            </a:r>
            <a:r>
              <a:rPr lang="en-US" baseline="-25000" dirty="0"/>
              <a:t>2</a:t>
            </a:r>
            <a:r>
              <a:rPr lang="en-US" dirty="0"/>
              <a:t>S. Few laboratories have maintained the procedures for these tests, and the </a:t>
            </a:r>
            <a:r>
              <a:rPr lang="en-US" dirty="0" err="1"/>
              <a:t>brucellae</a:t>
            </a:r>
            <a:r>
              <a:rPr lang="en-US" dirty="0"/>
              <a:t> are seldom placed into the traditional species. Because </a:t>
            </a:r>
            <a:r>
              <a:rPr lang="en-US" dirty="0" err="1"/>
              <a:t>brucellae</a:t>
            </a:r>
            <a:r>
              <a:rPr lang="en-US" dirty="0"/>
              <a:t> are hazardous in the laboratory, tests to classify them should be performed only in reference public health laboratories using appropriate biosafety precautions.</a:t>
            </a:r>
          </a:p>
          <a:p>
            <a:pPr algn="just" rtl="0"/>
            <a:endParaRPr lang="en-US" dirty="0">
              <a:effectLst/>
            </a:endParaRPr>
          </a:p>
        </p:txBody>
      </p:sp>
    </p:spTree>
    <p:extLst>
      <p:ext uri="{BB962C8B-B14F-4D97-AF65-F5344CB8AC3E}">
        <p14:creationId xmlns:p14="http://schemas.microsoft.com/office/powerpoint/2010/main" val="268958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half" idx="1"/>
          </p:nvPr>
        </p:nvSpPr>
        <p:spPr/>
        <p:txBody>
          <a:bodyPr>
            <a:noAutofit/>
          </a:bodyPr>
          <a:lstStyle/>
          <a:p>
            <a:pPr algn="just" rtl="0"/>
            <a:r>
              <a:rPr lang="en-US" dirty="0"/>
              <a:t>The common routes of infection in humans are the intestinal tract (ingestion of infected milk), mucous membranes (droplets), and skin (contact with infected tissues of animals). Cheese made from unpasteurized goats' milk is a particularly common vehicle. The organisms progress from the portal of entry, via lymphatic channels and regional lymph nodes, to the thoracic duct and the bloodstream, which distributes them to the </a:t>
            </a:r>
            <a:r>
              <a:rPr lang="en-US" dirty="0" err="1"/>
              <a:t>parenchymatous</a:t>
            </a:r>
            <a:r>
              <a:rPr lang="en-US" dirty="0"/>
              <a:t> organs. </a:t>
            </a:r>
          </a:p>
          <a:p>
            <a:pPr algn="just" rtl="0"/>
            <a:endParaRPr lang="ar-IQ"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4016" y="2325529"/>
            <a:ext cx="4854919" cy="4133023"/>
          </a:xfrm>
          <a:prstGeom prst="rect">
            <a:avLst/>
          </a:prstGeom>
        </p:spPr>
      </p:pic>
    </p:spTree>
    <p:extLst>
      <p:ext uri="{BB962C8B-B14F-4D97-AF65-F5344CB8AC3E}">
        <p14:creationId xmlns:p14="http://schemas.microsoft.com/office/powerpoint/2010/main" val="3890296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1154954" y="2425566"/>
            <a:ext cx="8825659" cy="3594234"/>
          </a:xfrm>
        </p:spPr>
        <p:txBody>
          <a:bodyPr/>
          <a:lstStyle/>
          <a:p>
            <a:pPr algn="just" rtl="0"/>
            <a:r>
              <a:rPr lang="en-US" dirty="0"/>
              <a:t>Granulomatous nodules that may develop into abscesses form in lymphatic tissue, liver, spleen, bone marrow, and other parts of the </a:t>
            </a:r>
            <a:r>
              <a:rPr lang="en-US" dirty="0" err="1"/>
              <a:t>reticuloendothelial</a:t>
            </a:r>
            <a:r>
              <a:rPr lang="en-US" dirty="0"/>
              <a:t> system. In such lesions, the </a:t>
            </a:r>
            <a:r>
              <a:rPr lang="en-US" dirty="0" err="1"/>
              <a:t>brucellae</a:t>
            </a:r>
            <a:r>
              <a:rPr lang="en-US" dirty="0"/>
              <a:t> are principally intracellular. Osteomyelitis, meningitis, or </a:t>
            </a:r>
            <a:r>
              <a:rPr lang="en-US" dirty="0" err="1"/>
              <a:t>cholecystitis</a:t>
            </a:r>
            <a:r>
              <a:rPr lang="en-US" dirty="0"/>
              <a:t> also occasionally occurs. The main histologic reaction in brucellosis consists of proliferation of mononuclear cells, exudation of fibrin, coagulation necrosis, and fibrosis. The granulomas consist of </a:t>
            </a:r>
            <a:r>
              <a:rPr lang="en-US" dirty="0" err="1"/>
              <a:t>epithelioid</a:t>
            </a:r>
            <a:r>
              <a:rPr lang="en-US" dirty="0"/>
              <a:t> and giant cells, with central necrosis and peripheral fibrosis.</a:t>
            </a:r>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5344" y="4540762"/>
            <a:ext cx="2896949" cy="2184850"/>
          </a:xfrm>
          <a:prstGeom prst="rect">
            <a:avLst/>
          </a:prstGeom>
        </p:spPr>
      </p:pic>
    </p:spTree>
    <p:extLst>
      <p:ext uri="{BB962C8B-B14F-4D97-AF65-F5344CB8AC3E}">
        <p14:creationId xmlns:p14="http://schemas.microsoft.com/office/powerpoint/2010/main" val="246487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 &amp; Pathology</a:t>
            </a:r>
            <a:endParaRPr lang="ar-IQ" dirty="0"/>
          </a:p>
        </p:txBody>
      </p:sp>
      <p:sp>
        <p:nvSpPr>
          <p:cNvPr id="3" name="Content Placeholder 2"/>
          <p:cNvSpPr>
            <a:spLocks noGrp="1"/>
          </p:cNvSpPr>
          <p:nvPr>
            <p:ph idx="1"/>
          </p:nvPr>
        </p:nvSpPr>
        <p:spPr/>
        <p:txBody>
          <a:bodyPr/>
          <a:lstStyle/>
          <a:p>
            <a:pPr algn="just" rtl="0"/>
            <a:r>
              <a:rPr lang="en-US" dirty="0"/>
              <a:t>The </a:t>
            </a:r>
            <a:r>
              <a:rPr lang="en-US" dirty="0" err="1"/>
              <a:t>brucellae</a:t>
            </a:r>
            <a:r>
              <a:rPr lang="en-US" dirty="0"/>
              <a:t> that infect humans have apparent differences in pathogenicity. </a:t>
            </a:r>
            <a:r>
              <a:rPr lang="en-US" i="1" dirty="0"/>
              <a:t>B </a:t>
            </a:r>
            <a:r>
              <a:rPr lang="en-US" i="1" dirty="0" err="1"/>
              <a:t>abortus</a:t>
            </a:r>
            <a:r>
              <a:rPr lang="en-US" dirty="0"/>
              <a:t> usually causes mild disease without </a:t>
            </a:r>
            <a:r>
              <a:rPr lang="en-US" dirty="0" err="1"/>
              <a:t>suppurative</a:t>
            </a:r>
            <a:r>
              <a:rPr lang="en-US" dirty="0"/>
              <a:t> complications; </a:t>
            </a:r>
            <a:r>
              <a:rPr lang="en-US" dirty="0" err="1"/>
              <a:t>noncaseating</a:t>
            </a:r>
            <a:r>
              <a:rPr lang="en-US" dirty="0"/>
              <a:t> granulomas of the </a:t>
            </a:r>
            <a:r>
              <a:rPr lang="en-US" dirty="0" err="1"/>
              <a:t>reticuloendothelial</a:t>
            </a:r>
            <a:r>
              <a:rPr lang="en-US" dirty="0"/>
              <a:t> system are found. </a:t>
            </a:r>
            <a:r>
              <a:rPr lang="en-US" i="1" dirty="0"/>
              <a:t>B </a:t>
            </a:r>
            <a:r>
              <a:rPr lang="en-US" i="1" dirty="0" err="1"/>
              <a:t>canis</a:t>
            </a:r>
            <a:r>
              <a:rPr lang="en-US" dirty="0"/>
              <a:t> also causes mild disease. </a:t>
            </a:r>
            <a:r>
              <a:rPr lang="en-US" i="1" dirty="0"/>
              <a:t>B </a:t>
            </a:r>
            <a:r>
              <a:rPr lang="en-US" i="1" dirty="0" err="1"/>
              <a:t>suis</a:t>
            </a:r>
            <a:r>
              <a:rPr lang="en-US" dirty="0"/>
              <a:t> infection tends to be chronic with </a:t>
            </a:r>
            <a:r>
              <a:rPr lang="en-US" dirty="0" err="1"/>
              <a:t>suppurative</a:t>
            </a:r>
            <a:r>
              <a:rPr lang="en-US" dirty="0"/>
              <a:t> lesions; </a:t>
            </a:r>
            <a:r>
              <a:rPr lang="en-US" dirty="0" err="1"/>
              <a:t>caseating</a:t>
            </a:r>
            <a:r>
              <a:rPr lang="en-US" dirty="0"/>
              <a:t> granulomas may be present. </a:t>
            </a:r>
            <a:r>
              <a:rPr lang="en-US" i="1" dirty="0"/>
              <a:t>B </a:t>
            </a:r>
            <a:r>
              <a:rPr lang="en-US" i="1" dirty="0" err="1"/>
              <a:t>melitensis</a:t>
            </a:r>
            <a:r>
              <a:rPr lang="en-US" dirty="0"/>
              <a:t> infection is more acute and severe</a:t>
            </a:r>
            <a:r>
              <a:rPr lang="en-US" dirty="0" smtClean="0"/>
              <a:t>.</a:t>
            </a:r>
          </a:p>
          <a:p>
            <a:pPr algn="just" rtl="0"/>
            <a:r>
              <a:rPr lang="en-US" dirty="0"/>
              <a:t>Placentas and fetal membranes of cattle, swine, sheep, and goats contain </a:t>
            </a:r>
            <a:r>
              <a:rPr lang="en-US" dirty="0" err="1"/>
              <a:t>erythritol</a:t>
            </a:r>
            <a:r>
              <a:rPr lang="en-US" dirty="0"/>
              <a:t>, a growth factor for </a:t>
            </a:r>
            <a:r>
              <a:rPr lang="en-US" dirty="0" err="1"/>
              <a:t>brucellae</a:t>
            </a:r>
            <a:r>
              <a:rPr lang="en-US" dirty="0"/>
              <a:t>. The proliferation of organisms in pregnant animals leads to </a:t>
            </a:r>
            <a:r>
              <a:rPr lang="en-US" dirty="0" err="1"/>
              <a:t>placentitis</a:t>
            </a:r>
            <a:r>
              <a:rPr lang="en-US" dirty="0"/>
              <a:t> and abortion in these species. There is no </a:t>
            </a:r>
            <a:r>
              <a:rPr lang="en-US" dirty="0" err="1"/>
              <a:t>erythritol</a:t>
            </a:r>
            <a:r>
              <a:rPr lang="en-US" dirty="0"/>
              <a:t> in human placentas, and abortion is not part of </a:t>
            </a:r>
            <a:r>
              <a:rPr lang="en-US" i="1" dirty="0" err="1"/>
              <a:t>Brucella</a:t>
            </a:r>
            <a:r>
              <a:rPr lang="en-US" dirty="0"/>
              <a:t> infection of humans.</a:t>
            </a:r>
          </a:p>
          <a:p>
            <a:pPr algn="just" rtl="0"/>
            <a:endParaRPr lang="en-US" dirty="0"/>
          </a:p>
          <a:p>
            <a:pPr algn="just" rtl="0"/>
            <a:endParaRPr lang="en-US" dirty="0">
              <a:effectLst/>
            </a:endParaRPr>
          </a:p>
        </p:txBody>
      </p:sp>
    </p:spTree>
    <p:extLst>
      <p:ext uri="{BB962C8B-B14F-4D97-AF65-F5344CB8AC3E}">
        <p14:creationId xmlns:p14="http://schemas.microsoft.com/office/powerpoint/2010/main" val="1709401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Findings</a:t>
            </a:r>
            <a:endParaRPr lang="ar-IQ" dirty="0"/>
          </a:p>
        </p:txBody>
      </p:sp>
      <p:sp>
        <p:nvSpPr>
          <p:cNvPr id="3" name="Content Placeholder 2"/>
          <p:cNvSpPr>
            <a:spLocks noGrp="1"/>
          </p:cNvSpPr>
          <p:nvPr>
            <p:ph idx="1"/>
          </p:nvPr>
        </p:nvSpPr>
        <p:spPr/>
        <p:txBody>
          <a:bodyPr/>
          <a:lstStyle/>
          <a:p>
            <a:pPr algn="just" rtl="0"/>
            <a:r>
              <a:rPr lang="en-US" dirty="0"/>
              <a:t>The incubation period is 1–6 weeks. The onset is insidious, with malaise, fever, </a:t>
            </a:r>
            <a:r>
              <a:rPr lang="en-US" dirty="0" smtClean="0"/>
              <a:t>weakness, </a:t>
            </a:r>
            <a:r>
              <a:rPr lang="en-US" dirty="0"/>
              <a:t>and sweats. The fever usually rises in the afternoon; its fall during the night is accompanied by drenching sweat. There may be gastrointestinal and nervous symptoms. Lymph nodes enlarge, and the spleen becomes palpable. Hepatitis may be accompanied by jaundice. Deep pain and disturbances of </a:t>
            </a:r>
            <a:r>
              <a:rPr lang="en-US" dirty="0" smtClean="0"/>
              <a:t>motion, </a:t>
            </a:r>
            <a:r>
              <a:rPr lang="en-US" dirty="0"/>
              <a:t>suggest osteomyelitis. These symptoms of generalized </a:t>
            </a:r>
            <a:r>
              <a:rPr lang="en-US" i="1" dirty="0" err="1"/>
              <a:t>Brucella</a:t>
            </a:r>
            <a:r>
              <a:rPr lang="en-US" dirty="0"/>
              <a:t> infection generally subside in weeks or months, although localized lesions and symptoms may continue.</a:t>
            </a:r>
            <a:endParaRPr lang="en-US" dirty="0">
              <a:effectLst/>
            </a:endParaRPr>
          </a:p>
        </p:txBody>
      </p:sp>
    </p:spTree>
    <p:extLst>
      <p:ext uri="{BB962C8B-B14F-4D97-AF65-F5344CB8AC3E}">
        <p14:creationId xmlns:p14="http://schemas.microsoft.com/office/powerpoint/2010/main" val="30988215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705</TotalTime>
  <Words>1439</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Century Gothic</vt:lpstr>
      <vt:lpstr>Times New Roman</vt:lpstr>
      <vt:lpstr>Wingdings 3</vt:lpstr>
      <vt:lpstr>Ion Boardroom</vt:lpstr>
      <vt:lpstr>Medical Microbiology</vt:lpstr>
      <vt:lpstr>The Brucellae</vt:lpstr>
      <vt:lpstr>Morphology &amp; Identification</vt:lpstr>
      <vt:lpstr>Growth Characteristics</vt:lpstr>
      <vt:lpstr>Variation &amp; Antigenic Structure</vt:lpstr>
      <vt:lpstr>PowerPoint Presentation</vt:lpstr>
      <vt:lpstr>PowerPoint Presentation</vt:lpstr>
      <vt:lpstr>Pathogenesis &amp; Pathology</vt:lpstr>
      <vt:lpstr>Clinical Findings</vt:lpstr>
      <vt:lpstr>Diagnostic Laboratory Tests</vt:lpstr>
      <vt:lpstr>Culture</vt:lpstr>
      <vt:lpstr>Serology </vt:lpstr>
      <vt:lpstr>Serology </vt:lpstr>
      <vt:lpstr>Serology </vt:lpstr>
      <vt:lpstr>Treatment</vt:lpstr>
      <vt:lpstr>Epidemiology, Prevention, &amp; Control </vt:lpstr>
      <vt:lpstr>Epidemiology, Prevention, &amp; Control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Microbiology</dc:title>
  <dc:creator>Windows User</dc:creator>
  <cp:lastModifiedBy>Windows User</cp:lastModifiedBy>
  <cp:revision>32</cp:revision>
  <dcterms:created xsi:type="dcterms:W3CDTF">2018-12-03T12:34:46Z</dcterms:created>
  <dcterms:modified xsi:type="dcterms:W3CDTF">2018-12-07T13:01:03Z</dcterms:modified>
</cp:coreProperties>
</file>