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7" d="100"/>
          <a:sy n="47" d="100"/>
        </p:scale>
        <p:origin x="-1584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367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73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1811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76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9618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078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38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47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2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65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92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12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82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9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20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C3426-6491-44E0-9300-67A6C772EE1E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70A8EA-A652-46A9-A3AA-7DB4E77E7A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23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>
                <a:solidFill>
                  <a:schemeClr val="tx1"/>
                </a:solidFill>
              </a:rPr>
              <a:t>Solubility product constant for slightly soluble salt </a:t>
            </a:r>
            <a:r>
              <a:rPr lang="ar-IQ" dirty="0">
                <a:solidFill>
                  <a:schemeClr val="tx1"/>
                </a:solidFill>
              </a:rPr>
              <a:t/>
            </a:r>
            <a:br>
              <a:rPr lang="ar-IQ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latin typeface="Baskerville Old Face" panose="02020602080505020303" pitchFamily="18" charset="0"/>
              </a:rPr>
              <a:t>Assistant Lecturer  </a:t>
            </a:r>
            <a:r>
              <a:rPr lang="en-US" sz="2400" b="1" dirty="0" err="1">
                <a:latin typeface="Baskerville Old Face" panose="02020602080505020303" pitchFamily="18" charset="0"/>
              </a:rPr>
              <a:t>Hiba</a:t>
            </a:r>
            <a:r>
              <a:rPr lang="en-US" sz="2400" b="1" dirty="0">
                <a:latin typeface="Baskerville Old Face" panose="02020602080505020303" pitchFamily="18" charset="0"/>
              </a:rPr>
              <a:t> Sabah </a:t>
            </a:r>
          </a:p>
          <a:p>
            <a:r>
              <a:rPr lang="en-US" sz="2400" b="1" dirty="0">
                <a:latin typeface="Baskerville Old Face" panose="02020602080505020303" pitchFamily="18" charset="0"/>
              </a:rPr>
              <a:t>Assistant Lecturer  </a:t>
            </a:r>
            <a:r>
              <a:rPr lang="en-US" sz="2400" b="1" dirty="0" err="1">
                <a:latin typeface="Baskerville Old Face" panose="02020602080505020303" pitchFamily="18" charset="0"/>
              </a:rPr>
              <a:t>Sura</a:t>
            </a:r>
            <a:r>
              <a:rPr lang="en-US" sz="2400" b="1" dirty="0">
                <a:latin typeface="Baskerville Old Face" panose="02020602080505020303" pitchFamily="18" charset="0"/>
              </a:rPr>
              <a:t> </a:t>
            </a:r>
            <a:r>
              <a:rPr lang="en-US" sz="2400" b="1" dirty="0" err="1">
                <a:latin typeface="Baskerville Old Face" panose="02020602080505020303" pitchFamily="18" charset="0"/>
              </a:rPr>
              <a:t>Zuhair</a:t>
            </a:r>
            <a:r>
              <a:rPr lang="en-US" sz="2400" b="1" dirty="0">
                <a:latin typeface="Baskerville Old Face" panose="02020602080505020303" pitchFamily="18" charset="0"/>
              </a:rPr>
              <a:t/>
            </a:r>
            <a:br>
              <a:rPr lang="en-US" sz="2400" b="1" dirty="0">
                <a:latin typeface="Baskerville Old Face" panose="02020602080505020303" pitchFamily="18" charset="0"/>
              </a:rPr>
            </a:br>
            <a:r>
              <a:rPr lang="en-US" sz="2400" b="1" dirty="0">
                <a:latin typeface="Baskerville Old Face" panose="02020602080505020303" pitchFamily="18" charset="0"/>
              </a:rPr>
              <a:t>Assistant Lecturer  </a:t>
            </a:r>
            <a:r>
              <a:rPr lang="en-US" sz="2400" b="1" dirty="0" err="1">
                <a:latin typeface="Baskerville Old Face" panose="02020602080505020303" pitchFamily="18" charset="0"/>
              </a:rPr>
              <a:t>Zeina</a:t>
            </a:r>
            <a:r>
              <a:rPr lang="en-US" sz="2400" b="1" dirty="0">
                <a:latin typeface="Baskerville Old Face" panose="02020602080505020303" pitchFamily="18" charset="0"/>
              </a:rPr>
              <a:t> </a:t>
            </a:r>
            <a:r>
              <a:rPr lang="en-US" sz="2400" b="1" dirty="0" err="1">
                <a:latin typeface="Baskerville Old Face" panose="02020602080505020303" pitchFamily="18" charset="0"/>
              </a:rPr>
              <a:t>Dawoad</a:t>
            </a:r>
            <a:r>
              <a:rPr lang="ar-IQ" sz="2400" b="1" dirty="0">
                <a:latin typeface="Baskerville Old Face" panose="02020602080505020303" pitchFamily="18" charset="0"/>
              </a:rPr>
              <a:t/>
            </a:r>
            <a:br>
              <a:rPr lang="ar-IQ" sz="2400" b="1" dirty="0">
                <a:latin typeface="Baskerville Old Face" panose="02020602080505020303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272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200" y="638174"/>
            <a:ext cx="8686800" cy="517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6550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4200" y="609600"/>
            <a:ext cx="868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39975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7920" y="349111"/>
            <a:ext cx="10668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We saw that the </a:t>
            </a:r>
            <a:r>
              <a:rPr lang="en-US" sz="3200" b="1" i="1" dirty="0" err="1"/>
              <a:t>K</a:t>
            </a:r>
            <a:r>
              <a:rPr lang="en-US" sz="3200" b="1" baseline="-25000" dirty="0" err="1"/>
              <a:t>sp</a:t>
            </a:r>
            <a:r>
              <a:rPr lang="en-US" sz="3200" b="1" dirty="0"/>
              <a:t> for Ca</a:t>
            </a:r>
            <a:r>
              <a:rPr lang="en-US" sz="3200" b="1" baseline="-25000" dirty="0"/>
              <a:t>3</a:t>
            </a:r>
            <a:r>
              <a:rPr lang="en-US" sz="3200" b="1" dirty="0"/>
              <a:t>(PO</a:t>
            </a:r>
            <a:r>
              <a:rPr lang="en-US" sz="3200" b="1" baseline="-25000" dirty="0"/>
              <a:t>4</a:t>
            </a:r>
            <a:r>
              <a:rPr lang="en-US" sz="3200" b="1" dirty="0"/>
              <a:t>)</a:t>
            </a:r>
            <a:r>
              <a:rPr lang="en-US" sz="3200" b="1" baseline="-25000" dirty="0"/>
              <a:t>2</a:t>
            </a:r>
            <a:r>
              <a:rPr lang="en-US" sz="3200" b="1" dirty="0"/>
              <a:t> is 2.07 × 10</a:t>
            </a:r>
            <a:r>
              <a:rPr lang="en-US" sz="3200" b="1" baseline="30000" dirty="0"/>
              <a:t>−33</a:t>
            </a:r>
            <a:r>
              <a:rPr lang="en-US" sz="3200" b="1" dirty="0"/>
              <a:t> at 25°C. Calculate the aqueous solubility of Ca</a:t>
            </a:r>
            <a:r>
              <a:rPr lang="en-US" sz="3200" b="1" baseline="-25000" dirty="0"/>
              <a:t>3</a:t>
            </a:r>
            <a:r>
              <a:rPr lang="en-US" sz="3200" b="1" dirty="0"/>
              <a:t>(PO</a:t>
            </a:r>
            <a:r>
              <a:rPr lang="en-US" sz="3200" b="1" baseline="-25000" dirty="0"/>
              <a:t>4</a:t>
            </a:r>
            <a:r>
              <a:rPr lang="en-US" sz="3200" b="1" dirty="0"/>
              <a:t>)</a:t>
            </a:r>
            <a:r>
              <a:rPr lang="en-US" sz="3200" b="1" baseline="-25000" dirty="0"/>
              <a:t>2</a:t>
            </a:r>
            <a:r>
              <a:rPr lang="en-US" sz="3200" b="1" dirty="0"/>
              <a:t> in terms of the following:</a:t>
            </a:r>
          </a:p>
          <a:p>
            <a:r>
              <a:rPr lang="en-US" sz="3200" b="1" dirty="0"/>
              <a:t>the molarity of ions produced in </a:t>
            </a:r>
            <a:r>
              <a:rPr lang="en-US" sz="3200" b="1" dirty="0" smtClean="0"/>
              <a:t>solution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1854382" y="2384028"/>
            <a:ext cx="7778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3200" b="1" dirty="0"/>
              <a:t>Ca</a:t>
            </a:r>
            <a:r>
              <a:rPr lang="pl-PL" sz="3200" b="1" baseline="-25000" dirty="0"/>
              <a:t>3</a:t>
            </a:r>
            <a:r>
              <a:rPr lang="pl-PL" sz="3200" b="1" dirty="0"/>
              <a:t>(PO</a:t>
            </a:r>
            <a:r>
              <a:rPr lang="pl-PL" sz="3200" b="1" baseline="-25000" dirty="0"/>
              <a:t>4</a:t>
            </a:r>
            <a:r>
              <a:rPr lang="pl-PL" sz="3200" b="1" dirty="0"/>
              <a:t>)</a:t>
            </a:r>
            <a:r>
              <a:rPr lang="pl-PL" sz="3200" b="1" baseline="-25000" dirty="0"/>
              <a:t>2</a:t>
            </a:r>
            <a:r>
              <a:rPr lang="pl-PL" sz="3200" b="1" dirty="0"/>
              <a:t>(s) ⇌ 3Ca</a:t>
            </a:r>
            <a:r>
              <a:rPr lang="pl-PL" sz="3200" b="1" baseline="30000" dirty="0"/>
              <a:t>2+</a:t>
            </a:r>
            <a:r>
              <a:rPr lang="pl-PL" sz="3200" b="1" dirty="0"/>
              <a:t>(aq) + 2PO</a:t>
            </a:r>
            <a:r>
              <a:rPr lang="pl-PL" sz="3200" b="1" baseline="-25000" dirty="0"/>
              <a:t>4</a:t>
            </a:r>
            <a:r>
              <a:rPr lang="pl-PL" sz="3200" b="1" baseline="30000" dirty="0"/>
              <a:t>3−</a:t>
            </a:r>
            <a:r>
              <a:rPr lang="pl-PL" sz="3200" b="1" dirty="0"/>
              <a:t>(aq)</a:t>
            </a:r>
            <a:endParaRPr lang="ar-IQ" sz="3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005377"/>
              </p:ext>
            </p:extLst>
          </p:nvPr>
        </p:nvGraphicFramePr>
        <p:xfrm>
          <a:off x="2824479" y="3116580"/>
          <a:ext cx="6543040" cy="1861821"/>
        </p:xfrm>
        <a:graphic>
          <a:graphicData uri="http://schemas.openxmlformats.org/drawingml/2006/table">
            <a:tbl>
              <a:tblPr/>
              <a:tblGrid>
                <a:gridCol w="1635760"/>
                <a:gridCol w="1635760"/>
                <a:gridCol w="1635760"/>
                <a:gridCol w="1635760"/>
              </a:tblGrid>
              <a:tr h="5728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/>
                        </a:rPr>
                        <a:t>Ca3(PO4)2</a:t>
                      </a:r>
                      <a:endParaRPr lang="en-US" sz="24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effectLst/>
                        </a:rPr>
                        <a:t>[Ca2+]</a:t>
                      </a:r>
                      <a:endParaRPr lang="en-US" sz="24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/>
                        </a:rPr>
                        <a:t>[PO</a:t>
                      </a:r>
                      <a:r>
                        <a:rPr lang="en-US" sz="2400" b="1" baseline="-25000" dirty="0">
                          <a:effectLst/>
                        </a:rPr>
                        <a:t>4</a:t>
                      </a:r>
                      <a:r>
                        <a:rPr lang="en-US" sz="2400" b="1" baseline="30000" dirty="0">
                          <a:effectLst/>
                        </a:rPr>
                        <a:t>3−</a:t>
                      </a:r>
                      <a:r>
                        <a:rPr lang="en-US" sz="2400" b="1" dirty="0">
                          <a:effectLst/>
                        </a:rPr>
                        <a:t>]</a:t>
                      </a:r>
                      <a:endParaRPr lang="en-US" sz="24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IQ" sz="2400"/>
                    </a:p>
                  </a:txBody>
                  <a:tcPr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5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effectLst/>
                        </a:rPr>
                        <a:t>initial</a:t>
                      </a:r>
                      <a:endParaRPr lang="en-US" sz="24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pure solid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2400">
                          <a:effectLst/>
                        </a:rPr>
                        <a:t>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2400">
                          <a:effectLst/>
                        </a:rPr>
                        <a:t>0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51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effectLst/>
                        </a:rPr>
                        <a:t>change</a:t>
                      </a:r>
                      <a:endParaRPr lang="en-US" sz="24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IQ" sz="2400" dirty="0">
                          <a:effectLst/>
                        </a:rPr>
                        <a:t>—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+3</a:t>
                      </a:r>
                      <a:r>
                        <a:rPr lang="en-US" sz="2400" i="1" dirty="0">
                          <a:effectLst/>
                        </a:rPr>
                        <a:t>x</a:t>
                      </a:r>
                      <a:endParaRPr lang="en-US" sz="24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+2</a:t>
                      </a:r>
                      <a:r>
                        <a:rPr lang="en-US" sz="2400" i="1">
                          <a:effectLst/>
                        </a:rPr>
                        <a:t>x</a:t>
                      </a:r>
                      <a:endParaRPr lang="en-US" sz="24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651"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effectLst/>
                        </a:rPr>
                        <a:t>final</a:t>
                      </a:r>
                      <a:endParaRPr lang="en-US" sz="240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</a:rPr>
                        <a:t>pure solid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3</a:t>
                      </a:r>
                      <a:r>
                        <a:rPr lang="en-US" sz="2400" i="1" dirty="0">
                          <a:effectLst/>
                        </a:rPr>
                        <a:t>x</a:t>
                      </a:r>
                      <a:endParaRPr lang="en-US" sz="24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</a:rPr>
                        <a:t>2</a:t>
                      </a:r>
                      <a:r>
                        <a:rPr lang="en-US" sz="2400" i="1" dirty="0">
                          <a:effectLst/>
                        </a:rPr>
                        <a:t>x</a:t>
                      </a:r>
                      <a:endParaRPr lang="en-US" sz="2400" dirty="0">
                        <a:effectLst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02080" y="5316974"/>
            <a:ext cx="9367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Answer: [PO</a:t>
            </a:r>
            <a:r>
              <a:rPr lang="en-US" sz="2800" b="1" baseline="-25000" dirty="0" smtClean="0"/>
              <a:t>4</a:t>
            </a:r>
            <a:r>
              <a:rPr lang="en-US" sz="2800" b="1" baseline="30000" dirty="0" smtClean="0"/>
              <a:t>3</a:t>
            </a:r>
            <a:r>
              <a:rPr lang="en-US" sz="2800" b="1" baseline="30000" dirty="0"/>
              <a:t>−</a:t>
            </a:r>
            <a:r>
              <a:rPr lang="en-US" sz="2800" b="1" dirty="0"/>
              <a:t>] = 2.28 × 10</a:t>
            </a:r>
            <a:r>
              <a:rPr lang="en-US" sz="2800" b="1" baseline="30000" dirty="0"/>
              <a:t>−7</a:t>
            </a:r>
            <a:r>
              <a:rPr lang="en-US" sz="2800" b="1" dirty="0"/>
              <a:t> and [Ca</a:t>
            </a:r>
            <a:r>
              <a:rPr lang="en-US" sz="2800" b="1" baseline="30000" dirty="0"/>
              <a:t>2+</a:t>
            </a:r>
            <a:r>
              <a:rPr lang="en-US" sz="2800" b="1" dirty="0"/>
              <a:t>] = 3.42 × 10</a:t>
            </a:r>
            <a:r>
              <a:rPr lang="en-US" sz="2800" b="1" baseline="30000" dirty="0"/>
              <a:t>−7</a:t>
            </a:r>
            <a:r>
              <a:rPr lang="en-US" dirty="0"/>
              <a:t>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3192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97280" y="933718"/>
            <a:ext cx="106273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The solubility product of silver carbonate (Ag</a:t>
            </a:r>
            <a:r>
              <a:rPr lang="en-US" sz="3600" b="1" baseline="-25000" dirty="0"/>
              <a:t>2</a:t>
            </a:r>
            <a:r>
              <a:rPr lang="en-US" sz="3600" b="1" dirty="0"/>
              <a:t>CO</a:t>
            </a:r>
            <a:r>
              <a:rPr lang="en-US" sz="3600" b="1" baseline="-25000" dirty="0"/>
              <a:t>3</a:t>
            </a:r>
            <a:r>
              <a:rPr lang="en-US" sz="3600" b="1" dirty="0"/>
              <a:t>) is 8.46 × 10</a:t>
            </a:r>
            <a:r>
              <a:rPr lang="en-US" sz="3600" b="1" baseline="30000" dirty="0"/>
              <a:t>−12</a:t>
            </a:r>
            <a:r>
              <a:rPr lang="en-US" sz="3600" b="1" dirty="0"/>
              <a:t> at 25°C. Calculate the following:</a:t>
            </a:r>
          </a:p>
          <a:p>
            <a:r>
              <a:rPr lang="en-US" sz="3600" b="1" dirty="0" smtClean="0"/>
              <a:t>A- the </a:t>
            </a:r>
            <a:r>
              <a:rPr lang="en-US" sz="3600" b="1" dirty="0"/>
              <a:t>molarity of a saturated </a:t>
            </a:r>
            <a:r>
              <a:rPr lang="en-US" sz="3600" b="1" dirty="0" smtClean="0"/>
              <a:t>solution</a:t>
            </a:r>
            <a:endParaRPr lang="en-US" sz="3600" b="1" dirty="0"/>
          </a:p>
          <a:p>
            <a:r>
              <a:rPr lang="en-US" sz="3600" b="1" dirty="0" smtClean="0"/>
              <a:t>B- the </a:t>
            </a:r>
            <a:r>
              <a:rPr lang="en-US" sz="3600" b="1" dirty="0"/>
              <a:t>mass of silver carbonate that will dissolve in 100 mL of water at this temperature</a:t>
            </a:r>
          </a:p>
          <a:p>
            <a:r>
              <a:rPr lang="en-US" sz="3600" b="1" dirty="0"/>
              <a:t>Answer:</a:t>
            </a:r>
          </a:p>
          <a:p>
            <a:r>
              <a:rPr lang="en-US" sz="3600" b="1" dirty="0" smtClean="0"/>
              <a:t>A- 1.28</a:t>
            </a:r>
            <a:r>
              <a:rPr lang="en-US" sz="3600" b="1" dirty="0"/>
              <a:t> × 10</a:t>
            </a:r>
            <a:r>
              <a:rPr lang="en-US" sz="3600" b="1" baseline="30000" dirty="0"/>
              <a:t>−4</a:t>
            </a:r>
            <a:r>
              <a:rPr lang="en-US" sz="3600" b="1" dirty="0"/>
              <a:t> M</a:t>
            </a:r>
          </a:p>
          <a:p>
            <a:r>
              <a:rPr lang="en-US" sz="3600" b="1" dirty="0" smtClean="0"/>
              <a:t>B- 3.54 </a:t>
            </a:r>
            <a:r>
              <a:rPr lang="en-US" sz="3600" b="1" dirty="0"/>
              <a:t>mg</a:t>
            </a:r>
            <a:endParaRPr lang="en-US" sz="3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509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3112" y="1498600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n-US" sz="2000" i="1" dirty="0"/>
              <a:t>When slightly soluble electrolyte is dissolved to form saturated solution, the solubility is described by special constant known as </a:t>
            </a:r>
            <a:r>
              <a:rPr lang="en-US" sz="2000" b="1" i="1" dirty="0"/>
              <a:t>solubility product constant </a:t>
            </a:r>
            <a:r>
              <a:rPr lang="en-US" sz="2000" b="1" i="1" dirty="0" err="1"/>
              <a:t>Ksp</a:t>
            </a:r>
            <a:r>
              <a:rPr lang="en-US" sz="2000" b="1" i="1" dirty="0"/>
              <a:t>. </a:t>
            </a:r>
          </a:p>
          <a:p>
            <a:pPr algn="just"/>
            <a:endParaRPr lang="ar-IQ" sz="2000" dirty="0"/>
          </a:p>
          <a:p>
            <a:pPr algn="just"/>
            <a:r>
              <a:rPr lang="en-US" sz="2000" dirty="0"/>
              <a:t> </a:t>
            </a:r>
            <a:r>
              <a:rPr lang="en-US" sz="2000" i="1" dirty="0"/>
              <a:t>The aim of this experiment is to determine the </a:t>
            </a:r>
            <a:r>
              <a:rPr lang="en-US" sz="2000" i="1" dirty="0" err="1"/>
              <a:t>Ksp</a:t>
            </a:r>
            <a:r>
              <a:rPr lang="en-US" sz="2000" i="1" dirty="0"/>
              <a:t> for KHT (potassium acid tartrate). </a:t>
            </a:r>
            <a:endParaRPr lang="ar-IQ" sz="2000" b="1" dirty="0"/>
          </a:p>
          <a:p>
            <a:r>
              <a:rPr lang="en-US" sz="2000" i="1" dirty="0"/>
              <a:t>silver chloride (</a:t>
            </a:r>
            <a:r>
              <a:rPr lang="en-US" sz="2000" i="1" dirty="0" err="1"/>
              <a:t>Agcl</a:t>
            </a:r>
            <a:r>
              <a:rPr lang="en-US" sz="2000" i="1" dirty="0"/>
              <a:t>) is an example of such slightly soluble salt. It is the excess solid in equilibrium with the ion in saturated solution at </a:t>
            </a:r>
            <a:r>
              <a:rPr lang="en-US" sz="2000" b="1" i="1" dirty="0"/>
              <a:t>specific temperature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4100" y="4673600"/>
            <a:ext cx="7620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370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b="17778"/>
          <a:stretch>
            <a:fillRect/>
          </a:stretch>
        </p:blipFill>
        <p:spPr bwMode="auto">
          <a:xfrm>
            <a:off x="1612900" y="114300"/>
            <a:ext cx="9143999" cy="66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62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3400" y="1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284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t="5359"/>
          <a:stretch>
            <a:fillRect/>
          </a:stretch>
        </p:blipFill>
        <p:spPr bwMode="auto">
          <a:xfrm>
            <a:off x="1701800" y="5207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123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1749552" y="625348"/>
            <a:ext cx="8503920" cy="45720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n-US" sz="2800" dirty="0"/>
              <a:t>Factors affecting </a:t>
            </a:r>
            <a:r>
              <a:rPr lang="en-US" sz="2800" dirty="0" err="1"/>
              <a:t>Ksp</a:t>
            </a:r>
            <a:endParaRPr lang="en-US" sz="2800" i="1" dirty="0"/>
          </a:p>
          <a:p>
            <a:pPr algn="just">
              <a:buFont typeface="Wingdings 3" charset="2"/>
              <a:buNone/>
            </a:pPr>
            <a:r>
              <a:rPr lang="en-US" sz="2800" i="1" dirty="0"/>
              <a:t>1-Temperature: - </a:t>
            </a:r>
            <a:r>
              <a:rPr lang="en-US" sz="2800" i="1" dirty="0" err="1"/>
              <a:t>Ksp</a:t>
            </a:r>
            <a:r>
              <a:rPr lang="en-US" sz="2800" i="1" dirty="0"/>
              <a:t> is increased with increasing the temperature. </a:t>
            </a:r>
          </a:p>
          <a:p>
            <a:pPr algn="just">
              <a:buFont typeface="Wingdings 3" charset="2"/>
              <a:buNone/>
            </a:pPr>
            <a:endParaRPr lang="en-US" sz="2800" i="1" dirty="0"/>
          </a:p>
          <a:p>
            <a:pPr algn="just">
              <a:buFont typeface="Wingdings 3" charset="2"/>
              <a:buNone/>
            </a:pPr>
            <a:endParaRPr lang="en-US" sz="2800" i="1" dirty="0"/>
          </a:p>
          <a:p>
            <a:pPr algn="just">
              <a:buFont typeface="Wingdings 3" charset="2"/>
              <a:buNone/>
            </a:pPr>
            <a:r>
              <a:rPr lang="en-US" sz="2800" i="1" dirty="0"/>
              <a:t>2- Common ion: - increasing the concentration of any ion in solution is leading </a:t>
            </a:r>
            <a:r>
              <a:rPr lang="en-US" sz="2800" b="1" i="1" dirty="0"/>
              <a:t>to decrease the solubility </a:t>
            </a:r>
            <a:r>
              <a:rPr lang="en-US" sz="2800" i="1" dirty="0"/>
              <a:t>(except if the ion forms soluble complex with the salt). 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401035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78300" y="172135"/>
            <a:ext cx="6096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/>
              <a:t>Experimental work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750" y="1174066"/>
            <a:ext cx="82105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29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22300"/>
            <a:ext cx="8839199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7077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17848" y="450334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Calculation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4552" y="9525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999357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</TotalTime>
  <Words>203</Words>
  <Application>Microsoft Office PowerPoint</Application>
  <PresentationFormat>Custom</PresentationFormat>
  <Paragraphs>40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Wisp</vt:lpstr>
      <vt:lpstr>Solubility product constant for slightly soluble salt  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Solubility product constant for slightly soluble salt</dc:title>
  <dc:creator>Yasser kadhim</dc:creator>
  <cp:lastModifiedBy>Mohanad alrawi</cp:lastModifiedBy>
  <cp:revision>10</cp:revision>
  <dcterms:created xsi:type="dcterms:W3CDTF">2018-11-29T16:54:13Z</dcterms:created>
  <dcterms:modified xsi:type="dcterms:W3CDTF">2018-12-05T13:41:52Z</dcterms:modified>
</cp:coreProperties>
</file>