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2" r:id="rId5"/>
    <p:sldId id="263" r:id="rId6"/>
    <p:sldId id="264" r:id="rId7"/>
    <p:sldId id="266" r:id="rId8"/>
    <p:sldId id="268" r:id="rId9"/>
    <p:sldId id="271" r:id="rId10"/>
    <p:sldId id="269" r:id="rId11"/>
    <p:sldId id="270" r:id="rId12"/>
    <p:sldId id="288" r:id="rId13"/>
    <p:sldId id="272" r:id="rId14"/>
    <p:sldId id="273" r:id="rId15"/>
    <p:sldId id="274" r:id="rId16"/>
    <p:sldId id="275" r:id="rId17"/>
    <p:sldId id="276" r:id="rId18"/>
    <p:sldId id="277" r:id="rId19"/>
    <p:sldId id="278" r:id="rId20"/>
    <p:sldId id="289" r:id="rId21"/>
    <p:sldId id="290" r:id="rId22"/>
    <p:sldId id="279" r:id="rId23"/>
    <p:sldId id="280" r:id="rId24"/>
    <p:sldId id="284" r:id="rId25"/>
    <p:sldId id="281" r:id="rId26"/>
    <p:sldId id="282" r:id="rId27"/>
    <p:sldId id="283" r:id="rId28"/>
    <p:sldId id="285" r:id="rId29"/>
    <p:sldId id="286" r:id="rId30"/>
    <p:sldId id="287" r:id="rId31"/>
    <p:sldId id="25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29" autoAdjust="0"/>
  </p:normalViewPr>
  <p:slideViewPr>
    <p:cSldViewPr>
      <p:cViewPr>
        <p:scale>
          <a:sx n="80" d="100"/>
          <a:sy n="80" d="100"/>
        </p:scale>
        <p:origin x="-1086" y="-2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dirty="0" smtClean="0">
                <a:latin typeface="Andalus" pitchFamily="18" charset="-78"/>
                <a:cs typeface="Andalus" pitchFamily="18" charset="-78"/>
              </a:rPr>
              <a:t>GIT problems II</a:t>
            </a:r>
            <a:endParaRPr lang="en-US" sz="8000" dirty="0">
              <a:latin typeface="Andalus" pitchFamily="18" charset="-78"/>
              <a:cs typeface="Andalus"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latin typeface="Andalus" pitchFamily="18" charset="-78"/>
                <a:cs typeface="Andalus" pitchFamily="18" charset="-78"/>
              </a:rPr>
              <a:t>The OTC local products for hemorrhoids</a:t>
            </a:r>
            <a:r>
              <a:rPr lang="en-US" sz="3600" dirty="0" smtClean="0">
                <a:latin typeface="Andalus" pitchFamily="18" charset="-78"/>
                <a:cs typeface="Andalus" pitchFamily="18" charset="-78"/>
              </a:rPr>
              <a:t> </a:t>
            </a:r>
            <a:endParaRPr lang="en-US" sz="3600" dirty="0">
              <a:latin typeface="Andalus" pitchFamily="18" charset="-78"/>
              <a:cs typeface="Andalus" pitchFamily="18" charset="-78"/>
            </a:endParaRPr>
          </a:p>
        </p:txBody>
      </p:sp>
      <p:graphicFrame>
        <p:nvGraphicFramePr>
          <p:cNvPr id="4" name="Content Placeholder 3"/>
          <p:cNvGraphicFramePr>
            <a:graphicFrameLocks noGrp="1"/>
          </p:cNvGraphicFramePr>
          <p:nvPr>
            <p:ph idx="1"/>
          </p:nvPr>
        </p:nvGraphicFramePr>
        <p:xfrm>
          <a:off x="457200" y="990600"/>
          <a:ext cx="8229600" cy="5498211"/>
        </p:xfrm>
        <a:graphic>
          <a:graphicData uri="http://schemas.openxmlformats.org/drawingml/2006/table">
            <a:tbl>
              <a:tblPr firstRow="1" bandRow="1">
                <a:tableStyleId>{5C22544A-7EE6-4342-B048-85BDC9FD1C3A}</a:tableStyleId>
              </a:tblPr>
              <a:tblGrid>
                <a:gridCol w="2133600"/>
                <a:gridCol w="2749899"/>
                <a:gridCol w="3346101"/>
              </a:tblGrid>
              <a:tr h="570865">
                <a:tc>
                  <a:txBody>
                    <a:bodyPr/>
                    <a:lstStyle/>
                    <a:p>
                      <a:pPr marL="0" marR="0" algn="ctr">
                        <a:lnSpc>
                          <a:spcPct val="115000"/>
                        </a:lnSpc>
                        <a:spcBef>
                          <a:spcPts val="0"/>
                        </a:spcBef>
                        <a:spcAft>
                          <a:spcPts val="0"/>
                        </a:spcAft>
                      </a:pPr>
                      <a:r>
                        <a:rPr lang="en-US" sz="1800" b="1" dirty="0">
                          <a:solidFill>
                            <a:schemeClr val="bg1"/>
                          </a:solidFill>
                          <a:latin typeface="Andalus" pitchFamily="18" charset="-78"/>
                          <a:ea typeface="Calibri"/>
                          <a:cs typeface="Andalus" pitchFamily="18" charset="-78"/>
                        </a:rPr>
                        <a:t>Type</a:t>
                      </a:r>
                    </a:p>
                  </a:txBody>
                  <a:tcPr marL="68580" marR="68580" marT="0" marB="0"/>
                </a:tc>
                <a:tc>
                  <a:txBody>
                    <a:bodyPr/>
                    <a:lstStyle/>
                    <a:p>
                      <a:pPr marL="0" marR="0" algn="ctr">
                        <a:lnSpc>
                          <a:spcPct val="115000"/>
                        </a:lnSpc>
                        <a:spcBef>
                          <a:spcPts val="0"/>
                        </a:spcBef>
                        <a:spcAft>
                          <a:spcPts val="0"/>
                        </a:spcAft>
                      </a:pPr>
                      <a:r>
                        <a:rPr lang="en-US" sz="1800" b="1" kern="1200" dirty="0">
                          <a:solidFill>
                            <a:schemeClr val="bg1"/>
                          </a:solidFill>
                          <a:latin typeface="Andalus" pitchFamily="18" charset="-78"/>
                          <a:ea typeface="Calibri"/>
                          <a:cs typeface="Andalus" pitchFamily="18" charset="-78"/>
                        </a:rPr>
                        <a:t>Example(s)</a:t>
                      </a:r>
                    </a:p>
                  </a:txBody>
                  <a:tcPr marL="68580" marR="68580" marT="0" marB="0"/>
                </a:tc>
                <a:tc>
                  <a:txBody>
                    <a:bodyPr/>
                    <a:lstStyle/>
                    <a:p>
                      <a:pPr marL="0" marR="0" algn="ctr">
                        <a:lnSpc>
                          <a:spcPct val="115000"/>
                        </a:lnSpc>
                        <a:spcBef>
                          <a:spcPts val="0"/>
                        </a:spcBef>
                        <a:spcAft>
                          <a:spcPts val="0"/>
                        </a:spcAft>
                      </a:pPr>
                      <a:r>
                        <a:rPr lang="en-US" sz="1800" b="1" kern="1200" dirty="0">
                          <a:solidFill>
                            <a:schemeClr val="bg1"/>
                          </a:solidFill>
                          <a:latin typeface="Andalus" pitchFamily="18" charset="-78"/>
                          <a:ea typeface="Calibri"/>
                          <a:cs typeface="Andalus" pitchFamily="18" charset="-78"/>
                        </a:rPr>
                        <a:t>Purpose (and mechanism)</a:t>
                      </a:r>
                    </a:p>
                  </a:txBody>
                  <a:tcPr marL="68580" marR="68580" marT="0" marB="0"/>
                </a:tc>
              </a:tr>
              <a:tr h="570865">
                <a:tc>
                  <a:txBody>
                    <a:bodyPr/>
                    <a:lstStyle/>
                    <a:p>
                      <a:pPr marL="0" marR="0" algn="just">
                        <a:lnSpc>
                          <a:spcPct val="115000"/>
                        </a:lnSpc>
                        <a:spcBef>
                          <a:spcPts val="0"/>
                        </a:spcBef>
                        <a:spcAft>
                          <a:spcPts val="0"/>
                        </a:spcAft>
                      </a:pPr>
                      <a:r>
                        <a:rPr lang="en-US" sz="1800" b="1" dirty="0">
                          <a:latin typeface="Andalus" pitchFamily="18" charset="-78"/>
                          <a:ea typeface="Calibri"/>
                          <a:cs typeface="Andalus" pitchFamily="18" charset="-78"/>
                        </a:rPr>
                        <a:t>Anesthetics</a:t>
                      </a:r>
                    </a:p>
                  </a:txBody>
                  <a:tcPr marL="68580" marR="68580" marT="0" marB="0"/>
                </a:tc>
                <a:tc>
                  <a:txBody>
                    <a:bodyPr/>
                    <a:lstStyle/>
                    <a:p>
                      <a:pPr marL="0" marR="0" algn="just">
                        <a:lnSpc>
                          <a:spcPct val="115000"/>
                        </a:lnSpc>
                        <a:spcBef>
                          <a:spcPts val="0"/>
                        </a:spcBef>
                        <a:spcAft>
                          <a:spcPts val="0"/>
                        </a:spcAft>
                      </a:pPr>
                      <a:r>
                        <a:rPr lang="en-US" sz="1800" b="1" kern="1200" dirty="0" err="1">
                          <a:solidFill>
                            <a:schemeClr val="tx1"/>
                          </a:solidFill>
                          <a:latin typeface="Andalus" pitchFamily="18" charset="-78"/>
                          <a:ea typeface="Calibri"/>
                          <a:cs typeface="Andalus" pitchFamily="18" charset="-78"/>
                        </a:rPr>
                        <a:t>Lidocaine</a:t>
                      </a:r>
                      <a:r>
                        <a:rPr lang="en-US" sz="1800" b="1" kern="1200" dirty="0">
                          <a:solidFill>
                            <a:schemeClr val="tx1"/>
                          </a:solidFill>
                          <a:latin typeface="Andalus" pitchFamily="18" charset="-78"/>
                          <a:ea typeface="Calibri"/>
                          <a:cs typeface="Andalus" pitchFamily="18" charset="-78"/>
                        </a:rPr>
                        <a:t>, </a:t>
                      </a:r>
                      <a:r>
                        <a:rPr lang="en-US" sz="1800" b="1" kern="1200" dirty="0" err="1">
                          <a:solidFill>
                            <a:schemeClr val="tx1"/>
                          </a:solidFill>
                          <a:latin typeface="Andalus" pitchFamily="18" charset="-78"/>
                          <a:ea typeface="Calibri"/>
                          <a:cs typeface="Andalus" pitchFamily="18" charset="-78"/>
                        </a:rPr>
                        <a:t>benzocaine</a:t>
                      </a:r>
                      <a:endParaRPr lang="en-US" sz="1800" b="1" kern="1200" dirty="0">
                        <a:solidFill>
                          <a:schemeClr val="tx1"/>
                        </a:solidFill>
                        <a:latin typeface="Andalus" pitchFamily="18" charset="-78"/>
                        <a:ea typeface="Calibri"/>
                        <a:cs typeface="Andalus" pitchFamily="18" charset="-78"/>
                      </a:endParaRPr>
                    </a:p>
                  </a:txBody>
                  <a:tcPr marL="68580" marR="68580" marT="0" marB="0"/>
                </a:tc>
                <a:tc>
                  <a:txBody>
                    <a:bodyPr/>
                    <a:lstStyle/>
                    <a:p>
                      <a:pPr marL="0" marR="0" algn="just">
                        <a:lnSpc>
                          <a:spcPct val="115000"/>
                        </a:lnSpc>
                        <a:spcBef>
                          <a:spcPts val="0"/>
                        </a:spcBef>
                        <a:spcAft>
                          <a:spcPts val="0"/>
                        </a:spcAft>
                      </a:pPr>
                      <a:r>
                        <a:rPr lang="en-US" sz="1800" b="1" kern="1200" dirty="0">
                          <a:solidFill>
                            <a:schemeClr val="tx1"/>
                          </a:solidFill>
                          <a:latin typeface="Andalus" pitchFamily="18" charset="-78"/>
                          <a:ea typeface="Calibri"/>
                          <a:cs typeface="Andalus" pitchFamily="18" charset="-78"/>
                        </a:rPr>
                        <a:t>Reduce pain and itching</a:t>
                      </a:r>
                    </a:p>
                  </a:txBody>
                  <a:tcPr marL="68580" marR="68580" marT="0" marB="0"/>
                </a:tc>
              </a:tr>
              <a:tr h="570865">
                <a:tc>
                  <a:txBody>
                    <a:bodyPr/>
                    <a:lstStyle/>
                    <a:p>
                      <a:pPr marL="0" marR="0" algn="just">
                        <a:lnSpc>
                          <a:spcPct val="115000"/>
                        </a:lnSpc>
                        <a:spcBef>
                          <a:spcPts val="0"/>
                        </a:spcBef>
                        <a:spcAft>
                          <a:spcPts val="0"/>
                        </a:spcAft>
                      </a:pPr>
                      <a:r>
                        <a:rPr lang="en-US" sz="1800" b="1" dirty="0">
                          <a:latin typeface="Andalus" pitchFamily="18" charset="-78"/>
                          <a:ea typeface="Calibri"/>
                          <a:cs typeface="Andalus" pitchFamily="18" charset="-78"/>
                        </a:rPr>
                        <a:t>Astringents</a:t>
                      </a:r>
                    </a:p>
                  </a:txBody>
                  <a:tcPr marL="68580" marR="68580" marT="0" marB="0"/>
                </a:tc>
                <a:tc>
                  <a:txBody>
                    <a:bodyPr/>
                    <a:lstStyle/>
                    <a:p>
                      <a:pPr marL="0" marR="0" algn="just">
                        <a:lnSpc>
                          <a:spcPct val="115000"/>
                        </a:lnSpc>
                        <a:spcBef>
                          <a:spcPts val="0"/>
                        </a:spcBef>
                        <a:spcAft>
                          <a:spcPts val="0"/>
                        </a:spcAft>
                      </a:pPr>
                      <a:r>
                        <a:rPr lang="en-US" sz="1800" b="1" kern="1200" dirty="0">
                          <a:solidFill>
                            <a:schemeClr val="tx1"/>
                          </a:solidFill>
                          <a:latin typeface="Andalus" pitchFamily="18" charset="-78"/>
                          <a:ea typeface="Calibri"/>
                          <a:cs typeface="Andalus" pitchFamily="18" charset="-78"/>
                        </a:rPr>
                        <a:t>Bismuth, zinc</a:t>
                      </a:r>
                    </a:p>
                  </a:txBody>
                  <a:tcPr marL="68580" marR="68580" marT="0" marB="0"/>
                </a:tc>
                <a:tc>
                  <a:txBody>
                    <a:bodyPr/>
                    <a:lstStyle/>
                    <a:p>
                      <a:pPr marL="0" marR="0" algn="just">
                        <a:lnSpc>
                          <a:spcPct val="115000"/>
                        </a:lnSpc>
                        <a:spcBef>
                          <a:spcPts val="0"/>
                        </a:spcBef>
                        <a:spcAft>
                          <a:spcPts val="0"/>
                        </a:spcAft>
                      </a:pPr>
                      <a:r>
                        <a:rPr lang="en-US" sz="1800" b="1" kern="1200" dirty="0">
                          <a:solidFill>
                            <a:schemeClr val="tx1"/>
                          </a:solidFill>
                          <a:latin typeface="Andalus" pitchFamily="18" charset="-78"/>
                          <a:ea typeface="Calibri"/>
                          <a:cs typeface="Andalus" pitchFamily="18" charset="-78"/>
                        </a:rPr>
                        <a:t>Precipitate the surface protein producing coat over hemorrhoids to reduce itching, irritation,..</a:t>
                      </a:r>
                    </a:p>
                  </a:txBody>
                  <a:tcPr marL="68580" marR="68580" marT="0" marB="0"/>
                </a:tc>
              </a:tr>
              <a:tr h="570865">
                <a:tc>
                  <a:txBody>
                    <a:bodyPr/>
                    <a:lstStyle/>
                    <a:p>
                      <a:pPr marL="0" marR="0" algn="just">
                        <a:lnSpc>
                          <a:spcPct val="115000"/>
                        </a:lnSpc>
                        <a:spcBef>
                          <a:spcPts val="0"/>
                        </a:spcBef>
                        <a:spcAft>
                          <a:spcPts val="0"/>
                        </a:spcAft>
                      </a:pPr>
                      <a:r>
                        <a:rPr lang="en-US" sz="1800" b="1" dirty="0">
                          <a:latin typeface="Andalus" pitchFamily="18" charset="-78"/>
                          <a:ea typeface="Calibri"/>
                          <a:cs typeface="Andalus" pitchFamily="18" charset="-78"/>
                        </a:rPr>
                        <a:t>Anti-inflammatory</a:t>
                      </a:r>
                    </a:p>
                  </a:txBody>
                  <a:tcPr marL="68580" marR="68580" marT="0" marB="0"/>
                </a:tc>
                <a:tc>
                  <a:txBody>
                    <a:bodyPr/>
                    <a:lstStyle/>
                    <a:p>
                      <a:pPr marL="0" marR="0">
                        <a:lnSpc>
                          <a:spcPct val="115000"/>
                        </a:lnSpc>
                        <a:spcBef>
                          <a:spcPts val="0"/>
                        </a:spcBef>
                        <a:spcAft>
                          <a:spcPts val="0"/>
                        </a:spcAft>
                      </a:pPr>
                      <a:r>
                        <a:rPr lang="en-US" sz="1800" b="1" kern="1200" dirty="0">
                          <a:solidFill>
                            <a:schemeClr val="tx1"/>
                          </a:solidFill>
                          <a:latin typeface="Andalus" pitchFamily="18" charset="-78"/>
                          <a:ea typeface="Calibri"/>
                          <a:cs typeface="Andalus" pitchFamily="18" charset="-78"/>
                        </a:rPr>
                        <a:t>Hydrocortisone (the only</a:t>
                      </a:r>
                    </a:p>
                    <a:p>
                      <a:pPr marL="0" marR="0" algn="just">
                        <a:lnSpc>
                          <a:spcPct val="115000"/>
                        </a:lnSpc>
                        <a:spcBef>
                          <a:spcPts val="0"/>
                        </a:spcBef>
                        <a:spcAft>
                          <a:spcPts val="0"/>
                        </a:spcAft>
                      </a:pPr>
                      <a:r>
                        <a:rPr lang="en-US" sz="1800" b="1" kern="1200" dirty="0">
                          <a:solidFill>
                            <a:schemeClr val="tx1"/>
                          </a:solidFill>
                          <a:latin typeface="Andalus" pitchFamily="18" charset="-78"/>
                          <a:ea typeface="Calibri"/>
                          <a:cs typeface="Andalus" pitchFamily="18" charset="-78"/>
                        </a:rPr>
                        <a:t>OTC)</a:t>
                      </a:r>
                    </a:p>
                  </a:txBody>
                  <a:tcPr marL="68580" marR="68580" marT="0" marB="0"/>
                </a:tc>
                <a:tc>
                  <a:txBody>
                    <a:bodyPr/>
                    <a:lstStyle/>
                    <a:p>
                      <a:pPr marL="0" marR="0">
                        <a:lnSpc>
                          <a:spcPct val="115000"/>
                        </a:lnSpc>
                        <a:spcBef>
                          <a:spcPts val="0"/>
                        </a:spcBef>
                        <a:spcAft>
                          <a:spcPts val="0"/>
                        </a:spcAft>
                      </a:pPr>
                      <a:r>
                        <a:rPr lang="en-US" sz="1800" b="1" kern="1200" dirty="0">
                          <a:solidFill>
                            <a:schemeClr val="tx1"/>
                          </a:solidFill>
                          <a:latin typeface="Andalus" pitchFamily="18" charset="-78"/>
                          <a:ea typeface="Calibri"/>
                          <a:cs typeface="Andalus" pitchFamily="18" charset="-78"/>
                        </a:rPr>
                        <a:t>Reduce inflammation and swelling to relief Pain and itching.</a:t>
                      </a:r>
                    </a:p>
                  </a:txBody>
                  <a:tcPr marL="68580" marR="68580" marT="0" marB="0"/>
                </a:tc>
              </a:tr>
              <a:tr h="570865">
                <a:tc>
                  <a:txBody>
                    <a:bodyPr/>
                    <a:lstStyle/>
                    <a:p>
                      <a:pPr marL="0" marR="0" algn="just">
                        <a:lnSpc>
                          <a:spcPct val="115000"/>
                        </a:lnSpc>
                        <a:spcBef>
                          <a:spcPts val="0"/>
                        </a:spcBef>
                        <a:spcAft>
                          <a:spcPts val="0"/>
                        </a:spcAft>
                      </a:pPr>
                      <a:r>
                        <a:rPr lang="en-US" sz="1800" b="1">
                          <a:latin typeface="Andalus" pitchFamily="18" charset="-78"/>
                          <a:ea typeface="Calibri"/>
                          <a:cs typeface="Andalus" pitchFamily="18" charset="-78"/>
                        </a:rPr>
                        <a:t>Protectants</a:t>
                      </a:r>
                    </a:p>
                  </a:txBody>
                  <a:tcPr marL="68580" marR="68580" marT="0" marB="0"/>
                </a:tc>
                <a:tc>
                  <a:txBody>
                    <a:bodyPr/>
                    <a:lstStyle/>
                    <a:p>
                      <a:pPr marL="0" marR="0" algn="just">
                        <a:lnSpc>
                          <a:spcPct val="115000"/>
                        </a:lnSpc>
                        <a:spcBef>
                          <a:spcPts val="0"/>
                        </a:spcBef>
                        <a:spcAft>
                          <a:spcPts val="0"/>
                        </a:spcAft>
                      </a:pPr>
                      <a:r>
                        <a:rPr lang="en-US" sz="1800" b="1" kern="1200" dirty="0">
                          <a:solidFill>
                            <a:schemeClr val="tx1"/>
                          </a:solidFill>
                          <a:latin typeface="Andalus" pitchFamily="18" charset="-78"/>
                          <a:ea typeface="Calibri"/>
                          <a:cs typeface="Andalus" pitchFamily="18" charset="-78"/>
                        </a:rPr>
                        <a:t>Zinc oxide, AL-hydroxide, calamine, shark liver oil</a:t>
                      </a:r>
                    </a:p>
                  </a:txBody>
                  <a:tcPr marL="68580" marR="68580" marT="0" marB="0"/>
                </a:tc>
                <a:tc>
                  <a:txBody>
                    <a:bodyPr/>
                    <a:lstStyle/>
                    <a:p>
                      <a:pPr marL="0" marR="0" algn="just">
                        <a:lnSpc>
                          <a:spcPct val="115000"/>
                        </a:lnSpc>
                        <a:spcBef>
                          <a:spcPts val="0"/>
                        </a:spcBef>
                        <a:spcAft>
                          <a:spcPts val="0"/>
                        </a:spcAft>
                      </a:pPr>
                      <a:r>
                        <a:rPr lang="en-US" sz="1800" b="1" kern="1200" dirty="0">
                          <a:solidFill>
                            <a:schemeClr val="tx1"/>
                          </a:solidFill>
                          <a:latin typeface="Andalus" pitchFamily="18" charset="-78"/>
                          <a:ea typeface="Calibri"/>
                          <a:cs typeface="Andalus" pitchFamily="18" charset="-78"/>
                        </a:rPr>
                        <a:t>Form a barrier on skin to prevent irritation, itching, and loss of moisture.</a:t>
                      </a:r>
                    </a:p>
                  </a:txBody>
                  <a:tcPr marL="68580" marR="68580" marT="0" marB="0"/>
                </a:tc>
              </a:tr>
              <a:tr h="570865">
                <a:tc>
                  <a:txBody>
                    <a:bodyPr/>
                    <a:lstStyle/>
                    <a:p>
                      <a:pPr marL="0" marR="0" algn="just">
                        <a:lnSpc>
                          <a:spcPct val="115000"/>
                        </a:lnSpc>
                        <a:spcBef>
                          <a:spcPts val="0"/>
                        </a:spcBef>
                        <a:spcAft>
                          <a:spcPts val="0"/>
                        </a:spcAft>
                      </a:pPr>
                      <a:r>
                        <a:rPr lang="en-US" sz="1800" b="1" dirty="0">
                          <a:latin typeface="Andalus" pitchFamily="18" charset="-78"/>
                          <a:ea typeface="Calibri"/>
                          <a:cs typeface="Andalus" pitchFamily="18" charset="-78"/>
                        </a:rPr>
                        <a:t>Antiseptics</a:t>
                      </a:r>
                    </a:p>
                  </a:txBody>
                  <a:tcPr marL="68580" marR="68580" marT="0" marB="0"/>
                </a:tc>
                <a:tc>
                  <a:txBody>
                    <a:bodyPr/>
                    <a:lstStyle/>
                    <a:p>
                      <a:pPr marL="0" marR="0" algn="just">
                        <a:lnSpc>
                          <a:spcPct val="115000"/>
                        </a:lnSpc>
                        <a:spcBef>
                          <a:spcPts val="0"/>
                        </a:spcBef>
                        <a:spcAft>
                          <a:spcPts val="0"/>
                        </a:spcAft>
                      </a:pPr>
                      <a:r>
                        <a:rPr lang="en-US" sz="1800" b="1" kern="1200" dirty="0">
                          <a:solidFill>
                            <a:schemeClr val="tx1"/>
                          </a:solidFill>
                          <a:latin typeface="Andalus" pitchFamily="18" charset="-78"/>
                          <a:ea typeface="Calibri"/>
                          <a:cs typeface="Andalus" pitchFamily="18" charset="-78"/>
                        </a:rPr>
                        <a:t>resorcinol</a:t>
                      </a:r>
                    </a:p>
                  </a:txBody>
                  <a:tcPr marL="68580" marR="68580" marT="0" marB="0"/>
                </a:tc>
                <a:tc>
                  <a:txBody>
                    <a:bodyPr/>
                    <a:lstStyle/>
                    <a:p>
                      <a:pPr marL="0" marR="0" algn="just">
                        <a:lnSpc>
                          <a:spcPct val="115000"/>
                        </a:lnSpc>
                        <a:spcBef>
                          <a:spcPts val="0"/>
                        </a:spcBef>
                        <a:spcAft>
                          <a:spcPts val="0"/>
                        </a:spcAft>
                      </a:pPr>
                      <a:r>
                        <a:rPr lang="en-US" sz="1800" b="1" kern="1200" dirty="0">
                          <a:solidFill>
                            <a:schemeClr val="tx1"/>
                          </a:solidFill>
                          <a:latin typeface="Andalus" pitchFamily="18" charset="-78"/>
                          <a:ea typeface="Calibri"/>
                          <a:cs typeface="Andalus" pitchFamily="18" charset="-78"/>
                        </a:rPr>
                        <a:t>Antiseptic.</a:t>
                      </a:r>
                    </a:p>
                  </a:txBody>
                  <a:tcPr marL="68580" marR="68580" marT="0" marB="0"/>
                </a:tc>
              </a:tr>
              <a:tr h="570865">
                <a:tc>
                  <a:txBody>
                    <a:bodyPr/>
                    <a:lstStyle/>
                    <a:p>
                      <a:pPr marL="0" marR="0" algn="just">
                        <a:lnSpc>
                          <a:spcPct val="115000"/>
                        </a:lnSpc>
                        <a:spcBef>
                          <a:spcPts val="0"/>
                        </a:spcBef>
                        <a:spcAft>
                          <a:spcPts val="0"/>
                        </a:spcAft>
                      </a:pPr>
                      <a:r>
                        <a:rPr lang="en-US" sz="1800" b="1" dirty="0">
                          <a:latin typeface="Andalus" pitchFamily="18" charset="-78"/>
                          <a:ea typeface="Calibri"/>
                          <a:cs typeface="Andalus" pitchFamily="18" charset="-78"/>
                        </a:rPr>
                        <a:t>Counter-irritants</a:t>
                      </a:r>
                    </a:p>
                  </a:txBody>
                  <a:tcPr marL="68580" marR="68580" marT="0" marB="0"/>
                </a:tc>
                <a:tc>
                  <a:txBody>
                    <a:bodyPr/>
                    <a:lstStyle/>
                    <a:p>
                      <a:pPr marL="0" marR="0" algn="just">
                        <a:lnSpc>
                          <a:spcPct val="115000"/>
                        </a:lnSpc>
                        <a:spcBef>
                          <a:spcPts val="0"/>
                        </a:spcBef>
                        <a:spcAft>
                          <a:spcPts val="0"/>
                        </a:spcAft>
                      </a:pPr>
                      <a:r>
                        <a:rPr lang="en-US" sz="1800" b="1" kern="1200" dirty="0">
                          <a:solidFill>
                            <a:schemeClr val="tx1"/>
                          </a:solidFill>
                          <a:latin typeface="Andalus" pitchFamily="18" charset="-78"/>
                          <a:ea typeface="Calibri"/>
                          <a:cs typeface="Andalus" pitchFamily="18" charset="-78"/>
                        </a:rPr>
                        <a:t>menthol</a:t>
                      </a:r>
                    </a:p>
                  </a:txBody>
                  <a:tcPr marL="68580" marR="68580" marT="0" marB="0"/>
                </a:tc>
                <a:tc>
                  <a:txBody>
                    <a:bodyPr/>
                    <a:lstStyle/>
                    <a:p>
                      <a:pPr marL="0" marR="0" algn="just">
                        <a:lnSpc>
                          <a:spcPct val="115000"/>
                        </a:lnSpc>
                        <a:spcBef>
                          <a:spcPts val="0"/>
                        </a:spcBef>
                        <a:spcAft>
                          <a:spcPts val="0"/>
                        </a:spcAft>
                      </a:pPr>
                      <a:r>
                        <a:rPr lang="en-US" sz="1800" b="1" kern="1200" dirty="0">
                          <a:solidFill>
                            <a:schemeClr val="tx1"/>
                          </a:solidFill>
                          <a:latin typeface="Andalus" pitchFamily="18" charset="-78"/>
                          <a:ea typeface="Calibri"/>
                          <a:cs typeface="Andalus" pitchFamily="18" charset="-78"/>
                        </a:rPr>
                        <a:t>Give tingling sensation to overcome pain and itching.</a:t>
                      </a:r>
                    </a:p>
                  </a:txBody>
                  <a:tcPr marL="68580" marR="68580" marT="0" marB="0"/>
                </a:tc>
              </a:tr>
              <a:tr h="570865">
                <a:tc>
                  <a:txBody>
                    <a:bodyPr/>
                    <a:lstStyle/>
                    <a:p>
                      <a:pPr marL="0" marR="0" algn="just">
                        <a:lnSpc>
                          <a:spcPct val="115000"/>
                        </a:lnSpc>
                        <a:spcBef>
                          <a:spcPts val="0"/>
                        </a:spcBef>
                        <a:spcAft>
                          <a:spcPts val="0"/>
                        </a:spcAft>
                      </a:pPr>
                      <a:r>
                        <a:rPr lang="en-US" sz="1800" b="1" dirty="0">
                          <a:latin typeface="Andalus" pitchFamily="18" charset="-78"/>
                          <a:ea typeface="Calibri"/>
                          <a:cs typeface="Andalus" pitchFamily="18" charset="-78"/>
                        </a:rPr>
                        <a:t>Vasoconstrictor</a:t>
                      </a:r>
                    </a:p>
                  </a:txBody>
                  <a:tcPr marL="68580" marR="68580" marT="0" marB="0"/>
                </a:tc>
                <a:tc>
                  <a:txBody>
                    <a:bodyPr/>
                    <a:lstStyle/>
                    <a:p>
                      <a:pPr marL="0" marR="0" algn="just">
                        <a:lnSpc>
                          <a:spcPct val="115000"/>
                        </a:lnSpc>
                        <a:spcBef>
                          <a:spcPts val="0"/>
                        </a:spcBef>
                        <a:spcAft>
                          <a:spcPts val="0"/>
                        </a:spcAft>
                      </a:pPr>
                      <a:r>
                        <a:rPr lang="en-US" sz="1800" b="1" kern="1200" dirty="0" err="1">
                          <a:solidFill>
                            <a:schemeClr val="tx1"/>
                          </a:solidFill>
                          <a:latin typeface="Andalus" pitchFamily="18" charset="-78"/>
                          <a:ea typeface="Calibri"/>
                          <a:cs typeface="Andalus" pitchFamily="18" charset="-78"/>
                        </a:rPr>
                        <a:t>Phenylphrine</a:t>
                      </a:r>
                      <a:r>
                        <a:rPr lang="en-US" sz="1800" b="1" kern="1200" dirty="0">
                          <a:solidFill>
                            <a:schemeClr val="tx1"/>
                          </a:solidFill>
                          <a:latin typeface="Andalus" pitchFamily="18" charset="-78"/>
                          <a:ea typeface="Calibri"/>
                          <a:cs typeface="Andalus" pitchFamily="18" charset="-78"/>
                        </a:rPr>
                        <a:t>, ephedrine…</a:t>
                      </a:r>
                    </a:p>
                  </a:txBody>
                  <a:tcPr marL="68580" marR="68580" marT="0" marB="0"/>
                </a:tc>
                <a:tc>
                  <a:txBody>
                    <a:bodyPr/>
                    <a:lstStyle/>
                    <a:p>
                      <a:pPr marL="0" marR="0" algn="just">
                        <a:lnSpc>
                          <a:spcPct val="115000"/>
                        </a:lnSpc>
                        <a:spcBef>
                          <a:spcPts val="0"/>
                        </a:spcBef>
                        <a:spcAft>
                          <a:spcPts val="0"/>
                        </a:spcAft>
                      </a:pPr>
                      <a:r>
                        <a:rPr lang="en-US" sz="1800" b="1" kern="1200" dirty="0">
                          <a:solidFill>
                            <a:schemeClr val="tx1"/>
                          </a:solidFill>
                          <a:latin typeface="Andalus" pitchFamily="18" charset="-78"/>
                          <a:ea typeface="Calibri"/>
                          <a:cs typeface="Andalus" pitchFamily="18" charset="-78"/>
                        </a:rPr>
                        <a:t>Reduce swelling to relief pain and itching.</a:t>
                      </a:r>
                    </a:p>
                  </a:txBody>
                  <a:tcPr marL="68580" marR="68580" marT="0" marB="0"/>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4800" b="1" dirty="0" smtClean="0">
                <a:latin typeface="Andalus" pitchFamily="18" charset="-78"/>
                <a:cs typeface="Andalus" pitchFamily="18" charset="-78"/>
              </a:rPr>
              <a:t>Laxatives</a:t>
            </a:r>
            <a:endParaRPr lang="en-US" sz="4800" dirty="0">
              <a:latin typeface="Andalus" pitchFamily="18" charset="-78"/>
              <a:cs typeface="Andalus" pitchFamily="18" charset="-78"/>
            </a:endParaRPr>
          </a:p>
        </p:txBody>
      </p:sp>
      <p:sp>
        <p:nvSpPr>
          <p:cNvPr id="3" name="Content Placeholder 2"/>
          <p:cNvSpPr>
            <a:spLocks noGrp="1"/>
          </p:cNvSpPr>
          <p:nvPr>
            <p:ph idx="1"/>
          </p:nvPr>
        </p:nvSpPr>
        <p:spPr/>
        <p:txBody>
          <a:bodyPr>
            <a:normAutofit/>
          </a:bodyPr>
          <a:lstStyle/>
          <a:p>
            <a:r>
              <a:rPr lang="en-US" dirty="0" smtClean="0">
                <a:latin typeface="Andalus" pitchFamily="18" charset="-78"/>
                <a:cs typeface="Andalus" pitchFamily="18" charset="-78"/>
              </a:rPr>
              <a:t>The short-term use of a laxative to relieve constipation might be considered. </a:t>
            </a:r>
          </a:p>
          <a:p>
            <a:r>
              <a:rPr lang="en-US" dirty="0" smtClean="0">
                <a:latin typeface="Andalus" pitchFamily="18" charset="-78"/>
                <a:cs typeface="Andalus" pitchFamily="18" charset="-78"/>
              </a:rPr>
              <a:t>A stimulant laxative (e.g. </a:t>
            </a:r>
            <a:r>
              <a:rPr lang="en-US" i="1" dirty="0" err="1" smtClean="0">
                <a:latin typeface="Andalus" pitchFamily="18" charset="-78"/>
                <a:cs typeface="Andalus" pitchFamily="18" charset="-78"/>
              </a:rPr>
              <a:t>senna</a:t>
            </a:r>
            <a:r>
              <a:rPr lang="en-US" dirty="0" smtClean="0">
                <a:latin typeface="Andalus" pitchFamily="18" charset="-78"/>
                <a:cs typeface="Andalus" pitchFamily="18" charset="-78"/>
              </a:rPr>
              <a:t>) could be supplied for 1 or 2 days.</a:t>
            </a:r>
          </a:p>
          <a:p>
            <a:r>
              <a:rPr lang="en-US" dirty="0" smtClean="0">
                <a:latin typeface="Andalus" pitchFamily="18" charset="-78"/>
                <a:cs typeface="Andalus" pitchFamily="18" charset="-78"/>
              </a:rPr>
              <a:t>dietary fiber and fluids are being increased.</a:t>
            </a:r>
          </a:p>
          <a:p>
            <a:r>
              <a:rPr lang="en-US" dirty="0" smtClean="0">
                <a:latin typeface="Andalus" pitchFamily="18" charset="-78"/>
                <a:cs typeface="Andalus" pitchFamily="18" charset="-78"/>
              </a:rPr>
              <a:t> For patients who cannot or choose not to adapt their diet, bulk laxatives may be used long term.</a:t>
            </a:r>
          </a:p>
          <a:p>
            <a:pPr>
              <a:buNone/>
            </a:pPr>
            <a:endParaRPr lang="en-US" dirty="0" smtClean="0">
              <a:latin typeface="Andalus" pitchFamily="18" charset="-78"/>
              <a:cs typeface="Andalus" pitchFamily="18" charset="-78"/>
            </a:endParaRPr>
          </a:p>
          <a:p>
            <a:pPr>
              <a:buNone/>
            </a:pPr>
            <a:endParaRPr lang="en-US" dirty="0">
              <a:latin typeface="Andalus" pitchFamily="18" charset="-78"/>
              <a:cs typeface="Andalus"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Andalus" pitchFamily="18" charset="-78"/>
                <a:cs typeface="Andalus" pitchFamily="18" charset="-78"/>
              </a:rPr>
              <a:t>Heartburn</a:t>
            </a:r>
            <a:endParaRPr lang="en-US" dirty="0">
              <a:latin typeface="Andalus" pitchFamily="18" charset="-78"/>
              <a:cs typeface="Andalus" pitchFamily="18" charset="-78"/>
            </a:endParaRPr>
          </a:p>
        </p:txBody>
      </p:sp>
      <p:sp>
        <p:nvSpPr>
          <p:cNvPr id="3" name="Content Placeholder 2"/>
          <p:cNvSpPr>
            <a:spLocks noGrp="1"/>
          </p:cNvSpPr>
          <p:nvPr>
            <p:ph idx="1"/>
          </p:nvPr>
        </p:nvSpPr>
        <p:spPr/>
        <p:txBody>
          <a:bodyPr>
            <a:normAutofit lnSpcReduction="10000"/>
          </a:bodyPr>
          <a:lstStyle/>
          <a:p>
            <a:r>
              <a:rPr lang="en-US" dirty="0" smtClean="0">
                <a:latin typeface="Andalus" pitchFamily="18" charset="-78"/>
                <a:cs typeface="Andalus" pitchFamily="18" charset="-78"/>
              </a:rPr>
              <a:t>Gastro-esophageal reflux disease (GERD) = Reflux </a:t>
            </a:r>
            <a:r>
              <a:rPr lang="en-US" dirty="0" err="1" smtClean="0">
                <a:latin typeface="Andalus" pitchFamily="18" charset="-78"/>
                <a:cs typeface="Andalus" pitchFamily="18" charset="-78"/>
              </a:rPr>
              <a:t>Esophagitis</a:t>
            </a:r>
            <a:r>
              <a:rPr lang="en-US" dirty="0" smtClean="0">
                <a:latin typeface="Andalus" pitchFamily="18" charset="-78"/>
                <a:cs typeface="Andalus" pitchFamily="18" charset="-78"/>
              </a:rPr>
              <a:t> = Heartburn.</a:t>
            </a:r>
          </a:p>
          <a:p>
            <a:r>
              <a:rPr lang="en-US" dirty="0" smtClean="0">
                <a:latin typeface="Andalus" pitchFamily="18" charset="-78"/>
                <a:cs typeface="Andalus" pitchFamily="18" charset="-78"/>
              </a:rPr>
              <a:t>Reflux of gastric contents, particularly acid, into the esophagus.</a:t>
            </a:r>
          </a:p>
          <a:p>
            <a:r>
              <a:rPr lang="en-US" dirty="0" smtClean="0">
                <a:latin typeface="Andalus" pitchFamily="18" charset="-78"/>
                <a:cs typeface="Andalus" pitchFamily="18" charset="-78"/>
              </a:rPr>
              <a:t>Typically a burning discomfort/pain felt in the stomach</a:t>
            </a:r>
          </a:p>
          <a:p>
            <a:r>
              <a:rPr lang="en-US" dirty="0" smtClean="0">
                <a:latin typeface="Andalus" pitchFamily="18" charset="-78"/>
                <a:cs typeface="Andalus" pitchFamily="18" charset="-78"/>
              </a:rPr>
              <a:t>Unlike the stomach lining, the esophageal mucosa has no protection against gastric acid and readily irritated by acid.</a:t>
            </a:r>
            <a:endParaRPr lang="en-US" dirty="0">
              <a:latin typeface="Andalus" pitchFamily="18" charset="-78"/>
              <a:cs typeface="Andalus" pitchFamily="18"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Andalus" pitchFamily="18" charset="-78"/>
                <a:cs typeface="Andalus" pitchFamily="18" charset="-78"/>
              </a:rPr>
              <a:t>Patient assessment with GERD</a:t>
            </a:r>
            <a:endParaRPr lang="en-US" dirty="0">
              <a:latin typeface="Andalus" pitchFamily="18" charset="-78"/>
              <a:cs typeface="Andalus" pitchFamily="18" charset="-78"/>
            </a:endParaRPr>
          </a:p>
        </p:txBody>
      </p:sp>
      <p:sp>
        <p:nvSpPr>
          <p:cNvPr id="3" name="Content Placeholder 2"/>
          <p:cNvSpPr>
            <a:spLocks noGrp="1"/>
          </p:cNvSpPr>
          <p:nvPr>
            <p:ph idx="1"/>
          </p:nvPr>
        </p:nvSpPr>
        <p:spPr>
          <a:xfrm>
            <a:off x="685800" y="1600200"/>
            <a:ext cx="8001000" cy="4525963"/>
          </a:xfrm>
        </p:spPr>
        <p:txBody>
          <a:bodyPr/>
          <a:lstStyle/>
          <a:p>
            <a:r>
              <a:rPr lang="en-US" b="1" dirty="0" smtClean="0">
                <a:latin typeface="Andalus" pitchFamily="18" charset="-78"/>
                <a:cs typeface="Andalus" pitchFamily="18" charset="-78"/>
              </a:rPr>
              <a:t>Age</a:t>
            </a:r>
            <a:endParaRPr lang="en-US" dirty="0" smtClean="0">
              <a:latin typeface="Andalus" pitchFamily="18" charset="-78"/>
              <a:cs typeface="Andalus" pitchFamily="18" charset="-78"/>
            </a:endParaRPr>
          </a:p>
          <a:p>
            <a:r>
              <a:rPr lang="en-US" b="1" dirty="0" smtClean="0">
                <a:latin typeface="Andalus" pitchFamily="18" charset="-78"/>
                <a:cs typeface="Andalus" pitchFamily="18" charset="-78"/>
              </a:rPr>
              <a:t>Symptoms</a:t>
            </a:r>
            <a:endParaRPr lang="en-US" dirty="0" smtClean="0">
              <a:latin typeface="Andalus" pitchFamily="18" charset="-78"/>
              <a:cs typeface="Andalus" pitchFamily="18" charset="-78"/>
            </a:endParaRPr>
          </a:p>
          <a:p>
            <a:r>
              <a:rPr lang="en-US" b="1" dirty="0" smtClean="0">
                <a:latin typeface="Andalus" pitchFamily="18" charset="-78"/>
                <a:cs typeface="Andalus" pitchFamily="18" charset="-78"/>
              </a:rPr>
              <a:t>Severity of pain</a:t>
            </a:r>
          </a:p>
          <a:p>
            <a:r>
              <a:rPr lang="en-US" b="1" dirty="0" smtClean="0">
                <a:latin typeface="Andalus" pitchFamily="18" charset="-78"/>
                <a:cs typeface="Andalus" pitchFamily="18" charset="-78"/>
              </a:rPr>
              <a:t>Difficulty in swallowing and regurgitation</a:t>
            </a:r>
            <a:endParaRPr lang="en-US" dirty="0" smtClean="0">
              <a:latin typeface="Andalus" pitchFamily="18" charset="-78"/>
              <a:cs typeface="Andalus" pitchFamily="18" charset="-78"/>
            </a:endParaRPr>
          </a:p>
          <a:p>
            <a:r>
              <a:rPr lang="en-US" b="1" dirty="0" smtClean="0">
                <a:latin typeface="Andalus" pitchFamily="18" charset="-78"/>
                <a:cs typeface="Andalus" pitchFamily="18" charset="-78"/>
              </a:rPr>
              <a:t>Pregnancy</a:t>
            </a:r>
            <a:endParaRPr lang="en-US" dirty="0" smtClean="0">
              <a:latin typeface="Andalus" pitchFamily="18" charset="-78"/>
              <a:cs typeface="Andalus" pitchFamily="18" charset="-78"/>
            </a:endParaRPr>
          </a:p>
          <a:p>
            <a:endParaRPr lang="en-US" dirty="0">
              <a:latin typeface="Andalus" pitchFamily="18" charset="-78"/>
              <a:cs typeface="Andalus" pitchFamily="18"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ndalus" pitchFamily="18" charset="-78"/>
                <a:cs typeface="Andalus" pitchFamily="18" charset="-78"/>
              </a:rPr>
              <a:t>Precipitating or aggravating factors…</a:t>
            </a:r>
            <a:endParaRPr lang="en-US" dirty="0">
              <a:latin typeface="Andalus" pitchFamily="18" charset="-78"/>
              <a:cs typeface="Andalus" pitchFamily="18" charset="-78"/>
            </a:endParaRPr>
          </a:p>
        </p:txBody>
      </p:sp>
      <p:sp>
        <p:nvSpPr>
          <p:cNvPr id="3" name="Content Placeholder 2"/>
          <p:cNvSpPr>
            <a:spLocks noGrp="1"/>
          </p:cNvSpPr>
          <p:nvPr>
            <p:ph idx="1"/>
          </p:nvPr>
        </p:nvSpPr>
        <p:spPr/>
        <p:txBody>
          <a:bodyPr/>
          <a:lstStyle/>
          <a:p>
            <a:r>
              <a:rPr lang="en-US" dirty="0" smtClean="0">
                <a:latin typeface="Andalus" pitchFamily="18" charset="-78"/>
                <a:cs typeface="Andalus" pitchFamily="18" charset="-78"/>
              </a:rPr>
              <a:t>Bending or lying down.</a:t>
            </a:r>
          </a:p>
          <a:p>
            <a:r>
              <a:rPr lang="en-US" dirty="0" smtClean="0">
                <a:latin typeface="Andalus" pitchFamily="18" charset="-78"/>
                <a:cs typeface="Andalus" pitchFamily="18" charset="-78"/>
              </a:rPr>
              <a:t>Overweight.</a:t>
            </a:r>
          </a:p>
          <a:p>
            <a:r>
              <a:rPr lang="en-US" dirty="0" smtClean="0">
                <a:latin typeface="Andalus" pitchFamily="18" charset="-78"/>
                <a:cs typeface="Andalus" pitchFamily="18" charset="-78"/>
              </a:rPr>
              <a:t>After large meal.</a:t>
            </a:r>
          </a:p>
          <a:p>
            <a:r>
              <a:rPr lang="en-US" dirty="0" smtClean="0">
                <a:latin typeface="Andalus" pitchFamily="18" charset="-78"/>
                <a:cs typeface="Andalus" pitchFamily="18" charset="-78"/>
              </a:rPr>
              <a:t>Pregnancy (mechanical and hormonal influence).</a:t>
            </a:r>
          </a:p>
          <a:p>
            <a:r>
              <a:rPr lang="en-US" dirty="0" smtClean="0">
                <a:latin typeface="Andalus" pitchFamily="18" charset="-78"/>
                <a:cs typeface="Andalus" pitchFamily="18" charset="-78"/>
              </a:rPr>
              <a:t>It can be aggravated or even caused by belching.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Andalus" pitchFamily="18" charset="-78"/>
                <a:cs typeface="Andalus" pitchFamily="18" charset="-78"/>
              </a:rPr>
              <a:t>Medication</a:t>
            </a:r>
            <a:endParaRPr lang="en-US" dirty="0">
              <a:latin typeface="Andalus" pitchFamily="18" charset="-78"/>
              <a:cs typeface="Andalus" pitchFamily="18" charset="-78"/>
            </a:endParaRPr>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pPr>
              <a:buNone/>
            </a:pPr>
            <a:endParaRPr lang="en-US" dirty="0" smtClean="0">
              <a:latin typeface="Andalus" pitchFamily="18" charset="-78"/>
              <a:cs typeface="Andalus" pitchFamily="18" charset="-78"/>
            </a:endParaRPr>
          </a:p>
          <a:p>
            <a:r>
              <a:rPr lang="en-US" dirty="0" smtClean="0">
                <a:latin typeface="Andalus" pitchFamily="18" charset="-78"/>
                <a:cs typeface="Andalus" pitchFamily="18" charset="-78"/>
              </a:rPr>
              <a:t>What had been tried to treat the condition.</a:t>
            </a:r>
          </a:p>
          <a:p>
            <a:r>
              <a:rPr lang="en-US" b="1" dirty="0" smtClean="0">
                <a:latin typeface="Andalus" pitchFamily="18" charset="-78"/>
                <a:cs typeface="Andalus" pitchFamily="18" charset="-78"/>
              </a:rPr>
              <a:t>Some drugs may cause GERD and may also lead to an increase in existing GERD symptoms and signs: </a:t>
            </a:r>
          </a:p>
          <a:p>
            <a:pPr algn="ctr"/>
            <a:r>
              <a:rPr lang="en-US" dirty="0" smtClean="0">
                <a:latin typeface="Andalus" pitchFamily="18" charset="-78"/>
                <a:cs typeface="Andalus" pitchFamily="18" charset="-78"/>
              </a:rPr>
              <a:t>Reduction in lower esophageal sphincter pressure (LESP) (</a:t>
            </a:r>
            <a:r>
              <a:rPr lang="en-US" dirty="0" err="1" smtClean="0">
                <a:latin typeface="Andalus" pitchFamily="18" charset="-78"/>
                <a:cs typeface="Andalus" pitchFamily="18" charset="-78"/>
              </a:rPr>
              <a:t>anticholinergics</a:t>
            </a:r>
            <a:r>
              <a:rPr lang="en-US" dirty="0" smtClean="0">
                <a:latin typeface="Andalus" pitchFamily="18" charset="-78"/>
                <a:cs typeface="Andalus" pitchFamily="18" charset="-78"/>
              </a:rPr>
              <a:t>, </a:t>
            </a:r>
            <a:r>
              <a:rPr lang="en-US" dirty="0" err="1" smtClean="0">
                <a:latin typeface="Andalus" pitchFamily="18" charset="-78"/>
                <a:cs typeface="Andalus" pitchFamily="18" charset="-78"/>
              </a:rPr>
              <a:t>tricyclic</a:t>
            </a:r>
            <a:r>
              <a:rPr lang="en-US" dirty="0" smtClean="0">
                <a:latin typeface="Andalus" pitchFamily="18" charset="-78"/>
                <a:cs typeface="Andalus" pitchFamily="18" charset="-78"/>
              </a:rPr>
              <a:t> antidepressants). </a:t>
            </a:r>
          </a:p>
          <a:p>
            <a:pPr algn="ctr"/>
            <a:r>
              <a:rPr lang="en-US" dirty="0" smtClean="0">
                <a:latin typeface="Andalus" pitchFamily="18" charset="-78"/>
                <a:cs typeface="Andalus" pitchFamily="18" charset="-78"/>
              </a:rPr>
              <a:t>Delayed gastric emptying (calcium channel blockers).</a:t>
            </a:r>
          </a:p>
          <a:p>
            <a:pPr algn="ctr"/>
            <a:r>
              <a:rPr lang="en-US" dirty="0" smtClean="0">
                <a:latin typeface="Andalus" pitchFamily="18" charset="-78"/>
                <a:cs typeface="Andalus" pitchFamily="18" charset="-78"/>
              </a:rPr>
              <a:t>Damage or inflammation in the esophageal (NSAID).</a:t>
            </a:r>
          </a:p>
          <a:p>
            <a:endParaRPr lang="en-US" dirty="0">
              <a:latin typeface="Andalus" pitchFamily="18" charset="-78"/>
              <a:cs typeface="Andalus" pitchFamily="18"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Andalus" pitchFamily="18" charset="-78"/>
                <a:cs typeface="Andalus" pitchFamily="18" charset="-78"/>
              </a:rPr>
              <a:t>When to refer</a:t>
            </a:r>
            <a:endParaRPr lang="en-US" dirty="0">
              <a:latin typeface="Andalus" pitchFamily="18" charset="-78"/>
              <a:cs typeface="Andalus" pitchFamily="18" charset="-78"/>
            </a:endParaRPr>
          </a:p>
        </p:txBody>
      </p:sp>
      <p:sp>
        <p:nvSpPr>
          <p:cNvPr id="3" name="Content Placeholder 2"/>
          <p:cNvSpPr>
            <a:spLocks noGrp="1"/>
          </p:cNvSpPr>
          <p:nvPr>
            <p:ph idx="1"/>
          </p:nvPr>
        </p:nvSpPr>
        <p:spPr/>
        <p:txBody>
          <a:bodyPr>
            <a:normAutofit/>
          </a:bodyPr>
          <a:lstStyle/>
          <a:p>
            <a:r>
              <a:rPr lang="en-US" dirty="0" smtClean="0">
                <a:latin typeface="Andalus" pitchFamily="18" charset="-78"/>
                <a:cs typeface="Andalus" pitchFamily="18" charset="-78"/>
              </a:rPr>
              <a:t>Failure to respond to antacids</a:t>
            </a:r>
          </a:p>
          <a:p>
            <a:r>
              <a:rPr lang="en-US" dirty="0" smtClean="0">
                <a:latin typeface="Andalus" pitchFamily="18" charset="-78"/>
                <a:cs typeface="Andalus" pitchFamily="18" charset="-78"/>
              </a:rPr>
              <a:t>Pain radiating to arms</a:t>
            </a:r>
          </a:p>
          <a:p>
            <a:r>
              <a:rPr lang="en-US" dirty="0" smtClean="0">
                <a:latin typeface="Andalus" pitchFamily="18" charset="-78"/>
                <a:cs typeface="Andalus" pitchFamily="18" charset="-78"/>
              </a:rPr>
              <a:t>Difficulty in swallowing</a:t>
            </a:r>
          </a:p>
          <a:p>
            <a:r>
              <a:rPr lang="en-US" dirty="0" smtClean="0">
                <a:latin typeface="Andalus" pitchFamily="18" charset="-78"/>
                <a:cs typeface="Andalus" pitchFamily="18" charset="-78"/>
              </a:rPr>
              <a:t>Regurgitation</a:t>
            </a:r>
          </a:p>
          <a:p>
            <a:r>
              <a:rPr lang="en-US" dirty="0" smtClean="0">
                <a:latin typeface="Andalus" pitchFamily="18" charset="-78"/>
                <a:cs typeface="Andalus" pitchFamily="18" charset="-78"/>
              </a:rPr>
              <a:t>Long duration</a:t>
            </a:r>
          </a:p>
          <a:p>
            <a:r>
              <a:rPr lang="en-US" dirty="0" smtClean="0">
                <a:latin typeface="Andalus" pitchFamily="18" charset="-78"/>
                <a:cs typeface="Andalus" pitchFamily="18" charset="-78"/>
              </a:rPr>
              <a:t>Increasing severity</a:t>
            </a:r>
          </a:p>
          <a:p>
            <a:r>
              <a:rPr lang="en-US" dirty="0" smtClean="0">
                <a:latin typeface="Andalus" pitchFamily="18" charset="-78"/>
                <a:cs typeface="Andalus" pitchFamily="18" charset="-78"/>
              </a:rPr>
              <a:t>Children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Andalus" pitchFamily="18" charset="-78"/>
                <a:cs typeface="Andalus" pitchFamily="18" charset="-78"/>
              </a:rPr>
              <a:t>Treatment Timescale</a:t>
            </a:r>
            <a:r>
              <a:rPr lang="en-US" sz="4000" dirty="0" smtClean="0">
                <a:latin typeface="Andalus" pitchFamily="18" charset="-78"/>
                <a:cs typeface="Andalus" pitchFamily="18" charset="-78"/>
              </a:rPr>
              <a:t> (1 week) </a:t>
            </a:r>
            <a:endParaRPr lang="en-US" sz="4000" dirty="0">
              <a:latin typeface="Andalus" pitchFamily="18" charset="-78"/>
              <a:cs typeface="Andalus" pitchFamily="18" charset="-78"/>
            </a:endParaRPr>
          </a:p>
        </p:txBody>
      </p:sp>
      <p:sp>
        <p:nvSpPr>
          <p:cNvPr id="3" name="Content Placeholder 2"/>
          <p:cNvSpPr>
            <a:spLocks noGrp="1"/>
          </p:cNvSpPr>
          <p:nvPr>
            <p:ph idx="1"/>
          </p:nvPr>
        </p:nvSpPr>
        <p:spPr/>
        <p:txBody>
          <a:bodyPr>
            <a:noAutofit/>
          </a:bodyPr>
          <a:lstStyle/>
          <a:p>
            <a:pPr algn="ctr">
              <a:buNone/>
            </a:pPr>
            <a:r>
              <a:rPr lang="en-US" sz="2800" b="1" u="sng" dirty="0" smtClean="0">
                <a:solidFill>
                  <a:srgbClr val="FF0000"/>
                </a:solidFill>
                <a:latin typeface="Andalus" pitchFamily="18" charset="-78"/>
                <a:cs typeface="Andalus" pitchFamily="18" charset="-78"/>
              </a:rPr>
              <a:t>Non-pharmacological advices</a:t>
            </a:r>
          </a:p>
          <a:p>
            <a:pPr algn="ctr">
              <a:buNone/>
            </a:pPr>
            <a:endParaRPr lang="en-US" sz="2800" b="1" dirty="0" smtClean="0">
              <a:solidFill>
                <a:srgbClr val="FF0000"/>
              </a:solidFill>
              <a:latin typeface="Andalus" pitchFamily="18" charset="-78"/>
              <a:cs typeface="Andalus" pitchFamily="18" charset="-78"/>
            </a:endParaRPr>
          </a:p>
          <a:p>
            <a:pPr lvl="0"/>
            <a:r>
              <a:rPr lang="en-US" sz="2800" dirty="0" smtClean="0">
                <a:latin typeface="Andalus" pitchFamily="18" charset="-78"/>
                <a:cs typeface="Andalus" pitchFamily="18" charset="-78"/>
              </a:rPr>
              <a:t>Eat </a:t>
            </a:r>
            <a:r>
              <a:rPr lang="en-US" sz="2800" b="1" dirty="0" smtClean="0">
                <a:latin typeface="Andalus" pitchFamily="18" charset="-78"/>
                <a:cs typeface="Andalus" pitchFamily="18" charset="-78"/>
              </a:rPr>
              <a:t>small and frequent meals</a:t>
            </a:r>
            <a:endParaRPr lang="en-US" sz="2800" dirty="0" smtClean="0">
              <a:latin typeface="Andalus" pitchFamily="18" charset="-78"/>
              <a:cs typeface="Andalus" pitchFamily="18" charset="-78"/>
            </a:endParaRPr>
          </a:p>
          <a:p>
            <a:pPr lvl="0"/>
            <a:r>
              <a:rPr lang="en-US" sz="2800" dirty="0" smtClean="0">
                <a:latin typeface="Andalus" pitchFamily="18" charset="-78"/>
                <a:cs typeface="Andalus" pitchFamily="18" charset="-78"/>
              </a:rPr>
              <a:t>Avoid lying down within 3 hours of a meal.</a:t>
            </a:r>
          </a:p>
          <a:p>
            <a:pPr lvl="0"/>
            <a:r>
              <a:rPr lang="en-US" sz="2800" b="1" dirty="0" smtClean="0">
                <a:latin typeface="Andalus" pitchFamily="18" charset="-78"/>
                <a:cs typeface="Andalus" pitchFamily="18" charset="-78"/>
              </a:rPr>
              <a:t>Wear loose fitting clothing</a:t>
            </a:r>
            <a:endParaRPr lang="en-US" sz="2800" dirty="0" smtClean="0">
              <a:latin typeface="Andalus" pitchFamily="18" charset="-78"/>
              <a:cs typeface="Andalus" pitchFamily="18" charset="-78"/>
            </a:endParaRPr>
          </a:p>
          <a:p>
            <a:pPr lvl="0"/>
            <a:r>
              <a:rPr lang="en-US" sz="2800" b="1" dirty="0" smtClean="0">
                <a:latin typeface="Andalus" pitchFamily="18" charset="-78"/>
                <a:cs typeface="Andalus" pitchFamily="18" charset="-78"/>
              </a:rPr>
              <a:t>Avoid smoking </a:t>
            </a:r>
            <a:r>
              <a:rPr lang="en-US" sz="2800" dirty="0" smtClean="0">
                <a:latin typeface="Andalus" pitchFamily="18" charset="-78"/>
                <a:cs typeface="Andalus" pitchFamily="18" charset="-78"/>
              </a:rPr>
              <a:t>and foods that exacerbate symptoms of GERD.</a:t>
            </a:r>
          </a:p>
          <a:p>
            <a:pPr lvl="0"/>
            <a:r>
              <a:rPr lang="en-US" sz="2800" b="1" dirty="0" smtClean="0">
                <a:latin typeface="Andalus" pitchFamily="18" charset="-78"/>
                <a:cs typeface="Andalus" pitchFamily="18" charset="-78"/>
              </a:rPr>
              <a:t>Weight reduction s</a:t>
            </a:r>
            <a:r>
              <a:rPr lang="en-US" sz="2800" dirty="0" smtClean="0">
                <a:latin typeface="Andalus" pitchFamily="18" charset="-78"/>
                <a:cs typeface="Andalus" pitchFamily="18" charset="-78"/>
              </a:rPr>
              <a:t>hould be advised.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b="1" dirty="0" smtClean="0">
                <a:latin typeface="Andalus" pitchFamily="18" charset="-78"/>
                <a:cs typeface="Andalus" pitchFamily="18" charset="-78"/>
              </a:rPr>
              <a:t>Pharmacological Treatment</a:t>
            </a:r>
            <a:endParaRPr lang="en-US" dirty="0">
              <a:latin typeface="Andalus" pitchFamily="18" charset="-78"/>
              <a:cs typeface="Andalus" pitchFamily="18" charset="-78"/>
            </a:endParaRPr>
          </a:p>
        </p:txBody>
      </p:sp>
      <p:sp>
        <p:nvSpPr>
          <p:cNvPr id="3" name="Content Placeholder 2"/>
          <p:cNvSpPr>
            <a:spLocks noGrp="1"/>
          </p:cNvSpPr>
          <p:nvPr>
            <p:ph idx="1"/>
          </p:nvPr>
        </p:nvSpPr>
        <p:spPr>
          <a:xfrm>
            <a:off x="457200" y="1752600"/>
            <a:ext cx="8382000" cy="4373563"/>
          </a:xfrm>
        </p:spPr>
        <p:txBody>
          <a:bodyPr/>
          <a:lstStyle/>
          <a:p>
            <a:r>
              <a:rPr lang="en-US" b="1" dirty="0" smtClean="0">
                <a:latin typeface="Andalus" pitchFamily="18" charset="-78"/>
                <a:cs typeface="Andalus" pitchFamily="18" charset="-78"/>
              </a:rPr>
              <a:t>Antacids</a:t>
            </a:r>
          </a:p>
          <a:p>
            <a:pPr lvl="0"/>
            <a:r>
              <a:rPr lang="en-US" b="1" dirty="0" smtClean="0">
                <a:latin typeface="Andalus" pitchFamily="18" charset="-78"/>
                <a:cs typeface="Andalus" pitchFamily="18" charset="-78"/>
              </a:rPr>
              <a:t>Alginates</a:t>
            </a:r>
            <a:endParaRPr lang="en-US" dirty="0" smtClean="0">
              <a:latin typeface="Andalus" pitchFamily="18" charset="-78"/>
              <a:cs typeface="Andalus" pitchFamily="18" charset="-78"/>
            </a:endParaRPr>
          </a:p>
          <a:p>
            <a:pPr lvl="0"/>
            <a:r>
              <a:rPr lang="en-US" b="1" dirty="0" smtClean="0">
                <a:latin typeface="Andalus" pitchFamily="18" charset="-78"/>
                <a:cs typeface="Andalus" pitchFamily="18" charset="-78"/>
              </a:rPr>
              <a:t>H2 antagonists </a:t>
            </a:r>
            <a:r>
              <a:rPr lang="en-US" sz="2800" b="1" dirty="0" smtClean="0">
                <a:latin typeface="Andalus" pitchFamily="18" charset="-78"/>
                <a:cs typeface="Andalus" pitchFamily="18" charset="-78"/>
              </a:rPr>
              <a:t>(</a:t>
            </a:r>
            <a:r>
              <a:rPr lang="en-US" sz="2800" b="1" dirty="0" err="1" smtClean="0">
                <a:latin typeface="Andalus" pitchFamily="18" charset="-78"/>
                <a:cs typeface="Andalus" pitchFamily="18" charset="-78"/>
              </a:rPr>
              <a:t>Cimetidine</a:t>
            </a:r>
            <a:r>
              <a:rPr lang="en-US" sz="2800" b="1" dirty="0" smtClean="0">
                <a:latin typeface="Andalus" pitchFamily="18" charset="-78"/>
                <a:cs typeface="Andalus" pitchFamily="18" charset="-78"/>
              </a:rPr>
              <a:t>, </a:t>
            </a:r>
            <a:r>
              <a:rPr lang="en-US" sz="2800" b="1" dirty="0" err="1" smtClean="0">
                <a:latin typeface="Andalus" pitchFamily="18" charset="-78"/>
                <a:cs typeface="Andalus" pitchFamily="18" charset="-78"/>
              </a:rPr>
              <a:t>Nizatidine</a:t>
            </a:r>
            <a:r>
              <a:rPr lang="en-US" sz="2800" b="1" dirty="0" smtClean="0">
                <a:latin typeface="Andalus" pitchFamily="18" charset="-78"/>
                <a:cs typeface="Andalus" pitchFamily="18" charset="-78"/>
              </a:rPr>
              <a:t>, </a:t>
            </a:r>
            <a:r>
              <a:rPr lang="en-US" sz="2800" b="1" dirty="0" err="1" smtClean="0">
                <a:latin typeface="Andalus" pitchFamily="18" charset="-78"/>
                <a:cs typeface="Andalus" pitchFamily="18" charset="-78"/>
              </a:rPr>
              <a:t>Famotidine</a:t>
            </a:r>
            <a:r>
              <a:rPr lang="en-US" sz="2800" b="1" dirty="0" smtClean="0">
                <a:latin typeface="Andalus" pitchFamily="18" charset="-78"/>
                <a:cs typeface="Andalus" pitchFamily="18" charset="-78"/>
              </a:rPr>
              <a:t> and Ranitidine)</a:t>
            </a:r>
            <a:endParaRPr lang="en-US" sz="2800" dirty="0" smtClean="0">
              <a:latin typeface="Andalus" pitchFamily="18" charset="-78"/>
              <a:cs typeface="Andalus" pitchFamily="18" charset="-78"/>
            </a:endParaRPr>
          </a:p>
          <a:p>
            <a:pPr lvl="0"/>
            <a:r>
              <a:rPr lang="en-US" b="1" dirty="0" smtClean="0">
                <a:latin typeface="Andalus" pitchFamily="18" charset="-78"/>
                <a:cs typeface="Andalus" pitchFamily="18" charset="-78"/>
              </a:rPr>
              <a:t>Proton pump inhibitors </a:t>
            </a:r>
            <a:r>
              <a:rPr lang="en-US" sz="2800" b="1" dirty="0" smtClean="0">
                <a:latin typeface="Andalus" pitchFamily="18" charset="-78"/>
                <a:cs typeface="Andalus" pitchFamily="18" charset="-78"/>
              </a:rPr>
              <a:t>(</a:t>
            </a:r>
            <a:r>
              <a:rPr lang="en-US" sz="2800" b="1" dirty="0" err="1" smtClean="0">
                <a:latin typeface="Andalus" pitchFamily="18" charset="-78"/>
                <a:cs typeface="Andalus" pitchFamily="18" charset="-78"/>
              </a:rPr>
              <a:t>Omeprazole</a:t>
            </a:r>
            <a:r>
              <a:rPr lang="en-US" sz="2800" b="1" dirty="0" smtClean="0">
                <a:latin typeface="Andalus" pitchFamily="18" charset="-78"/>
                <a:cs typeface="Andalus" pitchFamily="18" charset="-78"/>
              </a:rPr>
              <a:t>, </a:t>
            </a:r>
            <a:r>
              <a:rPr lang="en-US" sz="2800" b="1" dirty="0" err="1" smtClean="0">
                <a:latin typeface="Andalus" pitchFamily="18" charset="-78"/>
                <a:cs typeface="Andalus" pitchFamily="18" charset="-78"/>
              </a:rPr>
              <a:t>Lansoprazole</a:t>
            </a:r>
            <a:r>
              <a:rPr lang="en-US" sz="2800" b="1" dirty="0" smtClean="0">
                <a:latin typeface="Andalus" pitchFamily="18" charset="-78"/>
                <a:cs typeface="Andalus" pitchFamily="18" charset="-78"/>
              </a:rPr>
              <a:t>  and </a:t>
            </a:r>
            <a:r>
              <a:rPr lang="en-US" sz="2800" b="1" dirty="0" err="1" smtClean="0">
                <a:latin typeface="Andalus" pitchFamily="18" charset="-78"/>
                <a:cs typeface="Andalus" pitchFamily="18" charset="-78"/>
              </a:rPr>
              <a:t>Esomeprazole</a:t>
            </a:r>
            <a:r>
              <a:rPr lang="en-US" sz="2800" b="1" dirty="0" smtClean="0">
                <a:latin typeface="Andalus" pitchFamily="18" charset="-78"/>
                <a:cs typeface="Andalus" pitchFamily="18" charset="-78"/>
              </a:rPr>
              <a:t>)</a:t>
            </a:r>
            <a:endParaRPr lang="en-US" sz="2800" dirty="0" smtClean="0">
              <a:latin typeface="Andalus" pitchFamily="18" charset="-78"/>
              <a:cs typeface="Andalus"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b="1" dirty="0" smtClean="0">
                <a:latin typeface="Andalus" pitchFamily="18" charset="-78"/>
                <a:cs typeface="Andalus" pitchFamily="18" charset="-78"/>
              </a:rPr>
              <a:t>Hemorrhoids</a:t>
            </a:r>
            <a:endParaRPr lang="en-US" dirty="0">
              <a:latin typeface="Andalus" pitchFamily="18" charset="-78"/>
              <a:cs typeface="Andalus" pitchFamily="18" charset="-78"/>
            </a:endParaRPr>
          </a:p>
        </p:txBody>
      </p:sp>
      <p:sp>
        <p:nvSpPr>
          <p:cNvPr id="3" name="Content Placeholder 2"/>
          <p:cNvSpPr>
            <a:spLocks noGrp="1"/>
          </p:cNvSpPr>
          <p:nvPr>
            <p:ph idx="1"/>
          </p:nvPr>
        </p:nvSpPr>
        <p:spPr>
          <a:xfrm>
            <a:off x="457200" y="1828800"/>
            <a:ext cx="8229600" cy="4297363"/>
          </a:xfrm>
        </p:spPr>
        <p:txBody>
          <a:bodyPr>
            <a:normAutofit/>
          </a:bodyPr>
          <a:lstStyle/>
          <a:p>
            <a:r>
              <a:rPr lang="en-US" sz="4000" dirty="0" smtClean="0">
                <a:latin typeface="Andalus" pitchFamily="18" charset="-78"/>
                <a:cs typeface="Andalus" pitchFamily="18" charset="-78"/>
              </a:rPr>
              <a:t>also known as </a:t>
            </a:r>
            <a:r>
              <a:rPr lang="en-US" sz="4000" dirty="0" smtClean="0">
                <a:latin typeface="Andalus" pitchFamily="18" charset="-78"/>
                <a:cs typeface="Andalus" pitchFamily="18" charset="-78"/>
              </a:rPr>
              <a:t>piles.</a:t>
            </a:r>
            <a:endParaRPr lang="en-US" sz="4000" dirty="0" smtClean="0">
              <a:latin typeface="Andalus" pitchFamily="18" charset="-78"/>
              <a:cs typeface="Andalus" pitchFamily="18" charset="-78"/>
            </a:endParaRPr>
          </a:p>
          <a:p>
            <a:r>
              <a:rPr lang="en-US" sz="4000" dirty="0" smtClean="0">
                <a:latin typeface="Andalus" pitchFamily="18" charset="-78"/>
                <a:cs typeface="Andalus" pitchFamily="18" charset="-78"/>
              </a:rPr>
              <a:t>abnormally dilated, swollen, bulging of </a:t>
            </a:r>
            <a:r>
              <a:rPr lang="en-US" sz="4000" dirty="0" err="1" smtClean="0">
                <a:latin typeface="Andalus" pitchFamily="18" charset="-78"/>
                <a:cs typeface="Andalus" pitchFamily="18" charset="-78"/>
              </a:rPr>
              <a:t>hemorrhoidal</a:t>
            </a:r>
            <a:r>
              <a:rPr lang="en-US" sz="4000" dirty="0" smtClean="0">
                <a:latin typeface="Andalus" pitchFamily="18" charset="-78"/>
                <a:cs typeface="Andalus" pitchFamily="18" charset="-78"/>
              </a:rPr>
              <a:t> vessels and the overlying skin in the </a:t>
            </a:r>
            <a:r>
              <a:rPr lang="en-US" sz="4000" dirty="0" err="1" smtClean="0">
                <a:latin typeface="Andalus" pitchFamily="18" charset="-78"/>
                <a:cs typeface="Andalus" pitchFamily="18" charset="-78"/>
              </a:rPr>
              <a:t>anorectal</a:t>
            </a:r>
            <a:r>
              <a:rPr lang="en-US" sz="4000" dirty="0" smtClean="0">
                <a:latin typeface="Andalus" pitchFamily="18" charset="-78"/>
                <a:cs typeface="Andalus" pitchFamily="18" charset="-78"/>
              </a:rPr>
              <a:t> region.</a:t>
            </a:r>
          </a:p>
          <a:p>
            <a:endParaRPr lang="en-US" sz="4000" dirty="0">
              <a:latin typeface="Andalus" pitchFamily="18" charset="-78"/>
              <a:cs typeface="Andalus" pitchFamily="18"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sz="4800" b="1" dirty="0" smtClean="0">
                <a:latin typeface="Andalus" pitchFamily="18" charset="-78"/>
                <a:cs typeface="Andalus" pitchFamily="18" charset="-78"/>
              </a:rPr>
              <a:t>Indigestion</a:t>
            </a:r>
            <a:endParaRPr lang="en-US" sz="4800" dirty="0">
              <a:latin typeface="Andalus" pitchFamily="18" charset="-78"/>
              <a:cs typeface="Andalus" pitchFamily="18" charset="-78"/>
            </a:endParaRPr>
          </a:p>
        </p:txBody>
      </p:sp>
      <p:sp>
        <p:nvSpPr>
          <p:cNvPr id="3" name="Content Placeholder 2"/>
          <p:cNvSpPr>
            <a:spLocks noGrp="1"/>
          </p:cNvSpPr>
          <p:nvPr>
            <p:ph idx="1"/>
          </p:nvPr>
        </p:nvSpPr>
        <p:spPr>
          <a:xfrm>
            <a:off x="762000" y="1828799"/>
            <a:ext cx="7772400" cy="3657601"/>
          </a:xfrm>
        </p:spPr>
        <p:txBody>
          <a:bodyPr/>
          <a:lstStyle/>
          <a:p>
            <a:r>
              <a:rPr lang="en-US" dirty="0" smtClean="0">
                <a:latin typeface="Andalus" pitchFamily="18" charset="-78"/>
                <a:cs typeface="Andalus" pitchFamily="18" charset="-78"/>
              </a:rPr>
              <a:t>Many patients use the terms indigestion and heartburn interchangeably. </a:t>
            </a:r>
          </a:p>
          <a:p>
            <a:r>
              <a:rPr lang="en-US" dirty="0" smtClean="0">
                <a:latin typeface="Andalus" pitchFamily="18" charset="-78"/>
                <a:cs typeface="Andalus" pitchFamily="18" charset="-78"/>
              </a:rPr>
              <a:t>The discomfort of dyspepsia is variably described as a pain, distension, or feeling of fullness, but is generally </a:t>
            </a:r>
            <a:r>
              <a:rPr lang="en-US" dirty="0" smtClean="0">
                <a:solidFill>
                  <a:srgbClr val="FF0000"/>
                </a:solidFill>
                <a:latin typeface="Andalus" pitchFamily="18" charset="-78"/>
                <a:cs typeface="Andalus" pitchFamily="18" charset="-78"/>
              </a:rPr>
              <a:t>not burning</a:t>
            </a:r>
            <a:r>
              <a:rPr lang="en-US" dirty="0" smtClean="0">
                <a:latin typeface="Andalus" pitchFamily="18" charset="-78"/>
                <a:cs typeface="Andalus" pitchFamily="18" charset="-78"/>
              </a:rPr>
              <a:t> in nature</a:t>
            </a:r>
            <a:r>
              <a:rPr lang="en-US" dirty="0">
                <a:latin typeface="Andalus" pitchFamily="18" charset="-78"/>
                <a:cs typeface="Andalus" pitchFamily="18" charset="-78"/>
              </a:rPr>
              <a:t>.</a:t>
            </a:r>
            <a:endParaRPr lang="en-US" dirty="0" smtClean="0">
              <a:latin typeface="Andalus" pitchFamily="18" charset="-78"/>
              <a:cs typeface="Andalus" pitchFamily="18"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Andalus" pitchFamily="18" charset="-78"/>
                <a:cs typeface="Andalus" pitchFamily="18" charset="-78"/>
              </a:rPr>
              <a:t>Patient Assessment</a:t>
            </a:r>
            <a:endParaRPr lang="en-US" dirty="0">
              <a:latin typeface="Andalus" pitchFamily="18" charset="-78"/>
              <a:cs typeface="Andalus" pitchFamily="18" charset="-78"/>
            </a:endParaRPr>
          </a:p>
        </p:txBody>
      </p:sp>
      <p:sp>
        <p:nvSpPr>
          <p:cNvPr id="3" name="Content Placeholder 2"/>
          <p:cNvSpPr>
            <a:spLocks noGrp="1"/>
          </p:cNvSpPr>
          <p:nvPr>
            <p:ph idx="1"/>
          </p:nvPr>
        </p:nvSpPr>
        <p:spPr>
          <a:xfrm>
            <a:off x="685800" y="1676400"/>
            <a:ext cx="7848600" cy="4449763"/>
          </a:xfrm>
        </p:spPr>
        <p:txBody>
          <a:bodyPr/>
          <a:lstStyle/>
          <a:p>
            <a:r>
              <a:rPr lang="en-US" b="1" dirty="0" smtClean="0">
                <a:latin typeface="Andalus" pitchFamily="18" charset="-78"/>
                <a:cs typeface="Andalus" pitchFamily="18" charset="-78"/>
              </a:rPr>
              <a:t>Age</a:t>
            </a:r>
          </a:p>
          <a:p>
            <a:r>
              <a:rPr lang="en-US" b="1" dirty="0" smtClean="0">
                <a:latin typeface="Andalus" pitchFamily="18" charset="-78"/>
                <a:cs typeface="Andalus" pitchFamily="18" charset="-78"/>
              </a:rPr>
              <a:t>Symptoms (</a:t>
            </a:r>
            <a:r>
              <a:rPr lang="en-US" sz="2400" dirty="0" smtClean="0"/>
              <a:t>upper to lower </a:t>
            </a:r>
            <a:r>
              <a:rPr lang="en-US" sz="2400" dirty="0" smtClean="0"/>
              <a:t>abdominal discomfort) </a:t>
            </a:r>
            <a:endParaRPr lang="en-US" sz="2400" dirty="0" smtClean="0">
              <a:latin typeface="Andalus" pitchFamily="18" charset="-78"/>
              <a:cs typeface="Andalus" pitchFamily="18" charset="-78"/>
            </a:endParaRPr>
          </a:p>
          <a:p>
            <a:r>
              <a:rPr lang="en-US" b="1" dirty="0" smtClean="0">
                <a:latin typeface="Andalus" pitchFamily="18" charset="-78"/>
                <a:cs typeface="Andalus" pitchFamily="18" charset="-78"/>
              </a:rPr>
              <a:t>Diet &amp; Smoking </a:t>
            </a:r>
          </a:p>
          <a:p>
            <a:r>
              <a:rPr lang="en-US" b="1" dirty="0" smtClean="0">
                <a:latin typeface="Andalus" pitchFamily="18" charset="-78"/>
                <a:cs typeface="Andalus" pitchFamily="18" charset="-78"/>
              </a:rPr>
              <a:t>Details of pain/ associated symptoms</a:t>
            </a:r>
          </a:p>
          <a:p>
            <a:r>
              <a:rPr lang="en-US" b="1" dirty="0" smtClean="0">
                <a:latin typeface="Andalus" pitchFamily="18" charset="-78"/>
                <a:cs typeface="Andalus" pitchFamily="18" charset="-78"/>
              </a:rPr>
              <a:t>Medication</a:t>
            </a:r>
          </a:p>
          <a:p>
            <a:endParaRPr lang="en-US" dirty="0" smtClean="0">
              <a:latin typeface="Andalus" pitchFamily="18" charset="-78"/>
              <a:cs typeface="Andalus" pitchFamily="18" charset="-78"/>
            </a:endParaRPr>
          </a:p>
          <a:p>
            <a:endParaRPr lang="en-US" dirty="0" smtClean="0">
              <a:latin typeface="Andalus" pitchFamily="18" charset="-78"/>
              <a:cs typeface="Andalus" pitchFamily="18" charset="-78"/>
            </a:endParaRPr>
          </a:p>
          <a:p>
            <a:endParaRPr lang="en-US" dirty="0">
              <a:latin typeface="Andalus" pitchFamily="18" charset="-78"/>
              <a:cs typeface="Andalus" pitchFamily="18" charset="-7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828800"/>
          </a:xfrm>
        </p:spPr>
        <p:txBody>
          <a:bodyPr/>
          <a:lstStyle/>
          <a:p>
            <a:r>
              <a:rPr lang="en-US" dirty="0" smtClean="0">
                <a:latin typeface="Andalus" pitchFamily="18" charset="-78"/>
                <a:cs typeface="Andalus" pitchFamily="18" charset="-78"/>
              </a:rPr>
              <a:t>Interrelated Symptoms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85000" lnSpcReduction="20000"/>
          </a:bodyPr>
          <a:lstStyle/>
          <a:p>
            <a:pPr algn="ctr">
              <a:buNone/>
            </a:pPr>
            <a:r>
              <a:rPr lang="en-US" sz="3300" b="1" i="1" u="sng" dirty="0" smtClean="0">
                <a:latin typeface="Andalus" pitchFamily="18" charset="-78"/>
                <a:cs typeface="Andalus" pitchFamily="18" charset="-78"/>
              </a:rPr>
              <a:t>Duodenal Ulcer</a:t>
            </a:r>
          </a:p>
          <a:p>
            <a:r>
              <a:rPr lang="en-US" dirty="0" smtClean="0">
                <a:latin typeface="Andalus" pitchFamily="18" charset="-78"/>
                <a:cs typeface="Andalus" pitchFamily="18" charset="-78"/>
              </a:rPr>
              <a:t>Pain is </a:t>
            </a:r>
            <a:r>
              <a:rPr lang="en-US" dirty="0" err="1" smtClean="0">
                <a:latin typeface="Andalus" pitchFamily="18" charset="-78"/>
                <a:cs typeface="Andalus" pitchFamily="18" charset="-78"/>
              </a:rPr>
              <a:t>localised</a:t>
            </a:r>
            <a:r>
              <a:rPr lang="en-US" dirty="0" smtClean="0">
                <a:latin typeface="Andalus" pitchFamily="18" charset="-78"/>
                <a:cs typeface="Andalus" pitchFamily="18" charset="-78"/>
              </a:rPr>
              <a:t> to the </a:t>
            </a:r>
            <a:r>
              <a:rPr lang="en-US" b="1" i="1" dirty="0" smtClean="0">
                <a:solidFill>
                  <a:srgbClr val="FF0000"/>
                </a:solidFill>
                <a:latin typeface="Andalus" pitchFamily="18" charset="-78"/>
                <a:cs typeface="Andalus" pitchFamily="18" charset="-78"/>
              </a:rPr>
              <a:t>upper abdomen</a:t>
            </a:r>
            <a:r>
              <a:rPr lang="en-US" dirty="0" smtClean="0">
                <a:latin typeface="Andalus" pitchFamily="18" charset="-78"/>
                <a:cs typeface="Andalus" pitchFamily="18" charset="-78"/>
              </a:rPr>
              <a:t>, slightly to the right of the midline. </a:t>
            </a:r>
          </a:p>
          <a:p>
            <a:r>
              <a:rPr lang="en-US" dirty="0" smtClean="0">
                <a:latin typeface="Andalus" pitchFamily="18" charset="-78"/>
                <a:cs typeface="Andalus" pitchFamily="18" charset="-78"/>
              </a:rPr>
              <a:t>It is often possible to point to the site of pain with a single finger. </a:t>
            </a:r>
          </a:p>
          <a:p>
            <a:r>
              <a:rPr lang="en-US" dirty="0" smtClean="0">
                <a:latin typeface="Andalus" pitchFamily="18" charset="-78"/>
                <a:cs typeface="Andalus" pitchFamily="18" charset="-78"/>
              </a:rPr>
              <a:t>The pain is dull and is most likely to occur when the </a:t>
            </a:r>
            <a:r>
              <a:rPr lang="en-US" b="1" i="1" dirty="0" smtClean="0">
                <a:solidFill>
                  <a:srgbClr val="FF0000"/>
                </a:solidFill>
                <a:latin typeface="Andalus" pitchFamily="18" charset="-78"/>
                <a:cs typeface="Andalus" pitchFamily="18" charset="-78"/>
              </a:rPr>
              <a:t>stomach is empty</a:t>
            </a:r>
            <a:r>
              <a:rPr lang="en-US" dirty="0" smtClean="0">
                <a:latin typeface="Andalus" pitchFamily="18" charset="-78"/>
                <a:cs typeface="Andalus" pitchFamily="18" charset="-78"/>
              </a:rPr>
              <a:t>, especially at night.</a:t>
            </a:r>
          </a:p>
          <a:p>
            <a:r>
              <a:rPr lang="en-US" dirty="0" smtClean="0">
                <a:latin typeface="Andalus" pitchFamily="18" charset="-78"/>
                <a:cs typeface="Andalus" pitchFamily="18" charset="-78"/>
              </a:rPr>
              <a:t> It is </a:t>
            </a:r>
            <a:r>
              <a:rPr lang="en-US" b="1" dirty="0" smtClean="0">
                <a:latin typeface="Andalus" pitchFamily="18" charset="-78"/>
                <a:cs typeface="Andalus" pitchFamily="18" charset="-78"/>
              </a:rPr>
              <a:t>relieved by food </a:t>
            </a:r>
            <a:r>
              <a:rPr lang="en-US" dirty="0" smtClean="0">
                <a:latin typeface="Andalus" pitchFamily="18" charset="-78"/>
                <a:cs typeface="Andalus" pitchFamily="18" charset="-78"/>
              </a:rPr>
              <a:t>(although it may be aggravated by fatty foods) and antacids. </a:t>
            </a:r>
          </a:p>
          <a:p>
            <a:pPr algn="ctr">
              <a:buNone/>
            </a:pPr>
            <a:r>
              <a:rPr lang="en-US" sz="3300" b="1" i="1" u="sng" dirty="0" smtClean="0">
                <a:latin typeface="Andalus" pitchFamily="18" charset="-78"/>
                <a:cs typeface="Andalus" pitchFamily="18" charset="-78"/>
              </a:rPr>
              <a:t>Gastric Ulcer</a:t>
            </a:r>
          </a:p>
          <a:p>
            <a:r>
              <a:rPr lang="en-US" dirty="0" smtClean="0">
                <a:latin typeface="Andalus" pitchFamily="18" charset="-78"/>
                <a:cs typeface="Andalus" pitchFamily="18" charset="-78"/>
              </a:rPr>
              <a:t>It is often </a:t>
            </a:r>
            <a:r>
              <a:rPr lang="en-US" b="1" i="1" dirty="0" smtClean="0">
                <a:solidFill>
                  <a:srgbClr val="FF0000"/>
                </a:solidFill>
                <a:latin typeface="Andalus" pitchFamily="18" charset="-78"/>
                <a:cs typeface="Andalus" pitchFamily="18" charset="-78"/>
              </a:rPr>
              <a:t>aggravated by food </a:t>
            </a:r>
            <a:r>
              <a:rPr lang="en-US" dirty="0" smtClean="0">
                <a:latin typeface="Andalus" pitchFamily="18" charset="-78"/>
                <a:cs typeface="Andalus" pitchFamily="18" charset="-78"/>
              </a:rPr>
              <a:t>and may be associated with nausea and vomiting. </a:t>
            </a:r>
          </a:p>
          <a:p>
            <a:r>
              <a:rPr lang="en-US" dirty="0" smtClean="0">
                <a:latin typeface="Andalus" pitchFamily="18" charset="-78"/>
                <a:cs typeface="Andalus" pitchFamily="18" charset="-78"/>
              </a:rPr>
              <a:t>Appetite is usually reduced and the symptoms are persistent and severe. </a:t>
            </a:r>
          </a:p>
          <a:p>
            <a:r>
              <a:rPr lang="en-US" dirty="0" smtClean="0">
                <a:latin typeface="Andalus" pitchFamily="18" charset="-78"/>
                <a:cs typeface="Andalus" pitchFamily="18" charset="-78"/>
              </a:rPr>
              <a:t>same site of pain.</a:t>
            </a:r>
          </a:p>
          <a:p>
            <a:endParaRPr lang="en-US" dirty="0">
              <a:latin typeface="Andalus" pitchFamily="18" charset="-78"/>
              <a:cs typeface="Andalus" pitchFamily="18"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latin typeface="Andalus" pitchFamily="18" charset="-78"/>
                <a:cs typeface="Andalus" pitchFamily="18" charset="-78"/>
              </a:rPr>
              <a:t>Gallstones</a:t>
            </a:r>
            <a:endParaRPr lang="en-US" dirty="0">
              <a:latin typeface="Andalus" pitchFamily="18" charset="-78"/>
              <a:cs typeface="Andalus" pitchFamily="18" charset="-78"/>
            </a:endParaRPr>
          </a:p>
        </p:txBody>
      </p:sp>
      <p:sp>
        <p:nvSpPr>
          <p:cNvPr id="3" name="Content Placeholder 2"/>
          <p:cNvSpPr>
            <a:spLocks noGrp="1"/>
          </p:cNvSpPr>
          <p:nvPr>
            <p:ph idx="1"/>
          </p:nvPr>
        </p:nvSpPr>
        <p:spPr/>
        <p:txBody>
          <a:bodyPr/>
          <a:lstStyle/>
          <a:p>
            <a:r>
              <a:rPr lang="en-US" dirty="0" smtClean="0">
                <a:latin typeface="Andalus" pitchFamily="18" charset="-78"/>
                <a:cs typeface="Andalus" pitchFamily="18" charset="-78"/>
              </a:rPr>
              <a:t>Stones can become temporarily stuck in the opening to the bile duct as the gall bladder contracts.</a:t>
            </a:r>
          </a:p>
          <a:p>
            <a:r>
              <a:rPr lang="en-US" dirty="0" smtClean="0">
                <a:latin typeface="Andalus" pitchFamily="18" charset="-78"/>
                <a:cs typeface="Andalus" pitchFamily="18" charset="-78"/>
              </a:rPr>
              <a:t>This causes severe pain (</a:t>
            </a:r>
            <a:r>
              <a:rPr lang="en-US" dirty="0" err="1" smtClean="0">
                <a:latin typeface="Andalus" pitchFamily="18" charset="-78"/>
                <a:cs typeface="Andalus" pitchFamily="18" charset="-78"/>
              </a:rPr>
              <a:t>biliary</a:t>
            </a:r>
            <a:r>
              <a:rPr lang="en-US" dirty="0" smtClean="0">
                <a:latin typeface="Andalus" pitchFamily="18" charset="-78"/>
                <a:cs typeface="Andalus" pitchFamily="18" charset="-78"/>
              </a:rPr>
              <a:t> colic) in the upper abdomen. </a:t>
            </a:r>
          </a:p>
          <a:p>
            <a:r>
              <a:rPr lang="en-US" dirty="0" smtClean="0">
                <a:latin typeface="Andalus" pitchFamily="18" charset="-78"/>
                <a:cs typeface="Andalus" pitchFamily="18" charset="-78"/>
              </a:rPr>
              <a:t>Confused with that of a duodenal ulcer. </a:t>
            </a:r>
          </a:p>
          <a:p>
            <a:r>
              <a:rPr lang="en-US" dirty="0" err="1" smtClean="0">
                <a:latin typeface="Andalus" pitchFamily="18" charset="-78"/>
                <a:cs typeface="Andalus" pitchFamily="18" charset="-78"/>
              </a:rPr>
              <a:t>Biliary</a:t>
            </a:r>
            <a:r>
              <a:rPr lang="en-US" dirty="0" smtClean="0">
                <a:latin typeface="Andalus" pitchFamily="18" charset="-78"/>
                <a:cs typeface="Andalus" pitchFamily="18" charset="-78"/>
              </a:rPr>
              <a:t> colic may be precipitated by a </a:t>
            </a:r>
            <a:r>
              <a:rPr lang="en-US" dirty="0" smtClean="0">
                <a:solidFill>
                  <a:srgbClr val="FF0000"/>
                </a:solidFill>
                <a:latin typeface="Andalus" pitchFamily="18" charset="-78"/>
                <a:cs typeface="Andalus" pitchFamily="18" charset="-78"/>
              </a:rPr>
              <a:t>fatty meal.</a:t>
            </a:r>
          </a:p>
          <a:p>
            <a:endParaRPr lang="en-US" dirty="0">
              <a:latin typeface="Andalus" pitchFamily="18" charset="-78"/>
              <a:cs typeface="Andalus" pitchFamily="18"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73362"/>
          </a:xfrm>
        </p:spPr>
        <p:txBody>
          <a:bodyPr>
            <a:noAutofit/>
          </a:bodyPr>
          <a:lstStyle/>
          <a:p>
            <a:r>
              <a:rPr lang="en-US" sz="3200" b="1" i="1" dirty="0" smtClean="0">
                <a:latin typeface="Andalus" pitchFamily="18" charset="-78"/>
                <a:cs typeface="Andalus" pitchFamily="18" charset="-78"/>
              </a:rPr>
              <a:t>Gastro-</a:t>
            </a:r>
            <a:r>
              <a:rPr lang="en-US" sz="3200" b="1" i="1" dirty="0" err="1" smtClean="0">
                <a:latin typeface="Andalus" pitchFamily="18" charset="-78"/>
                <a:cs typeface="Andalus" pitchFamily="18" charset="-78"/>
              </a:rPr>
              <a:t>oesophageal</a:t>
            </a:r>
            <a:r>
              <a:rPr lang="en-US" sz="3200" b="1" i="1" dirty="0" smtClean="0">
                <a:latin typeface="Andalus" pitchFamily="18" charset="-78"/>
                <a:cs typeface="Andalus" pitchFamily="18" charset="-78"/>
              </a:rPr>
              <a:t> Reflux</a:t>
            </a:r>
            <a:br>
              <a:rPr lang="en-US" sz="3200" b="1" i="1" dirty="0" smtClean="0">
                <a:latin typeface="Andalus" pitchFamily="18" charset="-78"/>
                <a:cs typeface="Andalus" pitchFamily="18" charset="-78"/>
              </a:rPr>
            </a:br>
            <a:r>
              <a:rPr lang="en-US" sz="2400" b="1" i="1" dirty="0" smtClean="0">
                <a:latin typeface="Andalus" pitchFamily="18" charset="-78"/>
                <a:cs typeface="Andalus" pitchFamily="18" charset="-78"/>
              </a:rPr>
              <a:t/>
            </a:r>
            <a:br>
              <a:rPr lang="en-US" sz="2400" b="1" i="1" dirty="0" smtClean="0">
                <a:latin typeface="Andalus" pitchFamily="18" charset="-78"/>
                <a:cs typeface="Andalus" pitchFamily="18" charset="-78"/>
              </a:rPr>
            </a:br>
            <a:r>
              <a:rPr lang="en-US" sz="2400" dirty="0" smtClean="0">
                <a:latin typeface="Andalus" pitchFamily="18" charset="-78"/>
                <a:cs typeface="Andalus" pitchFamily="18" charset="-78"/>
              </a:rPr>
              <a:t>The symptoms are typically described as heartburn arising in the </a:t>
            </a:r>
            <a:r>
              <a:rPr lang="en-US" sz="2400" b="1" i="1" dirty="0" smtClean="0">
                <a:solidFill>
                  <a:srgbClr val="FF0000"/>
                </a:solidFill>
                <a:latin typeface="Andalus" pitchFamily="18" charset="-78"/>
                <a:cs typeface="Andalus" pitchFamily="18" charset="-78"/>
              </a:rPr>
              <a:t>upper</a:t>
            </a:r>
            <a:r>
              <a:rPr lang="en-US" sz="2400" dirty="0" smtClean="0">
                <a:latin typeface="Andalus" pitchFamily="18" charset="-78"/>
                <a:cs typeface="Andalus" pitchFamily="18" charset="-78"/>
              </a:rPr>
              <a:t>  abdomen passing upwards behind the breastbone. </a:t>
            </a:r>
            <a:br>
              <a:rPr lang="en-US" sz="2400" dirty="0" smtClean="0">
                <a:latin typeface="Andalus" pitchFamily="18" charset="-78"/>
                <a:cs typeface="Andalus" pitchFamily="18" charset="-78"/>
              </a:rPr>
            </a:br>
            <a:r>
              <a:rPr lang="en-US" sz="2400" dirty="0" smtClean="0">
                <a:latin typeface="Andalus" pitchFamily="18" charset="-78"/>
                <a:cs typeface="Andalus" pitchFamily="18" charset="-78"/>
              </a:rPr>
              <a:t>It is often precipitated by a </a:t>
            </a:r>
            <a:r>
              <a:rPr lang="en-US" sz="2400" b="1" dirty="0" smtClean="0">
                <a:solidFill>
                  <a:srgbClr val="FF0000"/>
                </a:solidFill>
                <a:latin typeface="Andalus" pitchFamily="18" charset="-78"/>
                <a:cs typeface="Andalus" pitchFamily="18" charset="-78"/>
              </a:rPr>
              <a:t>large meal or by bending and lying down.</a:t>
            </a:r>
            <a:endParaRPr lang="en-US" sz="2400" dirty="0">
              <a:latin typeface="Andalus" pitchFamily="18" charset="-78"/>
              <a:cs typeface="Andalus" pitchFamily="18" charset="-78"/>
            </a:endParaRPr>
          </a:p>
        </p:txBody>
      </p:sp>
      <p:sp>
        <p:nvSpPr>
          <p:cNvPr id="3" name="Content Placeholder 2"/>
          <p:cNvSpPr>
            <a:spLocks noGrp="1"/>
          </p:cNvSpPr>
          <p:nvPr>
            <p:ph idx="1"/>
          </p:nvPr>
        </p:nvSpPr>
        <p:spPr>
          <a:xfrm>
            <a:off x="457200" y="3352800"/>
            <a:ext cx="8229600" cy="2773363"/>
          </a:xfrm>
        </p:spPr>
        <p:txBody>
          <a:bodyPr>
            <a:normAutofit/>
          </a:bodyPr>
          <a:lstStyle/>
          <a:p>
            <a:pPr algn="ctr">
              <a:buNone/>
            </a:pPr>
            <a:r>
              <a:rPr lang="en-US" b="1" i="1" dirty="0" smtClean="0">
                <a:latin typeface="Andalus" pitchFamily="18" charset="-78"/>
                <a:cs typeface="Andalus" pitchFamily="18" charset="-78"/>
              </a:rPr>
              <a:t>Irritable bowel syndrome</a:t>
            </a:r>
            <a:endParaRPr lang="en-US" dirty="0" smtClean="0">
              <a:latin typeface="Andalus" pitchFamily="18" charset="-78"/>
              <a:cs typeface="Andalus" pitchFamily="18" charset="-78"/>
            </a:endParaRPr>
          </a:p>
          <a:p>
            <a:pPr algn="ctr">
              <a:buNone/>
            </a:pPr>
            <a:r>
              <a:rPr lang="en-US" dirty="0" smtClean="0">
                <a:latin typeface="Andalus" pitchFamily="18" charset="-78"/>
                <a:cs typeface="Andalus" pitchFamily="18" charset="-78"/>
              </a:rPr>
              <a:t> </a:t>
            </a:r>
            <a:r>
              <a:rPr lang="en-US" sz="2400" dirty="0" smtClean="0">
                <a:latin typeface="Andalus" pitchFamily="18" charset="-78"/>
                <a:ea typeface="+mj-ea"/>
                <a:cs typeface="Andalus" pitchFamily="18" charset="-78"/>
              </a:rPr>
              <a:t>Pain is often occur in the </a:t>
            </a:r>
            <a:r>
              <a:rPr lang="en-US" sz="2400" b="1" i="1" dirty="0" smtClean="0">
                <a:solidFill>
                  <a:srgbClr val="FF0000"/>
                </a:solidFill>
                <a:latin typeface="Andalus" pitchFamily="18" charset="-78"/>
                <a:ea typeface="+mj-ea"/>
                <a:cs typeface="Andalus" pitchFamily="18" charset="-78"/>
              </a:rPr>
              <a:t>lower</a:t>
            </a:r>
            <a:r>
              <a:rPr lang="en-US" sz="2400" dirty="0" smtClean="0">
                <a:latin typeface="Andalus" pitchFamily="18" charset="-78"/>
                <a:ea typeface="+mj-ea"/>
                <a:cs typeface="Andalus" pitchFamily="18" charset="-78"/>
              </a:rPr>
              <a:t> abdominal but it may be </a:t>
            </a:r>
            <a:r>
              <a:rPr lang="en-US" sz="2400" b="1" i="1" dirty="0" smtClean="0">
                <a:solidFill>
                  <a:srgbClr val="FF0000"/>
                </a:solidFill>
                <a:latin typeface="Andalus" pitchFamily="18" charset="-78"/>
                <a:ea typeface="+mj-ea"/>
                <a:cs typeface="Andalus" pitchFamily="18" charset="-78"/>
              </a:rPr>
              <a:t>upper</a:t>
            </a:r>
            <a:r>
              <a:rPr lang="en-US" sz="2400" dirty="0" smtClean="0">
                <a:latin typeface="Andalus" pitchFamily="18" charset="-78"/>
                <a:ea typeface="+mj-ea"/>
                <a:cs typeface="Andalus" pitchFamily="18" charset="-78"/>
              </a:rPr>
              <a:t> abdominal and therefore confused with indigestion. </a:t>
            </a:r>
          </a:p>
          <a:p>
            <a:pPr algn="ctr">
              <a:buNone/>
            </a:pPr>
            <a:r>
              <a:rPr lang="en-US" sz="2400" dirty="0" smtClean="0">
                <a:latin typeface="Andalus" pitchFamily="18" charset="-78"/>
                <a:ea typeface="+mj-ea"/>
                <a:cs typeface="Andalus" pitchFamily="18" charset="-78"/>
              </a:rPr>
              <a:t>There is usually an </a:t>
            </a:r>
            <a:r>
              <a:rPr lang="en-US" sz="2400" b="1" i="1" dirty="0" smtClean="0">
                <a:solidFill>
                  <a:srgbClr val="FF0000"/>
                </a:solidFill>
                <a:latin typeface="Andalus" pitchFamily="18" charset="-78"/>
                <a:ea typeface="+mj-ea"/>
                <a:cs typeface="Andalus" pitchFamily="18" charset="-78"/>
              </a:rPr>
              <a:t>alteration in bowel habit </a:t>
            </a:r>
            <a:r>
              <a:rPr lang="en-US" sz="2400" dirty="0" smtClean="0">
                <a:latin typeface="Andalus" pitchFamily="18" charset="-78"/>
                <a:ea typeface="+mj-ea"/>
                <a:cs typeface="Andalus" pitchFamily="18" charset="-78"/>
              </a:rPr>
              <a:t>(alternating constipation and </a:t>
            </a:r>
            <a:r>
              <a:rPr lang="en-US" sz="2400" dirty="0" err="1" smtClean="0">
                <a:latin typeface="Andalus" pitchFamily="18" charset="-78"/>
                <a:ea typeface="+mj-ea"/>
                <a:cs typeface="Andalus" pitchFamily="18" charset="-78"/>
              </a:rPr>
              <a:t>diarrhoea</a:t>
            </a:r>
            <a:r>
              <a:rPr lang="en-US" sz="2400" dirty="0" smtClean="0">
                <a:latin typeface="Andalus" pitchFamily="18" charset="-78"/>
                <a:ea typeface="+mj-ea"/>
                <a:cs typeface="Andalus" pitchFamily="18" charset="-78"/>
              </a:rPr>
              <a:t>).</a:t>
            </a:r>
          </a:p>
          <a:p>
            <a:endParaRPr lang="en-US" dirty="0">
              <a:latin typeface="Andalus" pitchFamily="18" charset="-78"/>
              <a:cs typeface="Andalus" pitchFamily="18" charset="-7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2286000"/>
          </a:xfrm>
        </p:spPr>
        <p:txBody>
          <a:bodyPr>
            <a:noAutofit/>
          </a:bodyPr>
          <a:lstStyle/>
          <a:p>
            <a:r>
              <a:rPr lang="en-US" sz="3200" b="1" i="1" dirty="0" smtClean="0">
                <a:latin typeface="Andalus" pitchFamily="18" charset="-78"/>
                <a:cs typeface="Andalus" pitchFamily="18" charset="-78"/>
              </a:rPr>
              <a:t>Atypical angina</a:t>
            </a:r>
            <a:br>
              <a:rPr lang="en-US" sz="3200" b="1" i="1" dirty="0" smtClean="0">
                <a:latin typeface="Andalus" pitchFamily="18" charset="-78"/>
                <a:cs typeface="Andalus" pitchFamily="18" charset="-78"/>
              </a:rPr>
            </a:br>
            <a:r>
              <a:rPr lang="en-US" sz="2400" dirty="0" smtClean="0">
                <a:latin typeface="Andalus" pitchFamily="18" charset="-78"/>
                <a:cs typeface="Andalus" pitchFamily="18" charset="-78"/>
              </a:rPr>
              <a:t>Angina is usually experienced as a tight, painful constricting band across the middle of the chest. Atypical angina pain may be felt in the </a:t>
            </a:r>
            <a:r>
              <a:rPr lang="en-US" sz="2400" b="1" i="1" dirty="0" smtClean="0">
                <a:solidFill>
                  <a:srgbClr val="FF0000"/>
                </a:solidFill>
                <a:latin typeface="Andalus" pitchFamily="18" charset="-78"/>
                <a:cs typeface="Andalus" pitchFamily="18" charset="-78"/>
              </a:rPr>
              <a:t>lower chest or upper abdomen</a:t>
            </a:r>
            <a:r>
              <a:rPr lang="en-US" sz="2400" dirty="0" smtClean="0">
                <a:latin typeface="Andalus" pitchFamily="18" charset="-78"/>
                <a:cs typeface="Andalus" pitchFamily="18" charset="-78"/>
              </a:rPr>
              <a:t>. It is likely to be precipitated by </a:t>
            </a:r>
            <a:r>
              <a:rPr lang="en-US" sz="2400" b="1" i="1" dirty="0" smtClean="0">
                <a:solidFill>
                  <a:srgbClr val="FF0000"/>
                </a:solidFill>
                <a:latin typeface="Andalus" pitchFamily="18" charset="-78"/>
                <a:cs typeface="Andalus" pitchFamily="18" charset="-78"/>
              </a:rPr>
              <a:t>exercise</a:t>
            </a:r>
            <a:r>
              <a:rPr lang="en-US" sz="2400" dirty="0" smtClean="0">
                <a:latin typeface="Andalus" pitchFamily="18" charset="-78"/>
                <a:cs typeface="Andalus" pitchFamily="18" charset="-78"/>
              </a:rPr>
              <a:t> </a:t>
            </a:r>
            <a:r>
              <a:rPr lang="en-US" sz="2400" dirty="0" smtClean="0">
                <a:latin typeface="Andalus" pitchFamily="18" charset="-78"/>
                <a:cs typeface="Andalus" pitchFamily="18" charset="-78"/>
              </a:rPr>
              <a:t> or </a:t>
            </a:r>
            <a:r>
              <a:rPr lang="en-US" sz="2400" dirty="0" smtClean="0">
                <a:latin typeface="Andalus" pitchFamily="18" charset="-78"/>
                <a:cs typeface="Andalus" pitchFamily="18" charset="-78"/>
              </a:rPr>
              <a:t>exertion.</a:t>
            </a:r>
            <a:r>
              <a:rPr lang="en-US" sz="3200" dirty="0" smtClean="0">
                <a:latin typeface="Andalus" pitchFamily="18" charset="-78"/>
                <a:cs typeface="Andalus" pitchFamily="18" charset="-78"/>
              </a:rPr>
              <a:t/>
            </a:r>
            <a:br>
              <a:rPr lang="en-US" sz="3200" dirty="0" smtClean="0">
                <a:latin typeface="Andalus" pitchFamily="18" charset="-78"/>
                <a:cs typeface="Andalus" pitchFamily="18" charset="-78"/>
              </a:rPr>
            </a:br>
            <a:endParaRPr lang="en-US" sz="3200" dirty="0">
              <a:latin typeface="Andalus" pitchFamily="18" charset="-78"/>
              <a:cs typeface="Andalus" pitchFamily="18" charset="-78"/>
            </a:endParaRPr>
          </a:p>
        </p:txBody>
      </p:sp>
      <p:sp>
        <p:nvSpPr>
          <p:cNvPr id="3" name="Content Placeholder 2"/>
          <p:cNvSpPr>
            <a:spLocks noGrp="1"/>
          </p:cNvSpPr>
          <p:nvPr>
            <p:ph idx="1"/>
          </p:nvPr>
        </p:nvSpPr>
        <p:spPr>
          <a:xfrm>
            <a:off x="457200" y="2667000"/>
            <a:ext cx="8229600" cy="3154363"/>
          </a:xfrm>
        </p:spPr>
        <p:txBody>
          <a:bodyPr>
            <a:normAutofit fontScale="47500" lnSpcReduction="20000"/>
          </a:bodyPr>
          <a:lstStyle/>
          <a:p>
            <a:pPr algn="ctr">
              <a:buNone/>
            </a:pPr>
            <a:r>
              <a:rPr lang="en-US" sz="6700" b="1" i="1" dirty="0" smtClean="0">
                <a:latin typeface="Andalus" pitchFamily="18" charset="-78"/>
                <a:ea typeface="+mj-ea"/>
                <a:cs typeface="Andalus" pitchFamily="18" charset="-78"/>
              </a:rPr>
              <a:t>Appendicitis</a:t>
            </a:r>
            <a:r>
              <a:rPr lang="en-US" sz="4600" dirty="0" smtClean="0">
                <a:latin typeface="Andalus" pitchFamily="18" charset="-78"/>
                <a:ea typeface="+mj-ea"/>
                <a:cs typeface="Andalus" pitchFamily="18" charset="-78"/>
              </a:rPr>
              <a:t>   </a:t>
            </a:r>
          </a:p>
          <a:p>
            <a:pPr>
              <a:buNone/>
            </a:pPr>
            <a:r>
              <a:rPr lang="en-US" sz="4600" dirty="0" smtClean="0">
                <a:latin typeface="Andalus" pitchFamily="18" charset="-78"/>
                <a:ea typeface="+mj-ea"/>
                <a:cs typeface="Andalus" pitchFamily="18" charset="-78"/>
              </a:rPr>
              <a:t>Starts </a:t>
            </a:r>
            <a:r>
              <a:rPr lang="en-US" sz="4600" b="1" i="1" dirty="0" smtClean="0">
                <a:solidFill>
                  <a:srgbClr val="FF0000"/>
                </a:solidFill>
                <a:latin typeface="Andalus" pitchFamily="18" charset="-78"/>
                <a:ea typeface="+mj-ea"/>
                <a:cs typeface="Andalus" pitchFamily="18" charset="-78"/>
              </a:rPr>
              <a:t>centrally and radiates to right </a:t>
            </a:r>
            <a:r>
              <a:rPr lang="en-US" sz="4600" dirty="0" smtClean="0">
                <a:latin typeface="Andalus" pitchFamily="18" charset="-78"/>
                <a:ea typeface="+mj-ea"/>
                <a:cs typeface="Andalus" pitchFamily="18" charset="-78"/>
              </a:rPr>
              <a:t>iliac </a:t>
            </a:r>
            <a:r>
              <a:rPr lang="en-US" sz="4600" dirty="0" err="1" smtClean="0">
                <a:latin typeface="Andalus" pitchFamily="18" charset="-78"/>
                <a:ea typeface="+mj-ea"/>
                <a:cs typeface="Andalus" pitchFamily="18" charset="-78"/>
              </a:rPr>
              <a:t>fossa</a:t>
            </a:r>
            <a:r>
              <a:rPr lang="en-US" sz="4600" dirty="0" smtClean="0">
                <a:latin typeface="Andalus" pitchFamily="18" charset="-78"/>
                <a:ea typeface="+mj-ea"/>
                <a:cs typeface="Andalus" pitchFamily="18" charset="-78"/>
              </a:rPr>
              <a:t> after some time.</a:t>
            </a:r>
          </a:p>
          <a:p>
            <a:pPr>
              <a:buNone/>
            </a:pPr>
            <a:endParaRPr lang="en-US" sz="4600" dirty="0" smtClean="0">
              <a:latin typeface="Andalus" pitchFamily="18" charset="-78"/>
              <a:ea typeface="+mj-ea"/>
              <a:cs typeface="Andalus" pitchFamily="18" charset="-78"/>
            </a:endParaRPr>
          </a:p>
          <a:p>
            <a:pPr algn="ctr">
              <a:buNone/>
            </a:pPr>
            <a:r>
              <a:rPr lang="en-US" sz="6700" b="1" i="1" dirty="0" smtClean="0">
                <a:latin typeface="Andalus" pitchFamily="18" charset="-78"/>
                <a:ea typeface="+mj-ea"/>
                <a:cs typeface="Andalus" pitchFamily="18" charset="-78"/>
              </a:rPr>
              <a:t>More serious disorders </a:t>
            </a:r>
          </a:p>
          <a:p>
            <a:r>
              <a:rPr lang="en-US" sz="4600" dirty="0" smtClean="0">
                <a:latin typeface="Andalus" pitchFamily="18" charset="-78"/>
                <a:ea typeface="+mj-ea"/>
                <a:cs typeface="Andalus" pitchFamily="18" charset="-78"/>
              </a:rPr>
              <a:t>Persisting upper abdominal pain with anorexia and unexplained weight </a:t>
            </a:r>
            <a:r>
              <a:rPr lang="en-US" sz="4600" dirty="0" smtClean="0">
                <a:latin typeface="Andalus" pitchFamily="18" charset="-78"/>
                <a:ea typeface="+mj-ea"/>
                <a:cs typeface="Andalus" pitchFamily="18" charset="-78"/>
              </a:rPr>
              <a:t>loss</a:t>
            </a:r>
            <a:r>
              <a:rPr lang="en-US" sz="4600" dirty="0" smtClean="0">
                <a:latin typeface="Andalus" pitchFamily="18" charset="-78"/>
                <a:ea typeface="+mj-ea"/>
                <a:cs typeface="Andalus" pitchFamily="18" charset="-78"/>
              </a:rPr>
              <a:t>.</a:t>
            </a:r>
            <a:endParaRPr lang="en-US" sz="4600" dirty="0" smtClean="0">
              <a:latin typeface="Andalus" pitchFamily="18" charset="-78"/>
              <a:ea typeface="+mj-ea"/>
              <a:cs typeface="Andalus" pitchFamily="18" charset="-78"/>
            </a:endParaRPr>
          </a:p>
          <a:p>
            <a:r>
              <a:rPr lang="en-US" sz="4600" dirty="0" smtClean="0">
                <a:latin typeface="Andalus" pitchFamily="18" charset="-78"/>
                <a:ea typeface="+mj-ea"/>
                <a:cs typeface="Andalus" pitchFamily="18" charset="-78"/>
              </a:rPr>
              <a:t>Ulcers start bleeding, which may present with blood in the vomit (</a:t>
            </a:r>
            <a:r>
              <a:rPr lang="en-US" sz="4600" dirty="0" err="1" smtClean="0">
                <a:latin typeface="Andalus" pitchFamily="18" charset="-78"/>
                <a:ea typeface="+mj-ea"/>
                <a:cs typeface="Andalus" pitchFamily="18" charset="-78"/>
              </a:rPr>
              <a:t>haematemesis</a:t>
            </a:r>
            <a:r>
              <a:rPr lang="en-US" sz="4600" dirty="0" smtClean="0">
                <a:latin typeface="Andalus" pitchFamily="18" charset="-78"/>
                <a:ea typeface="+mj-ea"/>
                <a:cs typeface="Andalus" pitchFamily="18" charset="-78"/>
              </a:rPr>
              <a:t>) or in the stool (</a:t>
            </a:r>
            <a:r>
              <a:rPr lang="en-US" sz="4600" dirty="0" err="1" smtClean="0">
                <a:latin typeface="Andalus" pitchFamily="18" charset="-78"/>
                <a:ea typeface="+mj-ea"/>
                <a:cs typeface="Andalus" pitchFamily="18" charset="-78"/>
              </a:rPr>
              <a:t>melaena</a:t>
            </a:r>
            <a:r>
              <a:rPr lang="en-US" sz="4600" dirty="0" smtClean="0">
                <a:latin typeface="Andalus" pitchFamily="18" charset="-78"/>
                <a:ea typeface="+mj-ea"/>
                <a:cs typeface="Andalus" pitchFamily="18" charset="-78"/>
              </a:rPr>
              <a:t>).</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Andalus" pitchFamily="18" charset="-78"/>
                <a:cs typeface="Andalus" pitchFamily="18" charset="-78"/>
              </a:rPr>
              <a:t>When to refer</a:t>
            </a:r>
            <a:endParaRPr lang="en-US" dirty="0">
              <a:latin typeface="Andalus" pitchFamily="18" charset="-78"/>
              <a:cs typeface="Andalus" pitchFamily="18" charset="-78"/>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Andalus" pitchFamily="18" charset="-78"/>
                <a:cs typeface="Andalus" pitchFamily="18" charset="-78"/>
              </a:rPr>
              <a:t>Age over 45 years if symptoms develop for first time</a:t>
            </a:r>
          </a:p>
          <a:p>
            <a:r>
              <a:rPr lang="en-US" dirty="0" smtClean="0">
                <a:latin typeface="Andalus" pitchFamily="18" charset="-78"/>
                <a:cs typeface="Andalus" pitchFamily="18" charset="-78"/>
              </a:rPr>
              <a:t>Symptoms are persistent (longer than 5 days) or recurrent</a:t>
            </a:r>
          </a:p>
          <a:p>
            <a:r>
              <a:rPr lang="en-US" dirty="0" smtClean="0">
                <a:latin typeface="Andalus" pitchFamily="18" charset="-78"/>
                <a:cs typeface="Andalus" pitchFamily="18" charset="-78"/>
              </a:rPr>
              <a:t>Pain is severe </a:t>
            </a:r>
          </a:p>
          <a:p>
            <a:r>
              <a:rPr lang="en-US" dirty="0" smtClean="0">
                <a:latin typeface="Andalus" pitchFamily="18" charset="-78"/>
                <a:cs typeface="Andalus" pitchFamily="18" charset="-78"/>
              </a:rPr>
              <a:t>Blood in vomit or stool</a:t>
            </a:r>
          </a:p>
          <a:p>
            <a:r>
              <a:rPr lang="en-US" dirty="0" smtClean="0">
                <a:latin typeface="Andalus" pitchFamily="18" charset="-78"/>
                <a:cs typeface="Andalus" pitchFamily="18" charset="-78"/>
              </a:rPr>
              <a:t>Pain worsens on effort</a:t>
            </a:r>
          </a:p>
          <a:p>
            <a:r>
              <a:rPr lang="en-US" dirty="0" smtClean="0">
                <a:latin typeface="Andalus" pitchFamily="18" charset="-78"/>
                <a:cs typeface="Andalus" pitchFamily="18" charset="-78"/>
              </a:rPr>
              <a:t>Persistent vomiting</a:t>
            </a:r>
          </a:p>
          <a:p>
            <a:r>
              <a:rPr lang="en-US" dirty="0" smtClean="0">
                <a:latin typeface="Andalus" pitchFamily="18" charset="-78"/>
                <a:cs typeface="Andalus" pitchFamily="18" charset="-78"/>
              </a:rPr>
              <a:t>Treatment has failed</a:t>
            </a:r>
          </a:p>
          <a:p>
            <a:r>
              <a:rPr lang="en-US" dirty="0" smtClean="0">
                <a:latin typeface="Andalus" pitchFamily="18" charset="-78"/>
                <a:cs typeface="Andalus" pitchFamily="18" charset="-78"/>
              </a:rPr>
              <a:t>Adverse drug reaction is suspected</a:t>
            </a:r>
          </a:p>
          <a:p>
            <a:r>
              <a:rPr lang="en-US" dirty="0" smtClean="0">
                <a:latin typeface="Andalus" pitchFamily="18" charset="-78"/>
                <a:cs typeface="Andalus" pitchFamily="18" charset="-78"/>
              </a:rPr>
              <a:t>Associated weight loss</a:t>
            </a:r>
          </a:p>
          <a:p>
            <a:r>
              <a:rPr lang="en-US" dirty="0" smtClean="0">
                <a:latin typeface="Andalus" pitchFamily="18" charset="-78"/>
                <a:cs typeface="Andalus" pitchFamily="18" charset="-78"/>
              </a:rPr>
              <a:t>Children</a:t>
            </a:r>
            <a:endParaRPr lang="en-US" dirty="0">
              <a:latin typeface="Andalus" pitchFamily="18" charset="-78"/>
              <a:cs typeface="Andalus" pitchFamily="18"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Andalus" pitchFamily="18" charset="-78"/>
                <a:cs typeface="Andalus" pitchFamily="18" charset="-78"/>
              </a:rPr>
              <a:t>Etiology</a:t>
            </a:r>
            <a:endParaRPr lang="en-US" dirty="0">
              <a:solidFill>
                <a:srgbClr val="FF0000"/>
              </a:solidFill>
              <a:latin typeface="Andalus" pitchFamily="18" charset="-78"/>
              <a:cs typeface="Andalus" pitchFamily="18" charset="-78"/>
            </a:endParaRPr>
          </a:p>
        </p:txBody>
      </p:sp>
      <p:sp>
        <p:nvSpPr>
          <p:cNvPr id="3" name="Content Placeholder 2"/>
          <p:cNvSpPr>
            <a:spLocks noGrp="1"/>
          </p:cNvSpPr>
          <p:nvPr>
            <p:ph idx="1"/>
          </p:nvPr>
        </p:nvSpPr>
        <p:spPr>
          <a:xfrm>
            <a:off x="457200" y="1295400"/>
            <a:ext cx="8382000" cy="4830763"/>
          </a:xfrm>
        </p:spPr>
        <p:txBody>
          <a:bodyPr>
            <a:normAutofit lnSpcReduction="10000"/>
          </a:bodyPr>
          <a:lstStyle/>
          <a:p>
            <a:r>
              <a:rPr lang="en-US" b="1" dirty="0" smtClean="0">
                <a:latin typeface="Andalus" pitchFamily="18" charset="-78"/>
                <a:cs typeface="Andalus" pitchFamily="18" charset="-78"/>
              </a:rPr>
              <a:t>Anatomical </a:t>
            </a:r>
            <a:r>
              <a:rPr lang="en-US" dirty="0" smtClean="0">
                <a:latin typeface="Andalus" pitchFamily="18" charset="-78"/>
                <a:cs typeface="Andalus" pitchFamily="18" charset="-78"/>
              </a:rPr>
              <a:t>(</a:t>
            </a:r>
            <a:r>
              <a:rPr lang="en-US" dirty="0" smtClean="0">
                <a:latin typeface="Andalus" pitchFamily="18" charset="-78"/>
                <a:cs typeface="Andalus" pitchFamily="18" charset="-78"/>
              </a:rPr>
              <a:t>degeneration of elastic tissue),</a:t>
            </a:r>
          </a:p>
          <a:p>
            <a:r>
              <a:rPr lang="en-US" b="1" dirty="0" smtClean="0">
                <a:latin typeface="Andalus" pitchFamily="18" charset="-78"/>
                <a:cs typeface="Andalus" pitchFamily="18" charset="-78"/>
              </a:rPr>
              <a:t>Physiological </a:t>
            </a:r>
            <a:r>
              <a:rPr lang="en-US" dirty="0" smtClean="0">
                <a:latin typeface="Andalus" pitchFamily="18" charset="-78"/>
                <a:cs typeface="Andalus" pitchFamily="18" charset="-78"/>
              </a:rPr>
              <a:t>(</a:t>
            </a:r>
            <a:r>
              <a:rPr lang="en-US" dirty="0" smtClean="0">
                <a:latin typeface="Andalus" pitchFamily="18" charset="-78"/>
                <a:cs typeface="Andalus" pitchFamily="18" charset="-78"/>
              </a:rPr>
              <a:t>increased anal canal pressure),</a:t>
            </a:r>
          </a:p>
          <a:p>
            <a:r>
              <a:rPr lang="en-US" b="1" dirty="0" smtClean="0">
                <a:latin typeface="Andalus" pitchFamily="18" charset="-78"/>
                <a:cs typeface="Andalus" pitchFamily="18" charset="-78"/>
              </a:rPr>
              <a:t>Mechanical </a:t>
            </a:r>
            <a:r>
              <a:rPr lang="en-US" dirty="0" smtClean="0">
                <a:latin typeface="Andalus" pitchFamily="18" charset="-78"/>
                <a:cs typeface="Andalus" pitchFamily="18" charset="-78"/>
              </a:rPr>
              <a:t>(increase pressure inside abdomen). </a:t>
            </a:r>
            <a:endParaRPr lang="en-US" dirty="0" smtClean="0">
              <a:latin typeface="Andalus" pitchFamily="18" charset="-78"/>
              <a:cs typeface="Andalus" pitchFamily="18" charset="-78"/>
            </a:endParaRPr>
          </a:p>
          <a:p>
            <a:pPr algn="ctr">
              <a:buNone/>
            </a:pPr>
            <a:r>
              <a:rPr lang="en-US" b="1" dirty="0" smtClean="0">
                <a:solidFill>
                  <a:srgbClr val="FF0000"/>
                </a:solidFill>
                <a:latin typeface="Andalus" pitchFamily="18" charset="-78"/>
                <a:cs typeface="Andalus" pitchFamily="18" charset="-78"/>
              </a:rPr>
              <a:t>Exacerbated Factors: </a:t>
            </a:r>
          </a:p>
          <a:p>
            <a:r>
              <a:rPr lang="en-US" dirty="0" smtClean="0">
                <a:latin typeface="Andalus" pitchFamily="18" charset="-78"/>
                <a:cs typeface="Andalus" pitchFamily="18" charset="-78"/>
              </a:rPr>
              <a:t>Constipation, inadequate </a:t>
            </a:r>
            <a:r>
              <a:rPr lang="en-US" dirty="0" smtClean="0">
                <a:latin typeface="Andalus" pitchFamily="18" charset="-78"/>
                <a:cs typeface="Andalus" pitchFamily="18" charset="-78"/>
              </a:rPr>
              <a:t>dietary fiber or fluid </a:t>
            </a:r>
            <a:r>
              <a:rPr lang="en-US" dirty="0" smtClean="0">
                <a:latin typeface="Andalus" pitchFamily="18" charset="-78"/>
                <a:cs typeface="Andalus" pitchFamily="18" charset="-78"/>
              </a:rPr>
              <a:t>intake. </a:t>
            </a:r>
            <a:endParaRPr lang="en-US" dirty="0" smtClean="0">
              <a:latin typeface="Andalus" pitchFamily="18" charset="-78"/>
              <a:cs typeface="Andalus" pitchFamily="18" charset="-78"/>
            </a:endParaRPr>
          </a:p>
          <a:p>
            <a:r>
              <a:rPr lang="en-US" b="1" dirty="0" smtClean="0">
                <a:latin typeface="Andalus" pitchFamily="18" charset="-78"/>
                <a:cs typeface="Andalus" pitchFamily="18" charset="-78"/>
              </a:rPr>
              <a:t>Pregnancy</a:t>
            </a:r>
            <a:r>
              <a:rPr lang="en-US" dirty="0" smtClean="0">
                <a:latin typeface="Andalus" pitchFamily="18" charset="-78"/>
                <a:cs typeface="Andalus" pitchFamily="18" charset="-78"/>
              </a:rPr>
              <a:t> is believed to precipitate</a:t>
            </a:r>
            <a:r>
              <a:rPr lang="en-US" b="1" dirty="0" smtClean="0">
                <a:latin typeface="Andalus" pitchFamily="18" charset="-78"/>
                <a:cs typeface="Andalus" pitchFamily="18" charset="-78"/>
              </a:rPr>
              <a:t> </a:t>
            </a:r>
            <a:r>
              <a:rPr lang="en-US" dirty="0" smtClean="0">
                <a:latin typeface="Andalus" pitchFamily="18" charset="-78"/>
                <a:cs typeface="Andalus" pitchFamily="18" charset="-78"/>
              </a:rPr>
              <a:t>hemorrhoids in </a:t>
            </a:r>
            <a:r>
              <a:rPr lang="en-US" b="1" dirty="0" smtClean="0">
                <a:latin typeface="Andalus" pitchFamily="18" charset="-78"/>
                <a:cs typeface="Andalus" pitchFamily="18" charset="-78"/>
              </a:rPr>
              <a:t>susceptible women.</a:t>
            </a:r>
            <a:endParaRPr lang="en-US" dirty="0" smtClean="0">
              <a:latin typeface="Andalus" pitchFamily="18" charset="-78"/>
              <a:cs typeface="Andalus" pitchFamily="18" charset="-78"/>
            </a:endParaRPr>
          </a:p>
          <a:p>
            <a:endParaRPr lang="en-US" dirty="0">
              <a:latin typeface="Andalus" pitchFamily="18" charset="-78"/>
              <a:cs typeface="Andalus" pitchFamily="18" charset="-7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b="1" dirty="0" smtClean="0">
                <a:latin typeface="Andalus" pitchFamily="18" charset="-78"/>
                <a:cs typeface="Andalus" pitchFamily="18" charset="-78"/>
              </a:rPr>
              <a:t>Treatment timescale</a:t>
            </a:r>
            <a:r>
              <a:rPr lang="en-US" dirty="0" smtClean="0">
                <a:latin typeface="Andalus" pitchFamily="18" charset="-78"/>
                <a:cs typeface="Andalus" pitchFamily="18" charset="-78"/>
              </a:rPr>
              <a:t/>
            </a:r>
            <a:br>
              <a:rPr lang="en-US" dirty="0" smtClean="0">
                <a:latin typeface="Andalus" pitchFamily="18" charset="-78"/>
                <a:cs typeface="Andalus" pitchFamily="18" charset="-78"/>
              </a:rPr>
            </a:br>
            <a:r>
              <a:rPr lang="en-US" dirty="0" smtClean="0">
                <a:latin typeface="Andalus" pitchFamily="18" charset="-78"/>
                <a:cs typeface="Andalus" pitchFamily="18" charset="-78"/>
              </a:rPr>
              <a:t>5 days</a:t>
            </a:r>
            <a:endParaRPr lang="en-US" dirty="0">
              <a:latin typeface="Andalus" pitchFamily="18" charset="-78"/>
              <a:cs typeface="Andalus" pitchFamily="18" charset="-78"/>
            </a:endParaRPr>
          </a:p>
        </p:txBody>
      </p:sp>
      <p:sp>
        <p:nvSpPr>
          <p:cNvPr id="3" name="Content Placeholder 2"/>
          <p:cNvSpPr>
            <a:spLocks noGrp="1"/>
          </p:cNvSpPr>
          <p:nvPr>
            <p:ph idx="1"/>
          </p:nvPr>
        </p:nvSpPr>
        <p:spPr>
          <a:xfrm>
            <a:off x="990600" y="2514600"/>
            <a:ext cx="7467600" cy="3611563"/>
          </a:xfrm>
        </p:spPr>
        <p:txBody>
          <a:bodyPr/>
          <a:lstStyle/>
          <a:p>
            <a:r>
              <a:rPr lang="en-US" b="1" dirty="0" smtClean="0">
                <a:latin typeface="Andalus" pitchFamily="18" charset="-78"/>
                <a:cs typeface="Andalus" pitchFamily="18" charset="-78"/>
              </a:rPr>
              <a:t>Antacids</a:t>
            </a:r>
            <a:endParaRPr lang="en-US" dirty="0" smtClean="0">
              <a:latin typeface="Andalus" pitchFamily="18" charset="-78"/>
              <a:cs typeface="Andalus" pitchFamily="18" charset="-78"/>
            </a:endParaRPr>
          </a:p>
          <a:p>
            <a:r>
              <a:rPr lang="en-US" b="1" dirty="0" smtClean="0">
                <a:latin typeface="Andalus" pitchFamily="18" charset="-78"/>
                <a:cs typeface="Andalus" pitchFamily="18" charset="-78"/>
              </a:rPr>
              <a:t>H2 antagonists</a:t>
            </a:r>
            <a:endParaRPr lang="en-US" dirty="0" smtClean="0">
              <a:latin typeface="Andalus" pitchFamily="18" charset="-78"/>
              <a:cs typeface="Andalus" pitchFamily="18" charset="-78"/>
            </a:endParaRPr>
          </a:p>
          <a:p>
            <a:r>
              <a:rPr lang="en-US" i="1" dirty="0" smtClean="0">
                <a:latin typeface="Andalus" pitchFamily="18" charset="-78"/>
                <a:cs typeface="Andalus" pitchFamily="18" charset="-78"/>
              </a:rPr>
              <a:t> </a:t>
            </a:r>
            <a:r>
              <a:rPr lang="en-US" b="1" dirty="0" err="1" smtClean="0">
                <a:latin typeface="Andalus" pitchFamily="18" charset="-78"/>
                <a:cs typeface="Andalus" pitchFamily="18" charset="-78"/>
              </a:rPr>
              <a:t>Dimeticone</a:t>
            </a:r>
            <a:r>
              <a:rPr lang="en-US" b="1" i="1" dirty="0" smtClean="0">
                <a:latin typeface="Andalus" pitchFamily="18" charset="-78"/>
                <a:cs typeface="Andalus" pitchFamily="18" charset="-78"/>
              </a:rPr>
              <a:t> </a:t>
            </a:r>
          </a:p>
          <a:p>
            <a:r>
              <a:rPr lang="en-US" b="1" dirty="0" err="1" smtClean="0">
                <a:latin typeface="Andalus" pitchFamily="18" charset="-78"/>
                <a:cs typeface="Andalus" pitchFamily="18" charset="-78"/>
              </a:rPr>
              <a:t>Domperidone</a:t>
            </a:r>
            <a:endParaRPr lang="en-US" dirty="0" smtClean="0">
              <a:latin typeface="Andalus" pitchFamily="18" charset="-78"/>
              <a:cs typeface="Andalus" pitchFamily="18" charset="-78"/>
            </a:endParaRPr>
          </a:p>
          <a:p>
            <a:pPr>
              <a:buNone/>
            </a:pPr>
            <a:endParaRPr lang="en-US" dirty="0" smtClean="0">
              <a:latin typeface="Andalus" pitchFamily="18" charset="-78"/>
              <a:cs typeface="Andalus" pitchFamily="18" charset="-7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1371600" cy="1143000"/>
          </a:xfrm>
        </p:spPr>
        <p:txBody>
          <a:bodyPr>
            <a:normAutofit fontScale="90000"/>
          </a:bodyPr>
          <a:lstStyle/>
          <a:p>
            <a:r>
              <a:rPr lang="en-US" sz="2000" b="1" dirty="0" smtClean="0"/>
              <a:t>The position of pain in appendicitis</a:t>
            </a:r>
            <a:endParaRPr lang="en-US" sz="2000" dirty="0"/>
          </a:p>
        </p:txBody>
      </p:sp>
      <p:pic>
        <p:nvPicPr>
          <p:cNvPr id="3" name="Picture 2"/>
          <p:cNvPicPr>
            <a:picLocks noChangeAspect="1" noChangeArrowheads="1"/>
          </p:cNvPicPr>
          <p:nvPr/>
        </p:nvPicPr>
        <p:blipFill>
          <a:blip r:embed="rId2" cstate="print"/>
          <a:srcRect/>
          <a:stretch>
            <a:fillRect/>
          </a:stretch>
        </p:blipFill>
        <p:spPr bwMode="auto">
          <a:xfrm>
            <a:off x="0" y="1295400"/>
            <a:ext cx="2133600" cy="3362325"/>
          </a:xfrm>
          <a:prstGeom prst="rect">
            <a:avLst/>
          </a:prstGeom>
          <a:noFill/>
          <a:ln w="9525">
            <a:noFill/>
            <a:miter lim="800000"/>
            <a:headEnd/>
            <a:tailEnd/>
          </a:ln>
        </p:spPr>
      </p:pic>
      <p:pic>
        <p:nvPicPr>
          <p:cNvPr id="1026" name="Picture 2"/>
          <p:cNvPicPr>
            <a:picLocks noChangeAspect="1" noChangeArrowheads="1"/>
          </p:cNvPicPr>
          <p:nvPr/>
        </p:nvPicPr>
        <p:blipFill>
          <a:blip r:embed="rId3" cstate="print"/>
          <a:srcRect/>
          <a:stretch>
            <a:fillRect/>
          </a:stretch>
        </p:blipFill>
        <p:spPr bwMode="auto">
          <a:xfrm>
            <a:off x="1828800" y="3924300"/>
            <a:ext cx="2133600" cy="2933700"/>
          </a:xfrm>
          <a:prstGeom prst="rect">
            <a:avLst/>
          </a:prstGeom>
          <a:noFill/>
          <a:ln w="9525">
            <a:noFill/>
            <a:miter lim="800000"/>
            <a:headEnd/>
            <a:tailEnd/>
          </a:ln>
        </p:spPr>
      </p:pic>
      <p:sp>
        <p:nvSpPr>
          <p:cNvPr id="5" name="Rectangle 4"/>
          <p:cNvSpPr/>
          <p:nvPr/>
        </p:nvSpPr>
        <p:spPr>
          <a:xfrm>
            <a:off x="2209800" y="2971800"/>
            <a:ext cx="13716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The position of pain in gallstone</a:t>
            </a:r>
            <a:endParaRPr lang="en-US" b="1" dirty="0">
              <a:solidFill>
                <a:schemeClr val="tx1"/>
              </a:solidFill>
            </a:endParaRPr>
          </a:p>
        </p:txBody>
      </p:sp>
      <p:pic>
        <p:nvPicPr>
          <p:cNvPr id="1027" name="Picture 3"/>
          <p:cNvPicPr>
            <a:picLocks noChangeAspect="1" noChangeArrowheads="1"/>
          </p:cNvPicPr>
          <p:nvPr/>
        </p:nvPicPr>
        <p:blipFill>
          <a:blip r:embed="rId4" cstate="print"/>
          <a:srcRect/>
          <a:stretch>
            <a:fillRect/>
          </a:stretch>
        </p:blipFill>
        <p:spPr bwMode="auto">
          <a:xfrm>
            <a:off x="3657600" y="1143000"/>
            <a:ext cx="2133600" cy="3267075"/>
          </a:xfrm>
          <a:prstGeom prst="rect">
            <a:avLst/>
          </a:prstGeom>
          <a:noFill/>
          <a:ln w="9525">
            <a:noFill/>
            <a:miter lim="800000"/>
            <a:headEnd/>
            <a:tailEnd/>
          </a:ln>
        </p:spPr>
      </p:pic>
      <p:sp>
        <p:nvSpPr>
          <p:cNvPr id="7" name="Rectangle 6"/>
          <p:cNvSpPr/>
          <p:nvPr/>
        </p:nvSpPr>
        <p:spPr>
          <a:xfrm>
            <a:off x="3962400" y="228600"/>
            <a:ext cx="15240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The position of pain in ulcers</a:t>
            </a:r>
            <a:endParaRPr lang="en-US" b="1" dirty="0">
              <a:solidFill>
                <a:schemeClr val="tx1"/>
              </a:solidFill>
            </a:endParaRPr>
          </a:p>
        </p:txBody>
      </p:sp>
      <p:pic>
        <p:nvPicPr>
          <p:cNvPr id="1028" name="Picture 4"/>
          <p:cNvPicPr>
            <a:picLocks noChangeAspect="1" noChangeArrowheads="1"/>
          </p:cNvPicPr>
          <p:nvPr/>
        </p:nvPicPr>
        <p:blipFill>
          <a:blip r:embed="rId5" cstate="print"/>
          <a:srcRect/>
          <a:stretch>
            <a:fillRect/>
          </a:stretch>
        </p:blipFill>
        <p:spPr bwMode="auto">
          <a:xfrm>
            <a:off x="5410200" y="3933825"/>
            <a:ext cx="2133600" cy="2924175"/>
          </a:xfrm>
          <a:prstGeom prst="rect">
            <a:avLst/>
          </a:prstGeom>
          <a:noFill/>
          <a:ln w="9525">
            <a:noFill/>
            <a:miter lim="800000"/>
            <a:headEnd/>
            <a:tailEnd/>
          </a:ln>
        </p:spPr>
      </p:pic>
      <p:sp>
        <p:nvSpPr>
          <p:cNvPr id="9" name="Rounded Rectangle 8"/>
          <p:cNvSpPr/>
          <p:nvPr/>
        </p:nvSpPr>
        <p:spPr>
          <a:xfrm>
            <a:off x="5867400" y="2895600"/>
            <a:ext cx="1219200" cy="10668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chemeClr val="tx1"/>
              </a:solidFill>
            </a:endParaRPr>
          </a:p>
          <a:p>
            <a:pPr algn="ctr"/>
            <a:r>
              <a:rPr lang="en-US" b="1" dirty="0" smtClean="0">
                <a:solidFill>
                  <a:schemeClr val="tx1"/>
                </a:solidFill>
              </a:rPr>
              <a:t>The position of pain in dyspepsia</a:t>
            </a:r>
            <a:endParaRPr lang="en-US" b="1" dirty="0">
              <a:solidFill>
                <a:schemeClr val="tx1"/>
              </a:solidFill>
            </a:endParaRPr>
          </a:p>
        </p:txBody>
      </p:sp>
      <p:pic>
        <p:nvPicPr>
          <p:cNvPr id="1029" name="Picture 5"/>
          <p:cNvPicPr>
            <a:picLocks noChangeAspect="1" noChangeArrowheads="1"/>
          </p:cNvPicPr>
          <p:nvPr/>
        </p:nvPicPr>
        <p:blipFill>
          <a:blip r:embed="rId6" cstate="print"/>
          <a:srcRect/>
          <a:stretch>
            <a:fillRect/>
          </a:stretch>
        </p:blipFill>
        <p:spPr bwMode="auto">
          <a:xfrm>
            <a:off x="7086600" y="762000"/>
            <a:ext cx="2057400" cy="3200400"/>
          </a:xfrm>
          <a:prstGeom prst="rect">
            <a:avLst/>
          </a:prstGeom>
          <a:noFill/>
          <a:ln w="9525">
            <a:noFill/>
            <a:miter lim="800000"/>
            <a:headEnd/>
            <a:tailEnd/>
          </a:ln>
        </p:spPr>
      </p:pic>
      <p:sp>
        <p:nvSpPr>
          <p:cNvPr id="11" name="Rectangle 10"/>
          <p:cNvSpPr/>
          <p:nvPr/>
        </p:nvSpPr>
        <p:spPr>
          <a:xfrm>
            <a:off x="7467600" y="152400"/>
            <a:ext cx="12192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The position of pain in GERD</a:t>
            </a:r>
            <a:endParaRPr lang="en-US" sz="16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Andalus" pitchFamily="18" charset="-78"/>
                <a:cs typeface="Andalus" pitchFamily="18" charset="-78"/>
              </a:rPr>
              <a:t>Types of hemorrhoids</a:t>
            </a:r>
            <a:endParaRPr lang="en-US" dirty="0">
              <a:latin typeface="Andalus" pitchFamily="18" charset="-78"/>
              <a:cs typeface="Andalus" pitchFamily="18" charset="-78"/>
            </a:endParaRPr>
          </a:p>
        </p:txBody>
      </p:sp>
      <p:pic>
        <p:nvPicPr>
          <p:cNvPr id="4" name="Content Placeholder 3"/>
          <p:cNvPicPr>
            <a:picLocks noGrp="1" noChangeAspect="1" noChangeArrowheads="1"/>
          </p:cNvPicPr>
          <p:nvPr>
            <p:ph idx="1"/>
          </p:nvPr>
        </p:nvPicPr>
        <p:blipFill>
          <a:blip r:embed="rId2" cstate="print"/>
          <a:srcRect/>
          <a:stretch>
            <a:fillRect/>
          </a:stretch>
        </p:blipFill>
        <p:spPr bwMode="auto">
          <a:xfrm>
            <a:off x="1905000" y="1447800"/>
            <a:ext cx="5867400" cy="54102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b="1" dirty="0" smtClean="0">
                <a:latin typeface="Andalus" pitchFamily="18" charset="-78"/>
                <a:cs typeface="Andalus" pitchFamily="18" charset="-78"/>
              </a:rPr>
              <a:t>Internal  </a:t>
            </a:r>
            <a:r>
              <a:rPr lang="en-US" b="1" dirty="0" err="1" smtClean="0">
                <a:latin typeface="Andalus" pitchFamily="18" charset="-78"/>
                <a:cs typeface="Andalus" pitchFamily="18" charset="-78"/>
              </a:rPr>
              <a:t>Haemorrhoid</a:t>
            </a:r>
            <a:endParaRPr lang="en-US" b="1" dirty="0">
              <a:latin typeface="Andalus" pitchFamily="18" charset="-78"/>
              <a:cs typeface="Andalus" pitchFamily="18" charset="-78"/>
            </a:endParaRPr>
          </a:p>
        </p:txBody>
      </p:sp>
      <p:sp>
        <p:nvSpPr>
          <p:cNvPr id="3" name="Content Placeholder 2"/>
          <p:cNvSpPr>
            <a:spLocks noGrp="1"/>
          </p:cNvSpPr>
          <p:nvPr>
            <p:ph idx="1"/>
          </p:nvPr>
        </p:nvSpPr>
        <p:spPr/>
        <p:txBody>
          <a:bodyPr>
            <a:normAutofit/>
          </a:bodyPr>
          <a:lstStyle/>
          <a:p>
            <a:r>
              <a:rPr lang="en-US" sz="3600" b="1" i="1" u="sng" dirty="0" smtClean="0">
                <a:latin typeface="Andalus" pitchFamily="18" charset="-78"/>
                <a:cs typeface="Andalus" pitchFamily="18" charset="-78"/>
              </a:rPr>
              <a:t>Grade I</a:t>
            </a:r>
            <a:r>
              <a:rPr lang="en-US" sz="3600" dirty="0" smtClean="0">
                <a:latin typeface="Andalus" pitchFamily="18" charset="-78"/>
                <a:cs typeface="Andalus" pitchFamily="18" charset="-78"/>
              </a:rPr>
              <a:t>, do not </a:t>
            </a:r>
            <a:r>
              <a:rPr lang="en-US" sz="3600" dirty="0" err="1" smtClean="0">
                <a:latin typeface="Andalus" pitchFamily="18" charset="-78"/>
                <a:cs typeface="Andalus" pitchFamily="18" charset="-78"/>
              </a:rPr>
              <a:t>prolapse</a:t>
            </a:r>
            <a:r>
              <a:rPr lang="en-US" sz="3600" dirty="0" smtClean="0">
                <a:latin typeface="Andalus" pitchFamily="18" charset="-78"/>
                <a:cs typeface="Andalus" pitchFamily="18" charset="-78"/>
              </a:rPr>
              <a:t> out of the anal canal;</a:t>
            </a:r>
          </a:p>
          <a:p>
            <a:r>
              <a:rPr lang="en-US" sz="3600" b="1" i="1" u="sng" dirty="0" smtClean="0">
                <a:latin typeface="Andalus" pitchFamily="18" charset="-78"/>
                <a:cs typeface="Andalus" pitchFamily="18" charset="-78"/>
              </a:rPr>
              <a:t>Grade II</a:t>
            </a:r>
            <a:r>
              <a:rPr lang="en-US" sz="3600" dirty="0" smtClean="0">
                <a:latin typeface="Andalus" pitchFamily="18" charset="-78"/>
                <a:cs typeface="Andalus" pitchFamily="18" charset="-78"/>
              </a:rPr>
              <a:t>, </a:t>
            </a:r>
            <a:r>
              <a:rPr lang="en-US" sz="3600" dirty="0" err="1" smtClean="0">
                <a:latin typeface="Andalus" pitchFamily="18" charset="-78"/>
                <a:cs typeface="Andalus" pitchFamily="18" charset="-78"/>
              </a:rPr>
              <a:t>prolapse</a:t>
            </a:r>
            <a:r>
              <a:rPr lang="en-US" sz="3600" dirty="0" smtClean="0">
                <a:latin typeface="Andalus" pitchFamily="18" charset="-78"/>
                <a:cs typeface="Andalus" pitchFamily="18" charset="-78"/>
              </a:rPr>
              <a:t> on defecation but reduce spontaneously; </a:t>
            </a:r>
          </a:p>
          <a:p>
            <a:r>
              <a:rPr lang="en-US" sz="3600" b="1" i="1" u="sng" dirty="0" smtClean="0">
                <a:latin typeface="Andalus" pitchFamily="18" charset="-78"/>
                <a:cs typeface="Andalus" pitchFamily="18" charset="-78"/>
              </a:rPr>
              <a:t>Grade III</a:t>
            </a:r>
            <a:r>
              <a:rPr lang="en-US" sz="3600" dirty="0" smtClean="0">
                <a:latin typeface="Andalus" pitchFamily="18" charset="-78"/>
                <a:cs typeface="Andalus" pitchFamily="18" charset="-78"/>
              </a:rPr>
              <a:t>, require manual reduction; and </a:t>
            </a:r>
          </a:p>
          <a:p>
            <a:r>
              <a:rPr lang="en-US" sz="3600" b="1" i="1" u="sng" dirty="0" smtClean="0">
                <a:latin typeface="Andalus" pitchFamily="18" charset="-78"/>
                <a:cs typeface="Andalus" pitchFamily="18" charset="-78"/>
              </a:rPr>
              <a:t>Grade IV</a:t>
            </a:r>
            <a:r>
              <a:rPr lang="en-US" sz="3600" dirty="0" smtClean="0">
                <a:latin typeface="Andalus" pitchFamily="18" charset="-78"/>
                <a:cs typeface="Andalus" pitchFamily="18" charset="-78"/>
              </a:rPr>
              <a:t>, cannot be reduced.</a:t>
            </a:r>
          </a:p>
          <a:p>
            <a:endParaRPr lang="en-US" sz="3600" dirty="0">
              <a:latin typeface="Andalus" pitchFamily="18" charset="-78"/>
              <a:cs typeface="Andalus"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95400"/>
          </a:xfrm>
        </p:spPr>
        <p:txBody>
          <a:bodyPr>
            <a:normAutofit fontScale="90000"/>
          </a:bodyPr>
          <a:lstStyle/>
          <a:p>
            <a:r>
              <a:rPr lang="en-US" b="1" dirty="0" smtClean="0">
                <a:latin typeface="Andalus" pitchFamily="18" charset="-78"/>
                <a:cs typeface="Andalus" pitchFamily="18" charset="-78"/>
              </a:rPr>
              <a:t>Patient Assessment </a:t>
            </a:r>
            <a:br>
              <a:rPr lang="en-US" b="1" dirty="0" smtClean="0">
                <a:latin typeface="Andalus" pitchFamily="18" charset="-78"/>
                <a:cs typeface="Andalus" pitchFamily="18" charset="-78"/>
              </a:rPr>
            </a:br>
            <a:r>
              <a:rPr lang="en-US" b="1" u="sng" dirty="0" smtClean="0">
                <a:latin typeface="Andalus" pitchFamily="18" charset="-78"/>
                <a:cs typeface="Andalus" pitchFamily="18" charset="-78"/>
              </a:rPr>
              <a:t>(Specific questions to ask)</a:t>
            </a:r>
            <a:endParaRPr lang="en-US" u="sng" dirty="0">
              <a:latin typeface="Andalus" pitchFamily="18" charset="-78"/>
              <a:cs typeface="Andalus" pitchFamily="18" charset="-78"/>
            </a:endParaRPr>
          </a:p>
        </p:txBody>
      </p:sp>
      <p:sp>
        <p:nvSpPr>
          <p:cNvPr id="3" name="Content Placeholder 2"/>
          <p:cNvSpPr>
            <a:spLocks noGrp="1"/>
          </p:cNvSpPr>
          <p:nvPr>
            <p:ph idx="1"/>
          </p:nvPr>
        </p:nvSpPr>
        <p:spPr>
          <a:xfrm>
            <a:off x="838200" y="2057400"/>
            <a:ext cx="7467600" cy="4068763"/>
          </a:xfrm>
        </p:spPr>
        <p:txBody>
          <a:bodyPr>
            <a:normAutofit fontScale="92500"/>
          </a:bodyPr>
          <a:lstStyle/>
          <a:p>
            <a:r>
              <a:rPr lang="en-US" b="1" dirty="0" smtClean="0">
                <a:latin typeface="Andalus" pitchFamily="18" charset="-78"/>
                <a:cs typeface="Andalus" pitchFamily="18" charset="-78"/>
              </a:rPr>
              <a:t>Duration and previous history</a:t>
            </a:r>
            <a:endParaRPr lang="en-US" dirty="0" smtClean="0">
              <a:latin typeface="Andalus" pitchFamily="18" charset="-78"/>
              <a:cs typeface="Andalus" pitchFamily="18" charset="-78"/>
            </a:endParaRPr>
          </a:p>
          <a:p>
            <a:r>
              <a:rPr lang="en-US" b="1" dirty="0" smtClean="0">
                <a:latin typeface="Andalus" pitchFamily="18" charset="-78"/>
                <a:cs typeface="Andalus" pitchFamily="18" charset="-78"/>
              </a:rPr>
              <a:t>Pain (</a:t>
            </a:r>
            <a:r>
              <a:rPr lang="en-US" b="1" dirty="0" smtClean="0">
                <a:latin typeface="Andalus" pitchFamily="18" charset="-78"/>
                <a:cs typeface="Andalus" pitchFamily="18" charset="-78"/>
              </a:rPr>
              <a:t>not continuous)</a:t>
            </a:r>
            <a:endParaRPr lang="en-US" dirty="0" smtClean="0">
              <a:latin typeface="Andalus" pitchFamily="18" charset="-78"/>
              <a:cs typeface="Andalus" pitchFamily="18" charset="-78"/>
            </a:endParaRPr>
          </a:p>
          <a:p>
            <a:r>
              <a:rPr lang="en-US" b="1" dirty="0" smtClean="0">
                <a:latin typeface="Andalus" pitchFamily="18" charset="-78"/>
                <a:cs typeface="Andalus" pitchFamily="18" charset="-78"/>
              </a:rPr>
              <a:t>Itching (</a:t>
            </a:r>
            <a:r>
              <a:rPr lang="en-US" b="1" dirty="0" err="1" smtClean="0">
                <a:latin typeface="Andalus" pitchFamily="18" charset="-78"/>
                <a:cs typeface="Andalus" pitchFamily="18" charset="-78"/>
              </a:rPr>
              <a:t>perianal</a:t>
            </a:r>
            <a:r>
              <a:rPr lang="en-US" b="1" dirty="0" smtClean="0">
                <a:latin typeface="Andalus" pitchFamily="18" charset="-78"/>
                <a:cs typeface="Andalus" pitchFamily="18" charset="-78"/>
              </a:rPr>
              <a:t> area)</a:t>
            </a:r>
            <a:endParaRPr lang="en-US" dirty="0" smtClean="0">
              <a:latin typeface="Andalus" pitchFamily="18" charset="-78"/>
              <a:cs typeface="Andalus" pitchFamily="18" charset="-78"/>
            </a:endParaRPr>
          </a:p>
          <a:p>
            <a:r>
              <a:rPr lang="en-US" b="1" dirty="0" smtClean="0">
                <a:latin typeface="Andalus" pitchFamily="18" charset="-78"/>
                <a:cs typeface="Andalus" pitchFamily="18" charset="-78"/>
              </a:rPr>
              <a:t>Bleeding </a:t>
            </a:r>
            <a:r>
              <a:rPr lang="en-US" sz="3000" dirty="0" smtClean="0">
                <a:latin typeface="Andalus" pitchFamily="18" charset="-78"/>
                <a:cs typeface="Andalus" pitchFamily="18" charset="-78"/>
              </a:rPr>
              <a:t>(with stool or not)</a:t>
            </a:r>
          </a:p>
          <a:p>
            <a:r>
              <a:rPr lang="en-US" b="1" dirty="0" smtClean="0">
                <a:latin typeface="Andalus" pitchFamily="18" charset="-78"/>
                <a:cs typeface="Andalus" pitchFamily="18" charset="-78"/>
              </a:rPr>
              <a:t>Constipation</a:t>
            </a:r>
            <a:endParaRPr lang="en-US" dirty="0" smtClean="0">
              <a:latin typeface="Andalus" pitchFamily="18" charset="-78"/>
              <a:cs typeface="Andalus" pitchFamily="18" charset="-78"/>
            </a:endParaRPr>
          </a:p>
          <a:p>
            <a:r>
              <a:rPr lang="en-US" b="1" dirty="0" smtClean="0">
                <a:latin typeface="Andalus" pitchFamily="18" charset="-78"/>
                <a:cs typeface="Andalus" pitchFamily="18" charset="-78"/>
              </a:rPr>
              <a:t>Associated symptoms </a:t>
            </a:r>
            <a:r>
              <a:rPr lang="en-US" sz="2600" dirty="0" smtClean="0">
                <a:latin typeface="Andalus" pitchFamily="18" charset="-78"/>
                <a:cs typeface="Andalus" pitchFamily="18" charset="-78"/>
              </a:rPr>
              <a:t>(pain, vomiting, loss of appetite, </a:t>
            </a:r>
            <a:r>
              <a:rPr lang="en-US" sz="2600" dirty="0" err="1" smtClean="0">
                <a:latin typeface="Andalus" pitchFamily="18" charset="-78"/>
                <a:cs typeface="Andalus" pitchFamily="18" charset="-78"/>
              </a:rPr>
              <a:t>tenesmus</a:t>
            </a:r>
            <a:r>
              <a:rPr lang="en-US" sz="2600" dirty="0" smtClean="0">
                <a:latin typeface="Andalus" pitchFamily="18" charset="-78"/>
                <a:cs typeface="Andalus" pitchFamily="18" charset="-78"/>
              </a:rPr>
              <a:t> (desire to defecate when there is no stool), seepage (involuntary passage of fecal material).</a:t>
            </a:r>
          </a:p>
          <a:p>
            <a:endParaRPr lang="en-US" dirty="0" smtClean="0">
              <a:latin typeface="Andalus" pitchFamily="18" charset="-78"/>
              <a:cs typeface="Andalus" pitchFamily="18" charset="-78"/>
            </a:endParaRPr>
          </a:p>
          <a:p>
            <a:endParaRPr lang="en-US" dirty="0" smtClean="0">
              <a:latin typeface="Andalus" pitchFamily="18" charset="-78"/>
              <a:cs typeface="Andalus" pitchFamily="18" charset="-78"/>
            </a:endParaRPr>
          </a:p>
          <a:p>
            <a:endParaRPr lang="en-US" dirty="0">
              <a:latin typeface="Andalus" pitchFamily="18" charset="-78"/>
              <a:cs typeface="Andalus"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Andalus" pitchFamily="18" charset="-78"/>
                <a:cs typeface="Andalus" pitchFamily="18" charset="-78"/>
              </a:rPr>
              <a:t>When to Refer</a:t>
            </a:r>
            <a:endParaRPr lang="en-US" sz="4800" dirty="0">
              <a:latin typeface="Andalus" pitchFamily="18" charset="-78"/>
              <a:cs typeface="Andalus" pitchFamily="18" charset="-78"/>
            </a:endParaRPr>
          </a:p>
        </p:txBody>
      </p:sp>
      <p:sp>
        <p:nvSpPr>
          <p:cNvPr id="3" name="Content Placeholder 2"/>
          <p:cNvSpPr>
            <a:spLocks noGrp="1"/>
          </p:cNvSpPr>
          <p:nvPr>
            <p:ph idx="1"/>
          </p:nvPr>
        </p:nvSpPr>
        <p:spPr/>
        <p:txBody>
          <a:bodyPr>
            <a:normAutofit/>
          </a:bodyPr>
          <a:lstStyle/>
          <a:p>
            <a:r>
              <a:rPr lang="en-US" dirty="0" smtClean="0">
                <a:latin typeface="Andalus" pitchFamily="18" charset="-78"/>
                <a:cs typeface="Andalus" pitchFamily="18" charset="-78"/>
              </a:rPr>
              <a:t>Duration of longer than 3 weeks.</a:t>
            </a:r>
          </a:p>
          <a:p>
            <a:r>
              <a:rPr lang="en-US" dirty="0" smtClean="0">
                <a:latin typeface="Andalus" pitchFamily="18" charset="-78"/>
                <a:cs typeface="Andalus" pitchFamily="18" charset="-78"/>
              </a:rPr>
              <a:t>Presence of blood in the stools.</a:t>
            </a:r>
          </a:p>
          <a:p>
            <a:r>
              <a:rPr lang="en-US" dirty="0" smtClean="0">
                <a:latin typeface="Andalus" pitchFamily="18" charset="-78"/>
                <a:cs typeface="Andalus" pitchFamily="18" charset="-78"/>
              </a:rPr>
              <a:t>Change in bowel habit (persisting alteration from normal bowel habit).</a:t>
            </a:r>
          </a:p>
          <a:p>
            <a:r>
              <a:rPr lang="en-US" dirty="0" smtClean="0">
                <a:latin typeface="Andalus" pitchFamily="18" charset="-78"/>
                <a:cs typeface="Andalus" pitchFamily="18" charset="-78"/>
              </a:rPr>
              <a:t>Suspected drug-induced constipation.</a:t>
            </a:r>
          </a:p>
          <a:p>
            <a:r>
              <a:rPr lang="en-US" dirty="0" smtClean="0">
                <a:latin typeface="Andalus" pitchFamily="18" charset="-78"/>
                <a:cs typeface="Andalus" pitchFamily="18" charset="-78"/>
              </a:rPr>
              <a:t>Associated abdominal pain/vomiting.</a:t>
            </a:r>
          </a:p>
          <a:p>
            <a:r>
              <a:rPr lang="en-US" dirty="0" smtClean="0">
                <a:latin typeface="Andalus" pitchFamily="18" charset="-78"/>
                <a:cs typeface="Andalus" pitchFamily="18" charset="-78"/>
              </a:rPr>
              <a:t>If symptoms have not improved with OTC medication after 1 week.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ndalus" pitchFamily="18" charset="-78"/>
                <a:cs typeface="Andalus" pitchFamily="18" charset="-78"/>
              </a:rPr>
              <a:t>Management</a:t>
            </a:r>
            <a:endParaRPr lang="en-US" dirty="0">
              <a:latin typeface="Andalus" pitchFamily="18" charset="-78"/>
              <a:cs typeface="Andalus" pitchFamily="18" charset="-78"/>
            </a:endParaRPr>
          </a:p>
        </p:txBody>
      </p:sp>
      <p:sp>
        <p:nvSpPr>
          <p:cNvPr id="3" name="Content Placeholder 2"/>
          <p:cNvSpPr>
            <a:spLocks noGrp="1"/>
          </p:cNvSpPr>
          <p:nvPr>
            <p:ph idx="1"/>
          </p:nvPr>
        </p:nvSpPr>
        <p:spPr>
          <a:xfrm>
            <a:off x="609600" y="1600200"/>
            <a:ext cx="7924800" cy="4525963"/>
          </a:xfrm>
        </p:spPr>
        <p:txBody>
          <a:bodyPr>
            <a:normAutofit fontScale="85000" lnSpcReduction="10000"/>
          </a:bodyPr>
          <a:lstStyle/>
          <a:p>
            <a:pPr lvl="0" algn="ctr">
              <a:buNone/>
            </a:pPr>
            <a:r>
              <a:rPr lang="en-US" sz="4200" b="1" u="sng" dirty="0" smtClean="0">
                <a:solidFill>
                  <a:srgbClr val="FF0000"/>
                </a:solidFill>
                <a:latin typeface="Andalus" pitchFamily="18" charset="-78"/>
                <a:cs typeface="Andalus" pitchFamily="18" charset="-78"/>
              </a:rPr>
              <a:t>Non-pharmacological Advices</a:t>
            </a:r>
          </a:p>
          <a:p>
            <a:pPr lvl="0" algn="ctr">
              <a:buNone/>
            </a:pPr>
            <a:endParaRPr lang="en-US" sz="1200" u="sng" dirty="0" smtClean="0">
              <a:solidFill>
                <a:srgbClr val="FF0000"/>
              </a:solidFill>
              <a:latin typeface="Andalus" pitchFamily="18" charset="-78"/>
              <a:cs typeface="Andalus" pitchFamily="18" charset="-78"/>
            </a:endParaRPr>
          </a:p>
          <a:p>
            <a:pPr lvl="0"/>
            <a:r>
              <a:rPr lang="en-US" dirty="0" smtClean="0">
                <a:latin typeface="Andalus" pitchFamily="18" charset="-78"/>
                <a:cs typeface="Andalus" pitchFamily="18" charset="-78"/>
              </a:rPr>
              <a:t>Increase the amount of fiber and fluid in the diet.</a:t>
            </a:r>
          </a:p>
          <a:p>
            <a:pPr lvl="0"/>
            <a:r>
              <a:rPr lang="en-US" dirty="0" smtClean="0">
                <a:latin typeface="Andalus" pitchFamily="18" charset="-78"/>
                <a:cs typeface="Andalus" pitchFamily="18" charset="-78"/>
              </a:rPr>
              <a:t>Avoid lifting heavy object.</a:t>
            </a:r>
          </a:p>
          <a:p>
            <a:pPr lvl="0"/>
            <a:r>
              <a:rPr lang="en-US" dirty="0" smtClean="0">
                <a:latin typeface="Andalus" pitchFamily="18" charset="-78"/>
                <a:cs typeface="Andalus" pitchFamily="18" charset="-78"/>
              </a:rPr>
              <a:t>Avoid delaying the urge to defecate.</a:t>
            </a:r>
          </a:p>
          <a:p>
            <a:pPr lvl="0"/>
            <a:r>
              <a:rPr lang="en-US" dirty="0" smtClean="0">
                <a:latin typeface="Andalus" pitchFamily="18" charset="-78"/>
                <a:cs typeface="Andalus" pitchFamily="18" charset="-78"/>
              </a:rPr>
              <a:t>Avoid prolonged sitting in the toilet to reduce straining and pressure on the hemorrhoids vessels.</a:t>
            </a:r>
          </a:p>
          <a:p>
            <a:pPr lvl="0"/>
            <a:r>
              <a:rPr lang="en-US" dirty="0" smtClean="0">
                <a:latin typeface="Andalus" pitchFamily="18" charset="-78"/>
                <a:cs typeface="Andalus" pitchFamily="18" charset="-78"/>
              </a:rPr>
              <a:t>Wash the </a:t>
            </a:r>
            <a:r>
              <a:rPr lang="en-US" dirty="0" err="1" smtClean="0">
                <a:latin typeface="Andalus" pitchFamily="18" charset="-78"/>
                <a:cs typeface="Andalus" pitchFamily="18" charset="-78"/>
              </a:rPr>
              <a:t>perianal</a:t>
            </a:r>
            <a:r>
              <a:rPr lang="en-US" dirty="0" smtClean="0">
                <a:latin typeface="Andalus" pitchFamily="18" charset="-78"/>
                <a:cs typeface="Andalus" pitchFamily="18" charset="-78"/>
              </a:rPr>
              <a:t> area with warm water after each bowel movement. In addition many patients find that warm bath soothes their discomfort.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09800"/>
            <a:ext cx="8229600" cy="1828800"/>
          </a:xfrm>
        </p:spPr>
        <p:txBody>
          <a:bodyPr>
            <a:normAutofit/>
          </a:bodyPr>
          <a:lstStyle/>
          <a:p>
            <a:r>
              <a:rPr lang="en-US" sz="5400" b="1" dirty="0" smtClean="0">
                <a:latin typeface="Andalus" pitchFamily="18" charset="-78"/>
                <a:cs typeface="Andalus" pitchFamily="18" charset="-78"/>
              </a:rPr>
              <a:t>Pharmacological Therapy</a:t>
            </a:r>
            <a:endParaRPr lang="en-US" sz="5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666</TotalTime>
  <Words>1100</Words>
  <Application>Microsoft Office PowerPoint</Application>
  <PresentationFormat>On-screen Show (4:3)</PresentationFormat>
  <Paragraphs>176</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GIT problems II</vt:lpstr>
      <vt:lpstr>Hemorrhoids</vt:lpstr>
      <vt:lpstr>Etiology</vt:lpstr>
      <vt:lpstr>Types of hemorrhoids</vt:lpstr>
      <vt:lpstr>Internal  Haemorrhoid</vt:lpstr>
      <vt:lpstr>Patient Assessment  (Specific questions to ask)</vt:lpstr>
      <vt:lpstr>When to Refer</vt:lpstr>
      <vt:lpstr>Management</vt:lpstr>
      <vt:lpstr>Pharmacological Therapy</vt:lpstr>
      <vt:lpstr>The OTC local products for hemorrhoids </vt:lpstr>
      <vt:lpstr>Laxatives</vt:lpstr>
      <vt:lpstr>Slide 12</vt:lpstr>
      <vt:lpstr>Heartburn</vt:lpstr>
      <vt:lpstr>Patient assessment with GERD</vt:lpstr>
      <vt:lpstr>Precipitating or aggravating factors…</vt:lpstr>
      <vt:lpstr>Medication</vt:lpstr>
      <vt:lpstr>When to refer</vt:lpstr>
      <vt:lpstr>Treatment Timescale (1 week) </vt:lpstr>
      <vt:lpstr>Pharmacological Treatment</vt:lpstr>
      <vt:lpstr>Slide 20</vt:lpstr>
      <vt:lpstr>  </vt:lpstr>
      <vt:lpstr>Indigestion</vt:lpstr>
      <vt:lpstr>Patient Assessment</vt:lpstr>
      <vt:lpstr>Interrelated Symptoms</vt:lpstr>
      <vt:lpstr>Slide 25</vt:lpstr>
      <vt:lpstr>Gallstones</vt:lpstr>
      <vt:lpstr>Gastro-oesophageal Reflux  The symptoms are typically described as heartburn arising in the upper  abdomen passing upwards behind the breastbone.  It is often precipitated by a large meal or by bending and lying down.</vt:lpstr>
      <vt:lpstr>Atypical angina Angina is usually experienced as a tight, painful constricting band across the middle of the chest. Atypical angina pain may be felt in the lower chest or upper abdomen. It is likely to be precipitated by exercise  or exertion. </vt:lpstr>
      <vt:lpstr>When to refer</vt:lpstr>
      <vt:lpstr>Treatment timescale 5 days</vt:lpstr>
      <vt:lpstr>The position of pain in appendicitis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saif</dc:creator>
  <cp:lastModifiedBy>Maher Fattouh</cp:lastModifiedBy>
  <cp:revision>61</cp:revision>
  <dcterms:created xsi:type="dcterms:W3CDTF">2006-08-16T00:00:00Z</dcterms:created>
  <dcterms:modified xsi:type="dcterms:W3CDTF">2018-10-20T19:13:26Z</dcterms:modified>
</cp:coreProperties>
</file>