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0" r:id="rId4"/>
    <p:sldId id="264" r:id="rId5"/>
    <p:sldId id="266" r:id="rId6"/>
    <p:sldId id="268" r:id="rId7"/>
    <p:sldId id="271" r:id="rId8"/>
    <p:sldId id="292" r:id="rId9"/>
    <p:sldId id="291" r:id="rId10"/>
    <p:sldId id="301" r:id="rId11"/>
    <p:sldId id="303" r:id="rId12"/>
    <p:sldId id="273" r:id="rId13"/>
    <p:sldId id="274" r:id="rId14"/>
    <p:sldId id="275" r:id="rId15"/>
    <p:sldId id="276" r:id="rId16"/>
    <p:sldId id="277" r:id="rId17"/>
    <p:sldId id="278" r:id="rId18"/>
    <p:sldId id="289" r:id="rId19"/>
    <p:sldId id="290" r:id="rId20"/>
    <p:sldId id="279" r:id="rId21"/>
    <p:sldId id="280" r:id="rId22"/>
    <p:sldId id="284" r:id="rId23"/>
    <p:sldId id="307" r:id="rId24"/>
    <p:sldId id="308" r:id="rId25"/>
    <p:sldId id="286" r:id="rId26"/>
    <p:sldId id="299" r:id="rId27"/>
    <p:sldId id="300" r:id="rId28"/>
    <p:sldId id="287" r:id="rId29"/>
    <p:sldId id="304" r:id="rId30"/>
    <p:sldId id="305" r:id="rId31"/>
    <p:sldId id="295" r:id="rId32"/>
    <p:sldId id="296" r:id="rId33"/>
    <p:sldId id="297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9" autoAdjust="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E38D8-4B23-44A2-9F8D-4827F51A8CBA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CAEB9-7E02-43C0-8215-1D2F0D0C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0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CAEB9-7E02-43C0-8215-1D2F0D0CEE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7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Andalus" panose="02020603050405020304" pitchFamily="18" charset="-78"/>
                <a:cs typeface="Andalus" panose="02020603050405020304" pitchFamily="18" charset="-78"/>
              </a:rPr>
              <a:t>Skin Conditions 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512" y="293925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07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688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deel_delman-53\Desktop\Typical_eczema_si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8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286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Patient assessment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Andalus" pitchFamily="18" charset="-78"/>
                <a:ea typeface="+mj-ea"/>
                <a:cs typeface="Andalus" pitchFamily="18" charset="-78"/>
              </a:rPr>
              <a:t>Age/distribution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Andalus" pitchFamily="18" charset="-78"/>
                <a:ea typeface="+mj-ea"/>
                <a:cs typeface="Andalus" pitchFamily="18" charset="-78"/>
              </a:rPr>
              <a:t>Occupation/contact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Andalus" pitchFamily="18" charset="-78"/>
                <a:ea typeface="+mj-ea"/>
                <a:cs typeface="Andalus" pitchFamily="18" charset="-78"/>
              </a:rPr>
              <a:t>History of hay fever/asthma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latin typeface="Andalus" pitchFamily="18" charset="-78"/>
                <a:ea typeface="+mj-ea"/>
                <a:cs typeface="Andalus" pitchFamily="18" charset="-78"/>
              </a:rPr>
              <a:t>Severity…</a:t>
            </a:r>
            <a:endParaRPr lang="en-US" sz="4400" b="1" dirty="0">
              <a:latin typeface="Andalus" pitchFamily="18" charset="-78"/>
              <a:ea typeface="+mj-ea"/>
              <a:cs typeface="Andalus" pitchFamily="18" charset="-78"/>
            </a:endParaRP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Aggravating Factors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hay-fever season.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house dust or animal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danders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soaps or detergents and cold wind (dry the skin ).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Certain clothing such as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woollen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material can irritate the skin.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Cow’s milk, eggs and some food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colouring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Emotional factors, stress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worry.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Antiseptic solutions applied directly to the skin or added to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bathwater.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Medication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Contact dermatitis may be caused or made worse by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sensitisation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topical medicaments.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Topically applied local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anaesthetics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antihistamines, antibiotics and antiseptics can all provoke allergic dermatitis. Some preservatives may cause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sensitisation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Failed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medication need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referral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When to refer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Andalus" pitchFamily="18" charset="-78"/>
                <a:ea typeface="+mj-ea"/>
                <a:cs typeface="Andalus" pitchFamily="18" charset="-78"/>
              </a:rPr>
              <a:t>Evidence of infection (weeping, crusting, spreading)</a:t>
            </a:r>
          </a:p>
          <a:p>
            <a:r>
              <a:rPr lang="en-US" b="1" dirty="0">
                <a:latin typeface="Andalus" pitchFamily="18" charset="-78"/>
                <a:ea typeface="+mj-ea"/>
                <a:cs typeface="Andalus" pitchFamily="18" charset="-78"/>
              </a:rPr>
              <a:t>Severe condition: badly fissured/cracked skin, bleeding</a:t>
            </a:r>
          </a:p>
          <a:p>
            <a:r>
              <a:rPr lang="en-US" b="1" dirty="0">
                <a:latin typeface="Andalus" pitchFamily="18" charset="-78"/>
                <a:ea typeface="+mj-ea"/>
                <a:cs typeface="Andalus" pitchFamily="18" charset="-78"/>
              </a:rPr>
              <a:t>Failed medication</a:t>
            </a:r>
          </a:p>
          <a:p>
            <a:r>
              <a:rPr lang="en-US" b="1" dirty="0">
                <a:latin typeface="Andalus" pitchFamily="18" charset="-78"/>
                <a:ea typeface="+mj-ea"/>
                <a:cs typeface="Andalus" pitchFamily="18" charset="-78"/>
              </a:rPr>
              <a:t>No identifiable cause (unless previously diagnosed as eczema)</a:t>
            </a:r>
          </a:p>
          <a:p>
            <a:r>
              <a:rPr lang="en-US" b="1" dirty="0">
                <a:latin typeface="Andalus" pitchFamily="18" charset="-78"/>
                <a:ea typeface="+mj-ea"/>
                <a:cs typeface="Andalus" pitchFamily="18" charset="-78"/>
              </a:rPr>
              <a:t>Duration of longer than 2 weeks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Treatment Timescale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(1 week) 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itchFamily="18" charset="-78"/>
              </a:rPr>
              <a:t>Non-pharmacological advices</a:t>
            </a: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Managing the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itch </a:t>
            </a: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Avoiding the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irritant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(e.g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.: wearing gloves to protect the skin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).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Maintaining the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skin integrity.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Pharmacological Treatment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73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Andalus" pitchFamily="18" charset="-78"/>
                <a:ea typeface="+mj-ea"/>
                <a:cs typeface="Andalus" pitchFamily="18" charset="-78"/>
              </a:rPr>
              <a:t>Emollients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Andalus" pitchFamily="18" charset="-78"/>
                <a:ea typeface="+mj-ea"/>
                <a:cs typeface="Andalus" pitchFamily="18" charset="-78"/>
              </a:rPr>
              <a:t>Topical corticosteroids</a:t>
            </a:r>
          </a:p>
          <a:p>
            <a:pPr>
              <a:lnSpc>
                <a:spcPct val="150000"/>
              </a:lnSpc>
            </a:pPr>
            <a:r>
              <a:rPr lang="en-US" sz="4400" b="1" dirty="0" err="1">
                <a:latin typeface="Andalus" pitchFamily="18" charset="-78"/>
                <a:ea typeface="+mj-ea"/>
                <a:cs typeface="Andalus" pitchFamily="18" charset="-78"/>
              </a:rPr>
              <a:t>Antipruritics</a:t>
            </a:r>
            <a:endParaRPr lang="en-US" sz="4400" b="1" dirty="0">
              <a:latin typeface="Andalus" pitchFamily="18" charset="-78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Acne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Acne vulgaris is a common condition in young people. 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It is not usually serious and resolves in most patients by the age of 25. 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Peak incidence of acne is 14–17 years in females and 16–19 years in males. 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condition normally resolves in the majority of patients within 10 years of onset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553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Fungal Skin Infection/ Athlete’s foot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706673"/>
              </p:ext>
            </p:extLst>
          </p:nvPr>
        </p:nvGraphicFramePr>
        <p:xfrm>
          <a:off x="1143000" y="1219200"/>
          <a:ext cx="6858000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0154"/>
                <a:gridCol w="4747846"/>
              </a:tblGrid>
              <a:tr h="878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Site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Name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</a:tr>
              <a:tr h="878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Scalp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Tinea</a:t>
                      </a: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capitis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</a:tr>
              <a:tr h="878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Feet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Tinea</a:t>
                      </a: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pedis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</a:tr>
              <a:tr h="878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Groin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Tinea</a:t>
                      </a: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cruris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</a:tr>
              <a:tr h="878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Body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Tinea</a:t>
                      </a: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corporis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</a:tr>
              <a:tr h="878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Nails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 </a:t>
                      </a:r>
                      <a:endParaRPr lang="en-US" sz="2600" b="1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Tinea</a:t>
                      </a:r>
                      <a:r>
                        <a:rPr lang="en-US" sz="2600" b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US" sz="2600" b="1" dirty="0" err="1" smtClean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unguium</a:t>
                      </a:r>
                      <a:r>
                        <a:rPr lang="en-US" sz="2600" b="1" baseline="0" dirty="0" smtClean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US" sz="2600" b="1" dirty="0" smtClean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(</a:t>
                      </a:r>
                      <a:r>
                        <a:rPr lang="en-US" sz="2600" b="1" dirty="0" err="1" smtClean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onychomycosis</a:t>
                      </a:r>
                      <a:r>
                        <a:rPr lang="en-US" sz="2600" b="1" dirty="0" smtClean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)</a:t>
                      </a:r>
                      <a:endParaRPr lang="en-US" sz="2600" b="1" dirty="0">
                        <a:effectLst/>
                        <a:latin typeface="Andalus" panose="02020603050405020304" pitchFamily="18" charset="-78"/>
                        <a:ea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Etiology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257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hormonal changes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especially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production of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androgens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pPr lvl="0" algn="just"/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Increased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keratin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and sebum production during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adolescence leads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to blockages of the follicles and the formation of </a:t>
            </a:r>
            <a:r>
              <a:rPr lang="en-US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microcomedones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pPr lvl="0" algn="just"/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microcomedone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can develop into a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non-inflammatory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lesion (</a:t>
            </a:r>
            <a:r>
              <a:rPr lang="en-US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comedone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), which may be open (blackhead) or closed (whitehead), or into an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inflammatory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lesion (papule, pustule or nodule). </a:t>
            </a:r>
          </a:p>
          <a:p>
            <a:pPr algn="just"/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Excess sebum encourages the growth of bacteria, particularly </a:t>
            </a:r>
            <a:r>
              <a:rPr lang="en-US" i="1" dirty="0" err="1">
                <a:latin typeface="Andalus" panose="02020603050405020304" pitchFamily="18" charset="-78"/>
                <a:cs typeface="Andalus" panose="02020603050405020304" pitchFamily="18" charset="-78"/>
              </a:rPr>
              <a:t>Propionibacterium</a:t>
            </a: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 acnes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which are involved in the development of inflammatory lesions.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Patient Assessment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4497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ndalus" panose="02020603050405020304" pitchFamily="18" charset="-78"/>
                <a:cs typeface="Andalus" pitchFamily="18" charset="-78"/>
              </a:rPr>
              <a:t>Age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Andalus" panose="02020603050405020304" pitchFamily="18" charset="-78"/>
                <a:cs typeface="Andalus" pitchFamily="18" charset="-78"/>
              </a:rPr>
              <a:t>Severity…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Affected areas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Medication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Severity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Mild 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acne: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Patients with predominately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open and closed </a:t>
            </a:r>
            <a:r>
              <a:rPr lang="en-US" sz="2400" dirty="0" err="1">
                <a:latin typeface="Andalus" panose="02020603050405020304" pitchFamily="18" charset="-78"/>
                <a:cs typeface="Andalus" panose="02020603050405020304" pitchFamily="18" charset="-78"/>
              </a:rPr>
              <a:t>comedones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with few inflammatory (</a:t>
            </a:r>
            <a:r>
              <a:rPr lang="en-US" sz="2400" dirty="0" err="1">
                <a:latin typeface="Andalus" panose="02020603050405020304" pitchFamily="18" charset="-78"/>
                <a:cs typeface="Andalus" panose="02020603050405020304" pitchFamily="18" charset="-78"/>
              </a:rPr>
              <a:t>papulopustular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) lesions mainly confined to the face. Mild acne is therefore characterized by the presence of a few to </a:t>
            </a:r>
            <a:r>
              <a:rPr lang="en-US" sz="2400" b="1" i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several </a:t>
            </a:r>
            <a:r>
              <a:rPr lang="en-US" sz="2400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papules </a:t>
            </a:r>
            <a:r>
              <a:rPr lang="en-US" sz="2400" b="1" i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pustules the, but not </a:t>
            </a:r>
            <a:r>
              <a:rPr lang="en-US" sz="2400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nodules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Moderate 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acne: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A patient with moderate acne has </a:t>
            </a:r>
            <a:r>
              <a:rPr lang="en-US" sz="2400" b="1" i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many inflammatory lesions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that are not confined to the face. Lesions are often painful and there is a possibility of mild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scaring.</a:t>
            </a: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Severe 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acne: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A patient with severe acne has all the characteristics of moderate acne </a:t>
            </a:r>
            <a:r>
              <a:rPr lang="en-US" sz="2400" b="1" i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plus the development of cysts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. Lesions are often widespread involving the upper back and chest. Scarring will usually result.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heherbalfacefood.com/wp-content/uploads/2014/12/stages-of-ac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12200" cy="653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289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beautybyviolett.com/wp-content/uploads/2015/06/types-of-ac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60" y="351603"/>
            <a:ext cx="7603940" cy="6350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674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When to refer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Moderate and Severe acne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Failed medication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Suspected drug-induced 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acne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Management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Benzoyl peroxide </a:t>
            </a:r>
            <a:r>
              <a:rPr lang="en-US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2.5%, 5%, and 10% gels, lotion, cream)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Antibacterials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Topical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Retinoids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28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Adapalene</a:t>
            </a: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/ </a:t>
            </a:r>
            <a:r>
              <a:rPr lang="en-US" sz="28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Differin</a:t>
            </a: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 Gel 0.1%)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264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25" y="44014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Practical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points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4373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Diet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Continuous treatment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Skin hygiene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Topical hydrocortisone and acne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886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Treatment timescale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improved </a:t>
            </a: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within 8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7467600" cy="3611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buNone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Only mild acne can be managed by the pharmacist using OTC products, moderate and severe acne should be referred.</a:t>
            </a:r>
            <a:b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90800"/>
            <a:ext cx="4235450" cy="287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295400" y="381000"/>
            <a:ext cx="6324600" cy="1447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7200" dirty="0" smtClean="0">
                <a:latin typeface="Comic Sans MS" pitchFamily="66" charset="0"/>
              </a:rPr>
              <a:t>Cold Sore</a:t>
            </a:r>
            <a:endParaRPr lang="ar-IQ" sz="72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590800"/>
            <a:ext cx="373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The virus responsible is the herpes simplex virus (HSV) of which there are two major types: HSV1 and HSV2.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280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839331"/>
            <a:ext cx="4876800" cy="48307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 fungus that causes the disease thrives in warm, moist conditions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 problem is more common in men than in women and responds well to OTC treatment.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54116"/>
            <a:ext cx="3200400" cy="471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543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8375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Patient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259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Age and Duration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Symptoms and appearance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Location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Precipitating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factors</a:t>
            </a:r>
          </a:p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Previous history (help in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diagnosis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Medication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5844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When to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refer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7924800" cy="49831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Babies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and young children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Failure of an established sore to resolve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Severe or worsening sore (widespread)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History of frequent cold sores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Sore lasting longer than 2 weeks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Painless sore (like in oral cancer)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Patients with atopic eczema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Eye affected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Uncertain diagnosis</a:t>
            </a:r>
          </a:p>
          <a:p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Immunocompromised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patient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8270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Management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Aciclovir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Penciclovir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cream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Bland creams (e.g.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cetrimide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/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celavex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cream)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Hydrocolloid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patch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703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620000" cy="24384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Andalus" panose="02020603050405020304" pitchFamily="18" charset="-78"/>
                <a:cs typeface="Andalus" panose="02020603050405020304" pitchFamily="18" charset="-78"/>
              </a:rPr>
              <a:t>Advices to preventing cross-infection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6866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Patient Assessment </a:t>
            </a:r>
            <a:endParaRPr lang="en-US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373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Appearance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Severity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Location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Previous history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Medication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latin typeface="Andalus" pitchFamily="18" charset="-78"/>
                <a:cs typeface="Andalus" pitchFamily="18" charset="-78"/>
              </a:rPr>
              <a:t>When to Refer</a:t>
            </a:r>
            <a:endParaRPr lang="en-US" sz="4800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Severe, affecting other parts of the foot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Signs of bacterial infection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Unresponsive to appropriate treatment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Diabetic patients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Involvement of toenails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Management</a:t>
            </a:r>
            <a:br>
              <a:rPr lang="en-US" b="1" u="sng" dirty="0" smtClean="0">
                <a:latin typeface="Andalus" pitchFamily="18" charset="-78"/>
                <a:cs typeface="Andalus" pitchFamily="18" charset="-78"/>
              </a:rPr>
            </a:b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2 weeks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Andalus" pitchFamily="18" charset="-78"/>
                <a:ea typeface="+mj-ea"/>
                <a:cs typeface="Andalus" pitchFamily="18" charset="-78"/>
              </a:rPr>
              <a:t>Pharmacists should instruct patients on how to use the treatment correctly to prevent recurrence. 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Clean and dry your feet.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treatment must be continued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for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1–2 weeks after the disappearance of all signs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infection to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ensure eradication of the fungus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4800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lvl="0" algn="l"/>
            <a:r>
              <a:rPr lang="en-US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Azoles </a:t>
            </a:r>
            <a:r>
              <a:rPr lang="en-US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3100" b="1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Miconazole</a:t>
            </a:r>
            <a:r>
              <a:rPr lang="en-US" sz="31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100" b="1" i="1" dirty="0" err="1">
                <a:latin typeface="Andalus" panose="02020603050405020304" pitchFamily="18" charset="-78"/>
                <a:cs typeface="Andalus" panose="02020603050405020304" pitchFamily="18" charset="-78"/>
              </a:rPr>
              <a:t>clotrimazole</a:t>
            </a:r>
            <a:r>
              <a:rPr lang="en-US" sz="31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100" b="1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ketconazole</a:t>
            </a:r>
            <a:r>
              <a:rPr lang="en-US" sz="31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r>
              <a:rPr lang="en-US" sz="3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5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Terbinafine</a:t>
            </a:r>
            <a:r>
              <a:rPr lang="en-US" sz="54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54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8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Griseofulvin</a:t>
            </a:r>
            <a:r>
              <a:rPr lang="en-US" sz="4800" b="1" dirty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sz="48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48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8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Tolnaftate</a:t>
            </a:r>
            <a:r>
              <a:rPr lang="en-US" sz="48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48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8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Undecenoates</a:t>
            </a:r>
            <a:r>
              <a:rPr lang="en-US" sz="48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(e.g. </a:t>
            </a:r>
            <a:r>
              <a:rPr lang="en-US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zinc </a:t>
            </a:r>
            <a:r>
              <a:rPr lang="en-US" sz="36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undecenoate</a:t>
            </a:r>
            <a:r>
              <a:rPr lang="en-US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br>
              <a:rPr lang="en-US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Hydrocortisone </a:t>
            </a:r>
            <a:r>
              <a:rPr lang="en-US" sz="4800" b="1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48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sz="4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77825"/>
            <a:ext cx="6400800" cy="993775"/>
          </a:xfrm>
        </p:spPr>
        <p:txBody>
          <a:bodyPr>
            <a:normAutofit/>
          </a:bodyPr>
          <a:lstStyle/>
          <a:p>
            <a:r>
              <a:rPr lang="en-US" sz="4900" b="1" u="sng" dirty="0">
                <a:solidFill>
                  <a:schemeClr val="tx1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Topical Anti-fungal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Eczema/dermatitis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Skin conditions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characterized by dryness, erythema, and itch of the skin, often with weeping and crusting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Contact dermatitis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(irritation or allergy).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Atopic eczema (with endogenous cause 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Contact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dermatitis &amp;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Atopic eczema 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6" y="2441812"/>
            <a:ext cx="42767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854" y="2451337"/>
            <a:ext cx="4286250" cy="302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8271" y="5638902"/>
            <a:ext cx="4175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Typical eczema dermatitis </a:t>
            </a:r>
            <a:r>
              <a:rPr lang="en-US" sz="2400" b="1" dirty="0" smtClean="0"/>
              <a:t>rash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172200" y="5556417"/>
            <a:ext cx="2083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Atopic eczema</a:t>
            </a:r>
            <a:r>
              <a:rPr lang="en-US" dirty="0"/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55" y="2441812"/>
            <a:ext cx="4867656" cy="312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043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835</Words>
  <Application>Microsoft Office PowerPoint</Application>
  <PresentationFormat>On-screen Show (4:3)</PresentationFormat>
  <Paragraphs>148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Andalus</vt:lpstr>
      <vt:lpstr>Arial</vt:lpstr>
      <vt:lpstr>Calibri</vt:lpstr>
      <vt:lpstr>Comic Sans MS</vt:lpstr>
      <vt:lpstr>Symbol</vt:lpstr>
      <vt:lpstr>Times New Roman</vt:lpstr>
      <vt:lpstr>Office Theme</vt:lpstr>
      <vt:lpstr>Skin Conditions I</vt:lpstr>
      <vt:lpstr>Fungal Skin Infection/ Athlete’s foot</vt:lpstr>
      <vt:lpstr>PowerPoint Presentation</vt:lpstr>
      <vt:lpstr>Patient Assessment </vt:lpstr>
      <vt:lpstr>When to Refer</vt:lpstr>
      <vt:lpstr>Management 2 weeks</vt:lpstr>
      <vt:lpstr>Azoles (Miconazole, clotrimazole, ketconazole)   Terbinafine Griseofulvin   Tolnaftate Undecenoates (e.g. zinc undecenoate) Hydrocortisone  </vt:lpstr>
      <vt:lpstr>Eczema/dermatitis</vt:lpstr>
      <vt:lpstr>Contact dermatitis &amp; Atopic eczema </vt:lpstr>
      <vt:lpstr>PowerPoint Presentation</vt:lpstr>
      <vt:lpstr>PowerPoint Presentation</vt:lpstr>
      <vt:lpstr>Patient assessment</vt:lpstr>
      <vt:lpstr>Aggravating Factors</vt:lpstr>
      <vt:lpstr>Medication</vt:lpstr>
      <vt:lpstr>When to refer</vt:lpstr>
      <vt:lpstr>Treatment Timescale (1 week) </vt:lpstr>
      <vt:lpstr>Pharmacological Treatment</vt:lpstr>
      <vt:lpstr>Acne</vt:lpstr>
      <vt:lpstr>  </vt:lpstr>
      <vt:lpstr>Etiology</vt:lpstr>
      <vt:lpstr>Patient Assessment</vt:lpstr>
      <vt:lpstr>Severity</vt:lpstr>
      <vt:lpstr>PowerPoint Presentation</vt:lpstr>
      <vt:lpstr>PowerPoint Presentation</vt:lpstr>
      <vt:lpstr>When to refer</vt:lpstr>
      <vt:lpstr>Management</vt:lpstr>
      <vt:lpstr>Practical points</vt:lpstr>
      <vt:lpstr>Treatment timescale improved within 8 weeks</vt:lpstr>
      <vt:lpstr>PowerPoint Presentation</vt:lpstr>
      <vt:lpstr>PowerPoint Presentation</vt:lpstr>
      <vt:lpstr>Patient Assessment</vt:lpstr>
      <vt:lpstr>When to refer</vt:lpstr>
      <vt:lpstr>Management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saif</dc:creator>
  <cp:lastModifiedBy>Windows User</cp:lastModifiedBy>
  <cp:revision>87</cp:revision>
  <dcterms:created xsi:type="dcterms:W3CDTF">2006-08-16T00:00:00Z</dcterms:created>
  <dcterms:modified xsi:type="dcterms:W3CDTF">2018-11-03T19:54:54Z</dcterms:modified>
</cp:coreProperties>
</file>