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4" r:id="rId4"/>
    <p:sldId id="271" r:id="rId5"/>
    <p:sldId id="267" r:id="rId6"/>
    <p:sldId id="273" r:id="rId7"/>
    <p:sldId id="274" r:id="rId8"/>
    <p:sldId id="275" r:id="rId9"/>
    <p:sldId id="276" r:id="rId10"/>
    <p:sldId id="277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8" autoAdjust="0"/>
    <p:restoredTop sz="94660"/>
  </p:normalViewPr>
  <p:slideViewPr>
    <p:cSldViewPr snapToGrid="0">
      <p:cViewPr varScale="1">
        <p:scale>
          <a:sx n="48" d="100"/>
          <a:sy n="48" d="100"/>
        </p:scale>
        <p:origin x="42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248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17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5392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528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4198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65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29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01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4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8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7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3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3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16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93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78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6D501-A434-45E8-A864-28889832E923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9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029" y="1445654"/>
            <a:ext cx="11629928" cy="2262781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 of </a:t>
            </a:r>
            <a:r>
              <a:rPr lang="el-GR" sz="44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β-</a:t>
            </a:r>
            <a:r>
              <a:rPr lang="en-US" sz="44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adrenergic</a:t>
            </a:r>
            <a:r>
              <a:rPr lang="en-US" sz="4400" b="1" spc="-3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spc="-2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Blockers 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Arterial Blood Pressure</a:t>
            </a:r>
            <a:r>
              <a:rPr lang="en-US" sz="4800" b="1" dirty="0" smtClean="0">
                <a:solidFill>
                  <a:schemeClr val="tx1"/>
                </a:solidFill>
              </a:rPr>
              <a:t/>
            </a:r>
            <a:br>
              <a:rPr lang="en-US" sz="4800" b="1" dirty="0" smtClean="0">
                <a:solidFill>
                  <a:schemeClr val="tx1"/>
                </a:solidFill>
              </a:rPr>
            </a:b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829" y="3979573"/>
            <a:ext cx="9133010" cy="2150772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smtClean="0">
                <a:solidFill>
                  <a:schemeClr val="tx1"/>
                </a:solidFill>
              </a:rPr>
              <a:t>Pharmacology lab-7</a:t>
            </a:r>
          </a:p>
          <a:p>
            <a:pPr algn="ctr"/>
            <a:endParaRPr lang="en-US" sz="35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900" b="1" dirty="0" smtClean="0">
                <a:solidFill>
                  <a:schemeClr val="tx1"/>
                </a:solidFill>
              </a:rPr>
              <a:t>College of Pharmacy/ Department of pharmacology and Toxicology</a:t>
            </a:r>
          </a:p>
          <a:p>
            <a:pPr algn="ctr"/>
            <a:r>
              <a:rPr lang="en-US" sz="1900" b="1" dirty="0" smtClean="0">
                <a:solidFill>
                  <a:schemeClr val="tx1"/>
                </a:solidFill>
              </a:rPr>
              <a:t>December-2018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93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06516"/>
          </a:xfrm>
        </p:spPr>
        <p:txBody>
          <a:bodyPr>
            <a:normAutofit/>
          </a:bodyPr>
          <a:lstStyle/>
          <a:p>
            <a:r>
              <a:rPr lang="en-US" b="1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Toxicity </a:t>
            </a:r>
            <a:r>
              <a:rPr lang="en-US" b="1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</a:t>
            </a:r>
            <a:r>
              <a:rPr lang="el-GR" b="1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β-</a:t>
            </a:r>
            <a:r>
              <a:rPr lang="en-US" b="1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adrenergic</a:t>
            </a:r>
            <a:r>
              <a:rPr lang="en-US" b="1" spc="16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lang="en-US" b="1" spc="-20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blockers</a:t>
            </a:r>
            <a:r>
              <a:rPr lang="en-US" dirty="0" smtClean="0">
                <a:latin typeface="Calibri"/>
                <a:cs typeface="Calibri"/>
              </a:rPr>
              <a:t>: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9287" y="1311965"/>
            <a:ext cx="9755324" cy="5546035"/>
          </a:xfrm>
        </p:spPr>
        <p:txBody>
          <a:bodyPr>
            <a:noAutofit/>
          </a:bodyPr>
          <a:lstStyle/>
          <a:p>
            <a:r>
              <a:rPr lang="en-US"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toxicity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β-adrenergic </a:t>
            </a:r>
            <a:r>
              <a:rPr lang="en-US"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antagonists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 </a:t>
            </a: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their ability </a:t>
            </a:r>
            <a:r>
              <a:rPr lang="en-US"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competitively </a:t>
            </a:r>
            <a:r>
              <a:rPr lang="en-US"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antagonize 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800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catecholamines</a:t>
            </a: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cardiac </a:t>
            </a: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β-adrenergic  </a:t>
            </a:r>
            <a:r>
              <a:rPr lang="en-US"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receptors</a:t>
            </a:r>
            <a:r>
              <a:rPr lang="en-US" sz="28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965" marR="5080" algn="just">
              <a:lnSpc>
                <a:spcPct val="100000"/>
              </a:lnSpc>
              <a:spcBef>
                <a:spcPts val="95"/>
              </a:spcBef>
              <a:tabLst>
                <a:tab pos="2832100" algn="l"/>
                <a:tab pos="4424680" algn="l"/>
                <a:tab pos="6605905" algn="l"/>
              </a:tabLst>
            </a:pPr>
            <a:r>
              <a:rPr lang="en-US" sz="28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Propranolol poisoning characterized by coma ,seizure ,hypotension</a:t>
            </a: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bradycardia, </a:t>
            </a: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impaired </a:t>
            </a:r>
            <a:r>
              <a:rPr lang="en-US"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 </a:t>
            </a:r>
            <a:r>
              <a:rPr lang="en-US"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conduction.</a:t>
            </a:r>
          </a:p>
          <a:p>
            <a:pPr marL="12065" marR="5080" indent="0" algn="just">
              <a:lnSpc>
                <a:spcPct val="100000"/>
              </a:lnSpc>
              <a:spcBef>
                <a:spcPts val="95"/>
              </a:spcBef>
              <a:buNone/>
              <a:tabLst>
                <a:tab pos="2832100" algn="l"/>
                <a:tab pos="4424680" algn="l"/>
                <a:tab pos="6605905" algn="l"/>
              </a:tabLst>
            </a:pPr>
            <a:endParaRPr lang="en-US" sz="2800" spc="-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965" marR="5080" algn="just">
              <a:spcBef>
                <a:spcPts val="95"/>
              </a:spcBef>
              <a:tabLst>
                <a:tab pos="2832100" algn="l"/>
                <a:tab pos="4424680" algn="l"/>
                <a:tab pos="6605905" algn="l"/>
              </a:tabLs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bradycardia</a:t>
            </a:r>
            <a:r>
              <a:rPr lang="en-US" sz="28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atropine </a:t>
            </a:r>
            <a:r>
              <a:rPr lang="en-US"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 given</a:t>
            </a:r>
            <a:r>
              <a:rPr lang="en-US" sz="28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2065" marR="5080" indent="0" algn="just">
              <a:spcBef>
                <a:spcPts val="95"/>
              </a:spcBef>
              <a:buNone/>
              <a:tabLst>
                <a:tab pos="2832100" algn="l"/>
                <a:tab pos="4424680" algn="l"/>
                <a:tab pos="6605905" algn="l"/>
              </a:tabLst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965" marR="5080" algn="just">
              <a:spcBef>
                <a:spcPts val="95"/>
              </a:spcBef>
              <a:tabLst>
                <a:tab pos="2832100" algn="l"/>
                <a:tab pos="4424680" algn="l"/>
                <a:tab pos="6605905" algn="l"/>
              </a:tabLst>
            </a:pP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Glucagon </a:t>
            </a:r>
            <a:r>
              <a:rPr lang="en-US"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produces </a:t>
            </a: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inotropic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2800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chronotropic</a:t>
            </a:r>
            <a:r>
              <a:rPr lang="en-US"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activity &amp; </a:t>
            </a:r>
            <a:r>
              <a:rPr lang="en-US"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improves </a:t>
            </a:r>
            <a:r>
              <a:rPr lang="en-US"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</a:t>
            </a:r>
            <a:r>
              <a:rPr lang="en-US" sz="2800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conduction.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965" marR="5080" algn="just">
              <a:lnSpc>
                <a:spcPct val="100000"/>
              </a:lnSpc>
              <a:spcBef>
                <a:spcPts val="95"/>
              </a:spcBef>
              <a:tabLst>
                <a:tab pos="2832100" algn="l"/>
                <a:tab pos="4424680" algn="l"/>
                <a:tab pos="6605905" algn="l"/>
              </a:tabLst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826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6510" y="2499360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/>
              <a:t>Thank you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75145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290" y="1071177"/>
            <a:ext cx="1041965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Blood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pressure (BP)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the lateral pressure exerted 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blood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the wall of the artery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Systolic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pressure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the maximum pressure in the arteries during systole.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Diastolic pressure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the minimum pressure at the end of ventricular diastole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measure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constant stretch to which walls of the arteries are subjected.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more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important than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systolic pressure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31938" y="31750"/>
            <a:ext cx="8912225" cy="128111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Blood </a:t>
            </a:r>
            <a:r>
              <a:rPr lang="en-US" b="1" dirty="0" smtClean="0">
                <a:solidFill>
                  <a:schemeClr val="tx1"/>
                </a:solidFill>
              </a:rPr>
              <a:t>Pressure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02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8626" y="783412"/>
            <a:ext cx="8911687" cy="1280890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en-US" sz="2800" b="1" dirty="0">
                <a:solidFill>
                  <a:schemeClr val="tx1"/>
                </a:solidFill>
                <a:latin typeface="Swiss721BT-BoldCondensed"/>
                <a:ea typeface="+mn-ea"/>
                <a:cs typeface="+mn-cs"/>
              </a:rPr>
              <a:t>NORMAL VALUES</a:t>
            </a:r>
            <a:br>
              <a:rPr lang="en-US" sz="2800" b="1" dirty="0">
                <a:solidFill>
                  <a:schemeClr val="tx1"/>
                </a:solidFill>
                <a:latin typeface="Swiss721BT-BoldCondensed"/>
                <a:ea typeface="+mn-ea"/>
                <a:cs typeface="+mn-cs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8626" y="1801061"/>
            <a:ext cx="10340099" cy="41629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average systolic pressure in healthy adults is 100–140 mm Hg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average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diastolic pressure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60–90 mm Hg.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00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7925" y="6114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Observing the Effect of Various Factors</a:t>
            </a:r>
            <a:br>
              <a:rPr lang="en-US" b="1" dirty="0"/>
            </a:br>
            <a:r>
              <a:rPr lang="en-US" b="1" dirty="0"/>
              <a:t>on Blood Pressure and Heart Rate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4212" y="2032000"/>
            <a:ext cx="9869488" cy="377762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Arterial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blood pressure is directly proportional to cardiac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output and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peripheral resistance (PR) to blood flow, that is,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BP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CO *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Peripheral resistance is increased by blood vessel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constriction,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 an increase in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blood viscosity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and by a loss of elasticity of the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arteries.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77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3333" y="355600"/>
            <a:ext cx="11618611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ffect of moderate exercise on blood pressure</a:t>
            </a: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exercise, there is a moderate increase in systolic blood pressure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is due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increase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cardiac output caused by an increased heart rate and myocardial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contractility (stroke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volume increases) due to increased sympathetic activity, and increased venous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return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increase in blood pressure is not proportionate to the increase in cardiac output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because there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 reduction in total peripheral resistance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effects of vasoconstriction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inactive regions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overcome by vasodilatation in active muscles. Hence, the diastolic pressure 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pre-exercise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level is slightly reduced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07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</a:t>
            </a:r>
            <a:r>
              <a:rPr lang="el-GR" spc="-5" dirty="0"/>
              <a:t>β-</a:t>
            </a:r>
            <a:r>
              <a:rPr lang="en-US" spc="-5" dirty="0"/>
              <a:t>adrenergic</a:t>
            </a:r>
            <a:r>
              <a:rPr lang="en-US" spc="-35" dirty="0"/>
              <a:t> </a:t>
            </a:r>
            <a:r>
              <a:rPr lang="en-US" spc="-20" dirty="0" smtClean="0"/>
              <a:t>Blockers </a:t>
            </a:r>
            <a:r>
              <a:rPr lang="en-US" dirty="0" smtClean="0"/>
              <a:t>action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2400" dirty="0" smtClean="0"/>
              <a:t> ↓</a:t>
            </a:r>
            <a:r>
              <a:rPr lang="en-US" sz="2400" dirty="0" smtClean="0"/>
              <a:t>cardiac output</a:t>
            </a:r>
          </a:p>
          <a:p>
            <a:r>
              <a:rPr lang="en-US" sz="2400" dirty="0" smtClean="0"/>
              <a:t>↓ Peripheral resistance</a:t>
            </a:r>
          </a:p>
          <a:p>
            <a:r>
              <a:rPr lang="en-US" sz="2400" dirty="0" smtClean="0"/>
              <a:t>Inhibit release of renin from the kidney </a:t>
            </a:r>
          </a:p>
          <a:p>
            <a:r>
              <a:rPr lang="en-US" sz="2400" dirty="0" smtClean="0"/>
              <a:t>↓ formation of angiotensin II and the secretion of aldosterone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4290609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Beta Blocker Drugs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3427" y="1351721"/>
            <a:ext cx="10431186" cy="55261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</a:t>
            </a:r>
            <a:r>
              <a:rPr lang="en-US" sz="28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28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pharm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ologi</a:t>
            </a:r>
            <a:r>
              <a:rPr lang="en-US"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Pharmacokinetic </a:t>
            </a:r>
            <a:r>
              <a:rPr lang="en-US" sz="28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differences that</a:t>
            </a:r>
            <a:r>
              <a:rPr lang="en-US"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</a:t>
            </a: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therapeutic  applications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incidence of side </a:t>
            </a:r>
            <a:r>
              <a:rPr lang="en-US"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Atenolol</a:t>
            </a:r>
          </a:p>
          <a:p>
            <a:r>
              <a:rPr lang="en-US" sz="2400" dirty="0" err="1" smtClean="0"/>
              <a:t>Bisoprolol</a:t>
            </a:r>
            <a:endParaRPr lang="en-US" sz="2400" dirty="0" smtClean="0"/>
          </a:p>
          <a:p>
            <a:r>
              <a:rPr lang="en-US" sz="2400" dirty="0" err="1" smtClean="0"/>
              <a:t>Carvedilol</a:t>
            </a:r>
            <a:endParaRPr lang="en-US" sz="2400" dirty="0" smtClean="0"/>
          </a:p>
          <a:p>
            <a:r>
              <a:rPr lang="en-US" sz="2400" dirty="0" err="1" smtClean="0"/>
              <a:t>Esmolol</a:t>
            </a:r>
            <a:endParaRPr lang="en-US" sz="2400" dirty="0" smtClean="0"/>
          </a:p>
          <a:p>
            <a:r>
              <a:rPr lang="en-US" sz="2400" dirty="0" err="1" smtClean="0"/>
              <a:t>Metoprolol</a:t>
            </a:r>
            <a:endParaRPr lang="en-US" sz="2400" dirty="0" smtClean="0"/>
          </a:p>
          <a:p>
            <a:r>
              <a:rPr lang="en-US" sz="2400" dirty="0" smtClean="0"/>
              <a:t>Propranolol</a:t>
            </a:r>
          </a:p>
          <a:p>
            <a:r>
              <a:rPr lang="en-US" sz="2400" dirty="0" err="1" smtClean="0"/>
              <a:t>Timolol</a:t>
            </a:r>
            <a:endParaRPr lang="en-US" sz="2400" dirty="0" smtClean="0"/>
          </a:p>
          <a:p>
            <a:r>
              <a:rPr lang="en-US" sz="2400" dirty="0" err="1" smtClean="0"/>
              <a:t>Pindolol</a:t>
            </a:r>
            <a:endParaRPr lang="en-US" sz="2400" dirty="0" smtClean="0"/>
          </a:p>
          <a:p>
            <a:r>
              <a:rPr lang="en-US" sz="2400" dirty="0" err="1" smtClean="0"/>
              <a:t>Nadolol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274532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0083" y="683743"/>
            <a:ext cx="10311917" cy="597547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Therapeutic uses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Hypertension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Tachycardia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Tachyarrhythmia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Angina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Glaucoma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migraine  </a:t>
            </a:r>
            <a:r>
              <a:rPr lang="en-US"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prophylaxis.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ar-IQ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0141" y="5411480"/>
            <a:ext cx="9755324" cy="4006221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9914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Adverse effects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7583" y="2133599"/>
            <a:ext cx="9477029" cy="3710609"/>
          </a:xfrm>
        </p:spPr>
        <p:txBody>
          <a:bodyPr>
            <a:noAutofit/>
          </a:bodyPr>
          <a:lstStyle/>
          <a:p>
            <a:r>
              <a:rPr lang="en-US" sz="2800" dirty="0" smtClean="0"/>
              <a:t>Bradycardia</a:t>
            </a:r>
          </a:p>
          <a:p>
            <a:r>
              <a:rPr lang="en-US" sz="2800" dirty="0" smtClean="0"/>
              <a:t>Hypotension</a:t>
            </a:r>
          </a:p>
          <a:p>
            <a:r>
              <a:rPr lang="en-US" sz="2800" dirty="0" smtClean="0"/>
              <a:t>Fatigue, lethargy, insomnia</a:t>
            </a:r>
          </a:p>
          <a:p>
            <a:r>
              <a:rPr lang="en-US" sz="2800" dirty="0" smtClean="0"/>
              <a:t>Sexual dysfunction</a:t>
            </a:r>
          </a:p>
          <a:p>
            <a:r>
              <a:rPr lang="ar-IQ" sz="2800" dirty="0" smtClean="0"/>
              <a:t>↓ </a:t>
            </a:r>
            <a:r>
              <a:rPr lang="en-US" sz="2800" dirty="0" smtClean="0"/>
              <a:t>HDL   </a:t>
            </a:r>
            <a:r>
              <a:rPr lang="ar-IQ" sz="2800" dirty="0" smtClean="0"/>
              <a:t>↑ </a:t>
            </a:r>
            <a:r>
              <a:rPr lang="en-US" sz="2800" dirty="0" smtClean="0"/>
              <a:t>TG</a:t>
            </a:r>
          </a:p>
          <a:p>
            <a:r>
              <a:rPr lang="en-US" sz="2800" dirty="0" smtClean="0"/>
              <a:t>Abrupt withdrawal  may induce angina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63117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3327</TotalTime>
  <Words>412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Swiss721BT-BoldCondensed</vt:lpstr>
      <vt:lpstr>Tahoma</vt:lpstr>
      <vt:lpstr>Times New Roman</vt:lpstr>
      <vt:lpstr>Wingdings 3</vt:lpstr>
      <vt:lpstr>Wisp</vt:lpstr>
      <vt:lpstr>Effect of β-adrenergic Blockers on the Arterial Blood Pressure </vt:lpstr>
      <vt:lpstr>Blood Pressure </vt:lpstr>
      <vt:lpstr>NORMAL VALUES </vt:lpstr>
      <vt:lpstr>Observing the Effect of Various Factors on Blood Pressure and Heart Rate </vt:lpstr>
      <vt:lpstr>PowerPoint Presentation</vt:lpstr>
      <vt:lpstr>Mechanism of β-adrenergic Blockers action</vt:lpstr>
      <vt:lpstr>Beta Blocker Drugs</vt:lpstr>
      <vt:lpstr>Therapeutic uses  Hypertension Tachycardia Tachyarrhythmia MI Angina Glaucoma migraine  prophylaxis. </vt:lpstr>
      <vt:lpstr>Adverse effects </vt:lpstr>
      <vt:lpstr>Toxicity of β-adrenergic blockers: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wrood alkhfajy</dc:creator>
  <cp:lastModifiedBy>alsafi</cp:lastModifiedBy>
  <cp:revision>70</cp:revision>
  <dcterms:created xsi:type="dcterms:W3CDTF">2017-11-30T09:08:16Z</dcterms:created>
  <dcterms:modified xsi:type="dcterms:W3CDTF">2018-12-02T09:17:41Z</dcterms:modified>
</cp:coreProperties>
</file>