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256" r:id="rId3"/>
    <p:sldId id="263" r:id="rId4"/>
    <p:sldId id="261" r:id="rId5"/>
    <p:sldId id="275" r:id="rId6"/>
    <p:sldId id="306" r:id="rId7"/>
    <p:sldId id="276" r:id="rId8"/>
    <p:sldId id="264" r:id="rId9"/>
    <p:sldId id="277" r:id="rId10"/>
    <p:sldId id="257" r:id="rId11"/>
    <p:sldId id="258" r:id="rId12"/>
    <p:sldId id="271" r:id="rId13"/>
    <p:sldId id="260" r:id="rId14"/>
    <p:sldId id="304" r:id="rId15"/>
    <p:sldId id="272" r:id="rId16"/>
    <p:sldId id="265" r:id="rId17"/>
    <p:sldId id="307" r:id="rId18"/>
    <p:sldId id="305" r:id="rId19"/>
    <p:sldId id="309" r:id="rId20"/>
    <p:sldId id="308" r:id="rId21"/>
    <p:sldId id="296" r:id="rId22"/>
    <p:sldId id="297" r:id="rId23"/>
    <p:sldId id="311" r:id="rId24"/>
    <p:sldId id="312" r:id="rId25"/>
    <p:sldId id="298" r:id="rId26"/>
    <p:sldId id="287" r:id="rId27"/>
    <p:sldId id="289" r:id="rId28"/>
    <p:sldId id="290" r:id="rId29"/>
    <p:sldId id="288" r:id="rId30"/>
    <p:sldId id="314" r:id="rId31"/>
    <p:sldId id="291" r:id="rId32"/>
    <p:sldId id="292" r:id="rId33"/>
    <p:sldId id="313" r:id="rId34"/>
    <p:sldId id="293" r:id="rId35"/>
    <p:sldId id="299" r:id="rId36"/>
    <p:sldId id="315" r:id="rId37"/>
    <p:sldId id="300" r:id="rId38"/>
    <p:sldId id="316" r:id="rId39"/>
    <p:sldId id="301" r:id="rId40"/>
    <p:sldId id="317" r:id="rId41"/>
    <p:sldId id="318" r:id="rId42"/>
    <p:sldId id="302" r:id="rId43"/>
    <p:sldId id="303" r:id="rId44"/>
    <p:sldId id="319" r:id="rId45"/>
    <p:sldId id="321" r:id="rId46"/>
    <p:sldId id="32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4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60"/>
  </p:normalViewPr>
  <p:slideViewPr>
    <p:cSldViewPr>
      <p:cViewPr varScale="1">
        <p:scale>
          <a:sx n="69" d="100"/>
          <a:sy n="69" d="100"/>
        </p:scale>
        <p:origin x="-13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1.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9.jpeg"/><Relationship Id="rId4" Type="http://schemas.openxmlformats.org/officeDocument/2006/relationships/image" Target="../media/image48.jpg"/></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7.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66.jpg"/><Relationship Id="rId2" Type="http://schemas.openxmlformats.org/officeDocument/2006/relationships/image" Target="../media/image62.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5.jpeg"/><Relationship Id="rId4" Type="http://schemas.openxmlformats.org/officeDocument/2006/relationships/image" Target="../media/image64.jpg"/></Relationships>
</file>

<file path=ppt/slides/_rels/slide3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70.jpeg"/><Relationship Id="rId4" Type="http://schemas.openxmlformats.org/officeDocument/2006/relationships/image" Target="../media/image69.jpeg"/></Relationships>
</file>

<file path=ppt/slides/_rels/slide3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7.xml"/><Relationship Id="rId4" Type="http://schemas.openxmlformats.org/officeDocument/2006/relationships/image" Target="../media/image7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7.jpg"/><Relationship Id="rId7" Type="http://schemas.openxmlformats.org/officeDocument/2006/relationships/image" Target="../media/image81.jpg"/><Relationship Id="rId2" Type="http://schemas.openxmlformats.org/officeDocument/2006/relationships/image" Target="../media/image76.jpg"/><Relationship Id="rId1" Type="http://schemas.openxmlformats.org/officeDocument/2006/relationships/slideLayout" Target="../slideLayouts/slideLayout7.xml"/><Relationship Id="rId6" Type="http://schemas.openxmlformats.org/officeDocument/2006/relationships/image" Target="../media/image80.jpg"/><Relationship Id="rId5" Type="http://schemas.openxmlformats.org/officeDocument/2006/relationships/image" Target="../media/image79.jpg"/><Relationship Id="rId4" Type="http://schemas.openxmlformats.org/officeDocument/2006/relationships/image" Target="../media/image78.jpg"/></Relationships>
</file>

<file path=ppt/slides/_rels/slide41.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3.jpg"/><Relationship Id="rId1" Type="http://schemas.openxmlformats.org/officeDocument/2006/relationships/slideLayout" Target="../slideLayouts/slideLayout7.xml"/><Relationship Id="rId6" Type="http://schemas.openxmlformats.org/officeDocument/2006/relationships/image" Target="../media/image86.jpg"/><Relationship Id="rId5" Type="http://schemas.openxmlformats.org/officeDocument/2006/relationships/image" Target="../media/image85.jpg"/><Relationship Id="rId4" Type="http://schemas.openxmlformats.org/officeDocument/2006/relationships/image" Target="../media/image84.jpg"/></Relationships>
</file>

<file path=ppt/slides/_rels/slide46.xml.rels><?xml version="1.0" encoding="UTF-8" standalone="yes"?>
<Relationships xmlns="http://schemas.openxmlformats.org/package/2006/relationships"><Relationship Id="rId3" Type="http://schemas.openxmlformats.org/officeDocument/2006/relationships/image" Target="../media/image88.jpg"/><Relationship Id="rId7" Type="http://schemas.openxmlformats.org/officeDocument/2006/relationships/image" Target="../media/image92.jpg"/><Relationship Id="rId2" Type="http://schemas.openxmlformats.org/officeDocument/2006/relationships/image" Target="../media/image87.jpg"/><Relationship Id="rId1" Type="http://schemas.openxmlformats.org/officeDocument/2006/relationships/slideLayout" Target="../slideLayouts/slideLayout7.xml"/><Relationship Id="rId6" Type="http://schemas.openxmlformats.org/officeDocument/2006/relationships/image" Target="../media/image91.jpg"/><Relationship Id="rId5" Type="http://schemas.openxmlformats.org/officeDocument/2006/relationships/image" Target="../media/image90.jpg"/><Relationship Id="rId4" Type="http://schemas.openxmlformats.org/officeDocument/2006/relationships/image" Target="../media/image89.jp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 Id="rId9" Type="http://schemas.openxmlformats.org/officeDocument/2006/relationships/image" Target="../media/image15.jpg"/></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2457450"/>
          </a:xfrm>
        </p:spPr>
        <p:style>
          <a:lnRef idx="2">
            <a:schemeClr val="accent6"/>
          </a:lnRef>
          <a:fillRef idx="1">
            <a:schemeClr val="lt1"/>
          </a:fillRef>
          <a:effectRef idx="0">
            <a:schemeClr val="accent6"/>
          </a:effectRef>
          <a:fontRef idx="minor">
            <a:schemeClr val="dk1"/>
          </a:fontRef>
        </p:style>
        <p:txBody>
          <a:bodyPr>
            <a:normAutofit fontScale="90000"/>
          </a:bodyPr>
          <a:lstStyle/>
          <a:p>
            <a:r>
              <a:rPr lang="en-US" b="1" dirty="0" smtClean="0">
                <a:solidFill>
                  <a:schemeClr val="accent6">
                    <a:lumMod val="50000"/>
                  </a:schemeClr>
                </a:solidFill>
              </a:rPr>
              <a:t>Clinical pharmacy lab</a:t>
            </a:r>
            <a:br>
              <a:rPr lang="en-US" b="1" dirty="0" smtClean="0">
                <a:solidFill>
                  <a:schemeClr val="accent6">
                    <a:lumMod val="50000"/>
                  </a:schemeClr>
                </a:solidFill>
              </a:rPr>
            </a:br>
            <a:r>
              <a:rPr lang="en-US" b="1" dirty="0" smtClean="0">
                <a:solidFill>
                  <a:schemeClr val="accent6">
                    <a:lumMod val="50000"/>
                  </a:schemeClr>
                </a:solidFill>
              </a:rPr>
              <a:t> (first course)</a:t>
            </a:r>
            <a:br>
              <a:rPr lang="en-US" b="1" dirty="0" smtClean="0">
                <a:solidFill>
                  <a:schemeClr val="accent6">
                    <a:lumMod val="50000"/>
                  </a:schemeClr>
                </a:solidFill>
              </a:rPr>
            </a:br>
            <a:r>
              <a:rPr lang="en-US" b="1" dirty="0" smtClean="0">
                <a:solidFill>
                  <a:schemeClr val="accent6">
                    <a:lumMod val="50000"/>
                  </a:schemeClr>
                </a:solidFill>
              </a:rPr>
              <a:t>4</a:t>
            </a:r>
            <a:r>
              <a:rPr lang="en-US" b="1" baseline="30000" dirty="0" smtClean="0">
                <a:solidFill>
                  <a:schemeClr val="accent6">
                    <a:lumMod val="50000"/>
                  </a:schemeClr>
                </a:solidFill>
              </a:rPr>
              <a:t>th</a:t>
            </a:r>
            <a:r>
              <a:rPr lang="en-US" b="1" dirty="0" smtClean="0">
                <a:solidFill>
                  <a:schemeClr val="accent6">
                    <a:lumMod val="50000"/>
                  </a:schemeClr>
                </a:solidFill>
              </a:rPr>
              <a:t> stage students</a:t>
            </a:r>
            <a:br>
              <a:rPr lang="en-US" b="1" dirty="0" smtClean="0">
                <a:solidFill>
                  <a:schemeClr val="accent6">
                    <a:lumMod val="50000"/>
                  </a:schemeClr>
                </a:solidFill>
              </a:rPr>
            </a:br>
            <a:r>
              <a:rPr lang="en-US" sz="4900" b="1" i="1" dirty="0" smtClean="0">
                <a:solidFill>
                  <a:schemeClr val="tx1"/>
                </a:solidFill>
              </a:rPr>
              <a:t>skin part 1</a:t>
            </a:r>
            <a:endParaRPr lang="en-US" sz="4900" b="1" i="1" dirty="0">
              <a:solidFill>
                <a:schemeClr val="tx1"/>
              </a:solidFill>
            </a:endParaRPr>
          </a:p>
        </p:txBody>
      </p:sp>
      <p:sp>
        <p:nvSpPr>
          <p:cNvPr id="3" name="Subtitle 2"/>
          <p:cNvSpPr>
            <a:spLocks noGrp="1"/>
          </p:cNvSpPr>
          <p:nvPr>
            <p:ph type="subTitle" idx="1"/>
          </p:nvPr>
        </p:nvSpPr>
        <p:spPr>
          <a:blipFill>
            <a:blip r:embed="rId2"/>
            <a:tile tx="0" ty="0" sx="100000" sy="100000" flip="none" algn="tl"/>
          </a:blipFill>
        </p:spPr>
        <p:txBody>
          <a:bodyPr>
            <a:normAutofit fontScale="92500" lnSpcReduction="20000"/>
          </a:bodyPr>
          <a:lstStyle/>
          <a:p>
            <a:r>
              <a:rPr lang="en-US" sz="4400" dirty="0">
                <a:solidFill>
                  <a:schemeClr val="tx1"/>
                </a:solidFill>
                <a:latin typeface="Cooper Black" pitchFamily="18" charset="0"/>
              </a:rPr>
              <a:t>Assistant lecturers</a:t>
            </a:r>
            <a:br>
              <a:rPr lang="en-US" sz="4400" dirty="0">
                <a:solidFill>
                  <a:schemeClr val="tx1"/>
                </a:solidFill>
                <a:latin typeface="Cooper Black" pitchFamily="18" charset="0"/>
              </a:rPr>
            </a:br>
            <a:r>
              <a:rPr lang="en-US" dirty="0" err="1">
                <a:solidFill>
                  <a:schemeClr val="tx1"/>
                </a:solidFill>
                <a:latin typeface="Cooper Black" pitchFamily="18" charset="0"/>
              </a:rPr>
              <a:t>zahraa</a:t>
            </a:r>
            <a:r>
              <a:rPr lang="en-US" dirty="0">
                <a:solidFill>
                  <a:schemeClr val="tx1"/>
                </a:solidFill>
                <a:latin typeface="Cooper Black" pitchFamily="18" charset="0"/>
              </a:rPr>
              <a:t> </a:t>
            </a:r>
            <a:r>
              <a:rPr lang="en-US" dirty="0" err="1">
                <a:solidFill>
                  <a:schemeClr val="tx1"/>
                </a:solidFill>
                <a:latin typeface="Cooper Black" pitchFamily="18" charset="0"/>
              </a:rPr>
              <a:t>abdulGhani</a:t>
            </a:r>
            <a:r>
              <a:rPr lang="en-US" dirty="0">
                <a:solidFill>
                  <a:schemeClr val="tx1"/>
                </a:solidFill>
                <a:latin typeface="Cooper Black" pitchFamily="18" charset="0"/>
              </a:rPr>
              <a:t/>
            </a:r>
            <a:br>
              <a:rPr lang="en-US" dirty="0">
                <a:solidFill>
                  <a:schemeClr val="tx1"/>
                </a:solidFill>
                <a:latin typeface="Cooper Black" pitchFamily="18" charset="0"/>
              </a:rPr>
            </a:br>
            <a:r>
              <a:rPr lang="en-US" dirty="0" err="1">
                <a:solidFill>
                  <a:schemeClr val="tx1"/>
                </a:solidFill>
                <a:latin typeface="Cooper Black" pitchFamily="18" charset="0"/>
              </a:rPr>
              <a:t>lubab</a:t>
            </a:r>
            <a:r>
              <a:rPr lang="en-US" dirty="0">
                <a:solidFill>
                  <a:schemeClr val="tx1"/>
                </a:solidFill>
                <a:latin typeface="Cooper Black" pitchFamily="18" charset="0"/>
              </a:rPr>
              <a:t> </a:t>
            </a:r>
            <a:r>
              <a:rPr lang="en-US" dirty="0" err="1">
                <a:solidFill>
                  <a:schemeClr val="tx1"/>
                </a:solidFill>
                <a:latin typeface="Cooper Black" pitchFamily="18" charset="0"/>
              </a:rPr>
              <a:t>Tareq</a:t>
            </a:r>
            <a:r>
              <a:rPr lang="en-US" dirty="0">
                <a:solidFill>
                  <a:schemeClr val="tx1"/>
                </a:solidFill>
                <a:latin typeface="Cooper Black" pitchFamily="18" charset="0"/>
              </a:rPr>
              <a:t> </a:t>
            </a:r>
            <a:r>
              <a:rPr lang="en-US" dirty="0" err="1">
                <a:solidFill>
                  <a:schemeClr val="tx1"/>
                </a:solidFill>
                <a:latin typeface="Cooper Black" pitchFamily="18" charset="0"/>
              </a:rPr>
              <a:t>Nafea</a:t>
            </a:r>
            <a:r>
              <a:rPr lang="en-US" dirty="0">
                <a:solidFill>
                  <a:schemeClr val="accent2">
                    <a:lumMod val="75000"/>
                  </a:schemeClr>
                </a:solidFill>
              </a:rPr>
              <a:t/>
            </a:r>
            <a:br>
              <a:rPr lang="en-US" dirty="0">
                <a:solidFill>
                  <a:schemeClr val="accent2">
                    <a:lumMod val="75000"/>
                  </a:schemeClr>
                </a:solidFill>
              </a:rPr>
            </a:br>
            <a:r>
              <a:rPr lang="en-US" dirty="0">
                <a:solidFill>
                  <a:schemeClr val="accent2">
                    <a:lumMod val="75000"/>
                  </a:schemeClr>
                </a:solidFill>
                <a:latin typeface="DaunPenh" pitchFamily="2" charset="0"/>
                <a:cs typeface="DaunPenh" pitchFamily="2" charset="0"/>
              </a:rPr>
              <a:t>MSc in clinical pharmacy</a:t>
            </a:r>
            <a:endParaRPr lang="en-US" dirty="0"/>
          </a:p>
        </p:txBody>
      </p:sp>
    </p:spTree>
    <p:extLst>
      <p:ext uri="{BB962C8B-B14F-4D97-AF65-F5344CB8AC3E}">
        <p14:creationId xmlns:p14="http://schemas.microsoft.com/office/powerpoint/2010/main" val="3326060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762000" y="0"/>
            <a:ext cx="7543800" cy="3657600"/>
          </a:xfrm>
          <a:prstGeom prst="rect">
            <a:avLst/>
          </a:prstGeom>
          <a:noFill/>
          <a:ln w="9525">
            <a:noFill/>
            <a:miter lim="800000"/>
            <a:headEnd/>
            <a:tailEnd/>
          </a:ln>
          <a:effectLst/>
        </p:spPr>
      </p:pic>
      <p:pic>
        <p:nvPicPr>
          <p:cNvPr id="3078" name="Picture 6"/>
          <p:cNvPicPr>
            <a:picLocks noChangeAspect="1" noChangeArrowheads="1"/>
          </p:cNvPicPr>
          <p:nvPr/>
        </p:nvPicPr>
        <p:blipFill>
          <a:blip r:embed="rId3" cstate="print"/>
          <a:srcRect/>
          <a:stretch>
            <a:fillRect/>
          </a:stretch>
        </p:blipFill>
        <p:spPr bwMode="auto">
          <a:xfrm>
            <a:off x="685800" y="3581400"/>
            <a:ext cx="7696200" cy="304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5181600" cy="6400800"/>
          </a:xfrm>
          <a:prstGeom prst="rect">
            <a:avLst/>
          </a:prstGeom>
          <a:noFill/>
          <a:ln w="9525">
            <a:noFill/>
            <a:miter lim="800000"/>
            <a:headEnd/>
            <a:tailEnd/>
          </a:ln>
          <a:effectLst/>
        </p:spPr>
      </p:pic>
      <p:pic>
        <p:nvPicPr>
          <p:cNvPr id="3" name="Picture 3"/>
          <p:cNvPicPr>
            <a:picLocks noChangeAspect="1" noChangeArrowheads="1"/>
          </p:cNvPicPr>
          <p:nvPr/>
        </p:nvPicPr>
        <p:blipFill>
          <a:blip r:embed="rId3" cstate="print"/>
          <a:srcRect/>
          <a:stretch>
            <a:fillRect/>
          </a:stretch>
        </p:blipFill>
        <p:spPr bwMode="auto">
          <a:xfrm>
            <a:off x="4648200" y="1066800"/>
            <a:ext cx="4191000" cy="47244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838200" y="0"/>
            <a:ext cx="7315200" cy="29718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685800" y="2895600"/>
            <a:ext cx="7543800" cy="39624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4572000" y="1219200"/>
            <a:ext cx="4572000" cy="4724400"/>
          </a:xfrm>
          <a:prstGeom prst="rect">
            <a:avLst/>
          </a:prstGeom>
          <a:noFill/>
          <a:ln w="9525">
            <a:noFill/>
            <a:miter lim="800000"/>
            <a:headEnd/>
            <a:tailEnd/>
          </a:ln>
          <a:effectLst/>
        </p:spPr>
      </p:pic>
      <p:pic>
        <p:nvPicPr>
          <p:cNvPr id="6" name="Picture 5"/>
          <p:cNvPicPr>
            <a:picLocks noChangeAspect="1" noChangeArrowheads="1"/>
          </p:cNvPicPr>
          <p:nvPr/>
        </p:nvPicPr>
        <p:blipFill>
          <a:blip r:embed="rId3" cstate="print"/>
          <a:srcRect/>
          <a:stretch>
            <a:fillRect/>
          </a:stretch>
        </p:blipFill>
        <p:spPr bwMode="auto">
          <a:xfrm>
            <a:off x="304800" y="1066800"/>
            <a:ext cx="4295774" cy="4800600"/>
          </a:xfrm>
          <a:prstGeom prst="rect">
            <a:avLst/>
          </a:prstGeom>
          <a:noFill/>
          <a:ln w="9525">
            <a:noFill/>
            <a:miter lim="800000"/>
            <a:headEnd/>
            <a:tailEnd/>
          </a:ln>
          <a:effectLst/>
        </p:spPr>
      </p:pic>
    </p:spTree>
    <p:extLst>
      <p:ext uri="{BB962C8B-B14F-4D97-AF65-F5344CB8AC3E}">
        <p14:creationId xmlns:p14="http://schemas.microsoft.com/office/powerpoint/2010/main" val="2995205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371600" y="228600"/>
            <a:ext cx="6172200" cy="6477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103961"/>
            <a:ext cx="4038600" cy="4782345"/>
          </a:xfrm>
        </p:spPr>
        <p:style>
          <a:lnRef idx="1">
            <a:schemeClr val="accent3"/>
          </a:lnRef>
          <a:fillRef idx="2">
            <a:schemeClr val="accent3"/>
          </a:fillRef>
          <a:effectRef idx="1">
            <a:schemeClr val="accent3"/>
          </a:effectRef>
          <a:fontRef idx="minor">
            <a:schemeClr val="dk1"/>
          </a:fontRef>
        </p:style>
        <p:txBody>
          <a:bodyPr>
            <a:normAutofit/>
          </a:bodyPr>
          <a:lstStyle/>
          <a:p>
            <a:r>
              <a:rPr lang="en-US" sz="5400" dirty="0" smtClean="0">
                <a:latin typeface="+mn-lt"/>
              </a:rPr>
              <a:t>Anti-</a:t>
            </a:r>
            <a:r>
              <a:rPr lang="en-US" sz="5400" dirty="0" err="1" smtClean="0">
                <a:latin typeface="+mn-lt"/>
              </a:rPr>
              <a:t>pruritis</a:t>
            </a:r>
            <a:r>
              <a:rPr lang="en-US" sz="4000" dirty="0" smtClean="0"/>
              <a:t/>
            </a:r>
            <a:br>
              <a:rPr lang="en-US" sz="4000" dirty="0" smtClean="0"/>
            </a:br>
            <a:endParaRPr lang="ar-IQ" sz="4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073727"/>
            <a:ext cx="3886200" cy="48125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524000" y="0"/>
            <a:ext cx="7620000" cy="6858000"/>
          </a:xfrm>
          <a:prstGeom prst="rect">
            <a:avLst/>
          </a:prstGeom>
          <a:noFill/>
          <a:ln w="9525">
            <a:noFill/>
            <a:miter lim="800000"/>
            <a:headEnd/>
            <a:tailEnd/>
          </a:ln>
          <a:effectLst/>
        </p:spPr>
      </p:pic>
    </p:spTree>
    <p:extLst>
      <p:ext uri="{BB962C8B-B14F-4D97-AF65-F5344CB8AC3E}">
        <p14:creationId xmlns:p14="http://schemas.microsoft.com/office/powerpoint/2010/main" val="930350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srcRect/>
          <a:stretch>
            <a:fillRect/>
          </a:stretch>
        </p:blipFill>
        <p:spPr bwMode="auto">
          <a:xfrm>
            <a:off x="0" y="381000"/>
            <a:ext cx="5486400" cy="6019800"/>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4648200" y="0"/>
            <a:ext cx="4495800" cy="6858000"/>
          </a:xfrm>
          <a:prstGeom prst="rect">
            <a:avLst/>
          </a:prstGeom>
          <a:noFill/>
          <a:ln w="9525">
            <a:noFill/>
            <a:miter lim="800000"/>
            <a:headEnd/>
            <a:tailEnd/>
          </a:ln>
          <a:effectLst/>
        </p:spPr>
      </p:pic>
    </p:spTree>
    <p:extLst>
      <p:ext uri="{BB962C8B-B14F-4D97-AF65-F5344CB8AC3E}">
        <p14:creationId xmlns:p14="http://schemas.microsoft.com/office/powerpoint/2010/main" val="2789376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447801"/>
            <a:ext cx="7848600" cy="4524315"/>
          </a:xfrm>
          <a:prstGeom prst="rect">
            <a:avLst/>
          </a:prstGeom>
          <a:blipFill>
            <a:blip r:embed="rId2"/>
            <a:tile tx="0" ty="0" sx="100000" sy="100000" flip="none" algn="tl"/>
          </a:blipFill>
        </p:spPr>
        <p:style>
          <a:lnRef idx="0">
            <a:schemeClr val="accent6"/>
          </a:lnRef>
          <a:fillRef idx="3">
            <a:schemeClr val="accent6"/>
          </a:fillRef>
          <a:effectRef idx="3">
            <a:schemeClr val="accent6"/>
          </a:effectRef>
          <a:fontRef idx="minor">
            <a:schemeClr val="lt1"/>
          </a:fontRef>
        </p:style>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endParaRPr lang="en-US" sz="9600" b="1" cap="none" spc="0" dirty="0" smtClean="0">
              <a:ln/>
              <a:solidFill>
                <a:schemeClr val="accent3"/>
              </a:solidFill>
              <a:effectLst/>
            </a:endParaRPr>
          </a:p>
          <a:p>
            <a:pPr algn="ctr"/>
            <a:r>
              <a:rPr lang="en-US" sz="9600" b="1" cap="none" spc="0" dirty="0" smtClean="0">
                <a:ln/>
                <a:solidFill>
                  <a:srgbClr val="00B050"/>
                </a:solidFill>
                <a:effectLst/>
              </a:rPr>
              <a:t>Dandruff</a:t>
            </a:r>
          </a:p>
          <a:p>
            <a:pPr algn="ctr"/>
            <a:endParaRPr lang="en-US" sz="9600" b="1" cap="none" spc="0" dirty="0">
              <a:ln/>
              <a:solidFill>
                <a:schemeClr val="accent3"/>
              </a:solidFill>
              <a:effectLst/>
            </a:endParaRPr>
          </a:p>
        </p:txBody>
      </p:sp>
    </p:spTree>
    <p:extLst>
      <p:ext uri="{BB962C8B-B14F-4D97-AF65-F5344CB8AC3E}">
        <p14:creationId xmlns:p14="http://schemas.microsoft.com/office/powerpoint/2010/main" val="2494903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0" y="0"/>
            <a:ext cx="5943600" cy="30480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cstate="print"/>
          <a:srcRect/>
          <a:stretch>
            <a:fillRect/>
          </a:stretch>
        </p:blipFill>
        <p:spPr bwMode="auto">
          <a:xfrm>
            <a:off x="0" y="3048000"/>
            <a:ext cx="5943600" cy="38100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3045100"/>
            <a:ext cx="4029420" cy="359196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727" y="3045100"/>
            <a:ext cx="3833673" cy="359196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36" y="228600"/>
            <a:ext cx="2619375" cy="21336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2083" y="213879"/>
            <a:ext cx="2657475" cy="214832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6575" y="404379"/>
            <a:ext cx="2990850" cy="1957821"/>
          </a:xfrm>
          <a:prstGeom prst="rect">
            <a:avLst/>
          </a:prstGeom>
        </p:spPr>
      </p:pic>
    </p:spTree>
    <p:extLst>
      <p:ext uri="{BB962C8B-B14F-4D97-AF65-F5344CB8AC3E}">
        <p14:creationId xmlns:p14="http://schemas.microsoft.com/office/powerpoint/2010/main" val="59310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kinja-img.com/gawker-media/image/upload/s--dqYcHlkt--/1319153447032031079.jpg"/>
          <p:cNvPicPr>
            <a:picLocks noChangeAspect="1" noChangeArrowheads="1"/>
          </p:cNvPicPr>
          <p:nvPr/>
        </p:nvPicPr>
        <p:blipFill>
          <a:blip r:embed="rId2" cstate="print"/>
          <a:srcRect/>
          <a:stretch>
            <a:fillRect/>
          </a:stretch>
        </p:blipFill>
        <p:spPr bwMode="auto">
          <a:xfrm>
            <a:off x="228600" y="2133600"/>
            <a:ext cx="2819400" cy="4575464"/>
          </a:xfrm>
          <a:prstGeom prst="rect">
            <a:avLst/>
          </a:prstGeom>
          <a:noFill/>
        </p:spPr>
      </p:pic>
      <p:sp>
        <p:nvSpPr>
          <p:cNvPr id="3" name="Rounded Rectangle 2"/>
          <p:cNvSpPr/>
          <p:nvPr/>
        </p:nvSpPr>
        <p:spPr>
          <a:xfrm>
            <a:off x="609600" y="381000"/>
            <a:ext cx="7772400" cy="15240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6000" b="1" dirty="0" smtClean="0">
                <a:solidFill>
                  <a:schemeClr val="tx1"/>
                </a:solidFill>
                <a:latin typeface="Andalus" pitchFamily="18" charset="-78"/>
                <a:cs typeface="Andalus" pitchFamily="18" charset="-78"/>
              </a:rPr>
              <a:t>Anti- Dandruff</a:t>
            </a:r>
            <a:endParaRPr lang="ar-IQ" sz="6000" b="1" dirty="0">
              <a:solidFill>
                <a:schemeClr val="tx1"/>
              </a:solidFill>
              <a:latin typeface="Andalus" pitchFamily="18" charset="-78"/>
              <a:cs typeface="Andalus" pitchFamily="18" charset="-78"/>
            </a:endParaRPr>
          </a:p>
        </p:txBody>
      </p:sp>
      <p:pic>
        <p:nvPicPr>
          <p:cNvPr id="1028" name="Picture 4" descr="http://www.a2zlifestyles.com/wp-content/uploads/Coal-Tar-Shampoo-3.gif"/>
          <p:cNvPicPr>
            <a:picLocks noChangeAspect="1" noChangeArrowheads="1"/>
          </p:cNvPicPr>
          <p:nvPr/>
        </p:nvPicPr>
        <p:blipFill>
          <a:blip r:embed="rId3" cstate="print"/>
          <a:srcRect/>
          <a:stretch>
            <a:fillRect/>
          </a:stretch>
        </p:blipFill>
        <p:spPr bwMode="auto">
          <a:xfrm>
            <a:off x="5768774" y="2743200"/>
            <a:ext cx="2918026" cy="3965864"/>
          </a:xfrm>
          <a:prstGeom prst="rect">
            <a:avLst/>
          </a:prstGeom>
          <a:noFill/>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1" y="2189018"/>
            <a:ext cx="2443162" cy="4520045"/>
          </a:xfrm>
          <a:prstGeom prst="rect">
            <a:avLst/>
          </a:prstGeom>
        </p:spPr>
      </p:pic>
    </p:spTree>
    <p:extLst>
      <p:ext uri="{BB962C8B-B14F-4D97-AF65-F5344CB8AC3E}">
        <p14:creationId xmlns:p14="http://schemas.microsoft.com/office/powerpoint/2010/main" val="2724743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1676400" y="0"/>
            <a:ext cx="5867400" cy="6858000"/>
          </a:xfrm>
          <a:prstGeom prst="rect">
            <a:avLst/>
          </a:prstGeom>
          <a:noFill/>
          <a:ln w="9525">
            <a:noFill/>
            <a:miter lim="800000"/>
            <a:headEnd/>
            <a:tailEnd/>
          </a:ln>
          <a:effectLst/>
        </p:spPr>
      </p:pic>
    </p:spTree>
    <p:extLst>
      <p:ext uri="{BB962C8B-B14F-4D97-AF65-F5344CB8AC3E}">
        <p14:creationId xmlns:p14="http://schemas.microsoft.com/office/powerpoint/2010/main" val="3034824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447801"/>
            <a:ext cx="7848600" cy="4524315"/>
          </a:xfrm>
          <a:prstGeom prst="rect">
            <a:avLst/>
          </a:prstGeom>
          <a:blipFill>
            <a:blip r:embed="rId2"/>
            <a:tile tx="0" ty="0" sx="100000" sy="100000" flip="none" algn="tl"/>
          </a:blipFill>
        </p:spPr>
        <p:style>
          <a:lnRef idx="0">
            <a:schemeClr val="accent6"/>
          </a:lnRef>
          <a:fillRef idx="3">
            <a:schemeClr val="accent6"/>
          </a:fillRef>
          <a:effectRef idx="3">
            <a:schemeClr val="accent6"/>
          </a:effectRef>
          <a:fontRef idx="minor">
            <a:schemeClr val="lt1"/>
          </a:fontRef>
        </p:style>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endParaRPr lang="en-US" sz="9600" b="1" cap="none" spc="0" dirty="0" smtClean="0">
              <a:ln/>
              <a:solidFill>
                <a:schemeClr val="accent3"/>
              </a:solidFill>
              <a:effectLst/>
            </a:endParaRPr>
          </a:p>
          <a:p>
            <a:pPr algn="ctr"/>
            <a:r>
              <a:rPr lang="en-US" sz="9600" b="1" cap="none" spc="0" dirty="0" smtClean="0">
                <a:ln/>
                <a:solidFill>
                  <a:srgbClr val="00B050"/>
                </a:solidFill>
                <a:effectLst/>
              </a:rPr>
              <a:t>Hair Loss</a:t>
            </a:r>
          </a:p>
          <a:p>
            <a:pPr algn="ctr"/>
            <a:endParaRPr lang="en-US" sz="9600" b="1" cap="none" spc="0" dirty="0">
              <a:ln/>
              <a:solidFill>
                <a:schemeClr val="accent3"/>
              </a:solidFill>
              <a:effectLst/>
            </a:endParaRPr>
          </a:p>
        </p:txBody>
      </p:sp>
    </p:spTree>
    <p:extLst>
      <p:ext uri="{BB962C8B-B14F-4D97-AF65-F5344CB8AC3E}">
        <p14:creationId xmlns:p14="http://schemas.microsoft.com/office/powerpoint/2010/main" val="3089546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6927"/>
            <a:ext cx="8534400" cy="395159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148137"/>
            <a:ext cx="7010400" cy="2557463"/>
          </a:xfrm>
          <a:prstGeom prst="rect">
            <a:avLst/>
          </a:prstGeom>
        </p:spPr>
      </p:pic>
    </p:spTree>
    <p:extLst>
      <p:ext uri="{BB962C8B-B14F-4D97-AF65-F5344CB8AC3E}">
        <p14:creationId xmlns:p14="http://schemas.microsoft.com/office/powerpoint/2010/main" val="4252174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05000" y="304800"/>
            <a:ext cx="5410200" cy="11430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6000" b="1" dirty="0" smtClean="0">
                <a:solidFill>
                  <a:schemeClr val="tx1"/>
                </a:solidFill>
                <a:latin typeface="Andalus" pitchFamily="18" charset="-78"/>
                <a:cs typeface="Andalus" pitchFamily="18" charset="-78"/>
              </a:rPr>
              <a:t>Hair Loss</a:t>
            </a:r>
            <a:endParaRPr lang="ar-IQ" sz="6000" b="1" dirty="0">
              <a:solidFill>
                <a:schemeClr val="tx1"/>
              </a:solidFill>
              <a:latin typeface="Andalus" pitchFamily="18" charset="-78"/>
              <a:cs typeface="Andalus" pitchFamily="18" charset="-78"/>
            </a:endParaRPr>
          </a:p>
        </p:txBody>
      </p:sp>
      <p:pic>
        <p:nvPicPr>
          <p:cNvPr id="35842" name="Picture 2" descr="http://g-ecx.images-amazon.com/images/G/01/hpc/detail-page/c26-B0000Y8H3S-1-l.jpg"/>
          <p:cNvPicPr>
            <a:picLocks noChangeAspect="1" noChangeArrowheads="1"/>
          </p:cNvPicPr>
          <p:nvPr/>
        </p:nvPicPr>
        <p:blipFill>
          <a:blip r:embed="rId2" cstate="print"/>
          <a:srcRect/>
          <a:stretch>
            <a:fillRect/>
          </a:stretch>
        </p:blipFill>
        <p:spPr bwMode="auto">
          <a:xfrm>
            <a:off x="76201" y="1676401"/>
            <a:ext cx="4114799" cy="2598821"/>
          </a:xfrm>
          <a:prstGeom prst="rect">
            <a:avLst/>
          </a:prstGeom>
          <a:noFill/>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8309" y="1676400"/>
            <a:ext cx="4114800" cy="350520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6971" y="5133975"/>
            <a:ext cx="2657475" cy="1724025"/>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76200" y="4038600"/>
            <a:ext cx="5181599" cy="2819400"/>
          </a:xfrm>
          <a:prstGeom prst="rect">
            <a:avLst/>
          </a:prstGeom>
        </p:spPr>
      </p:pic>
    </p:spTree>
    <p:extLst>
      <p:ext uri="{BB962C8B-B14F-4D97-AF65-F5344CB8AC3E}">
        <p14:creationId xmlns:p14="http://schemas.microsoft.com/office/powerpoint/2010/main" val="1175268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descr="data:image/jpeg;base64,/9j/4AAQSkZJRgABAQAAAQABAAD/2wCEAAkGBxIHBhQIBxQSExUUGBoYGRgYFRgaFRgbIBYdHRcVHhgfHCggGCIlGxUaITEhJykrLi8uHiA0Oj84NygtLysBCgoKDQwOFA8NDzcgFhkrLCwsLCwsKysrLCsrKyw3KyssKysrKysrKysrLCsrKysrKysrKysrKysrKysrKysrK//AABEIAMEBBgMBIgACEQEDEQH/xAAcAAEBAAIDAQEAAAAAAAAAAAAABwYIAwQFAQL/xABKEAACAQIDBAUFDAcFCQAAAAAAAQIDEQQFBgcSITETQVFxgRQiYYKyFSMyNlJTYnSRkqGxCDVCcnOz0RYmQ4TwFzNUY4OTosHT/8QAFgEBAQEAAAAAAAAAAAAAAAAAAAEC/8QAFREBAQAAAAAAAAAAAAAAAAAAAAH/2gAMAwEAAhEDEQA/ALiAAAAAAAAAAAAAAAAAAAAAAAAAAAAAAAAAAAAAAAAAAAAAAAAAAAAAAAAAAAAAAAAAAAAAAAAAAAAAAAAAAAAAAAAAAAAAAAAAAAAAAAAAAAAAAAAAAAAAAAAAAAAAAAAAAAAAAAAAAAAAAAAAfirUjRhv1Wopdbdl9oH7BwUsZSrT3KVSEn2KSb+y5zgAAAAAAAAAAAAAAAAAAAAAAAAAAAAAAAAAAAAAAAACObfc/wDMo6dovn79V7k2qUX3vel6qK/ia8cLh5Yiu1GMIuUm+SSV2/sRqfqTOJagz6tm1a/vs20vkwXCnHwgl43Cx1smx8slzalmmDS36M1NW67Pzo+tG8fE21y7GwzHAU8dhHvQqxjOL7VJXX5moJddhGf+WZHUySu/Pw0t6Hppzba+7PeXc4gqogAIAAAAAAAAAAAAAAAAAAAAAAAAAAAAAAAAAAAAAMR17UePeH0xh352Mqe+ejDwtKu/WVoesQHWuTe4GqsRlqVoxm3D+HLzofYnu+DLzo1+7uosXqmXGF/JcM/+VTl75Nfv1b+EUYZt/wAltUw+e0lzvQqfjKm/bXigqPmRbP8APv7Oato4+btTb6Or2dHNpNv917svVMdPjV1ZhW4/PkDDdk+oPd/R1N1nerQ95qdrcUtyXrQcX33Mvq1FRpOrVaUYptt8kkrthl087zihkOXSx+a1FTpx63zb6opLjJvqS4kb1HtoxGJqulp6nGhDqnUSnVfp3b7sO57xiGvdWz1fnbxTbVGDaow6lH5bXypc32Ky6jGZy3YOXYgq37NcLmWq8LLOc8x+KjRcnGnCm4Qc2naU21DhFPgl1tPx6mqdaY7QWrPc51ljaDhGoo1lFVYqTkt3pIRXHzbptPg+XWUnJcOtPaOpUYLhh8Om11txheXi3f7TV3Mszq5zj55lj5b1Sq96T6uPKK7ElZJdiQG0WktUUNV5UsdlrfB7s4S+HTl8mS/FNcGjuZvnOHyXD+UZtWp0Y9s5JX9CXOT9CIPsRxU6es3gqbkoV6M1Ozs/Ns4zv1NXaT+kedtXydZNrSdGE6tRThConVnKpNKV0478rtq8W1d9YGfai210qN6WnKMqr+cq3hT71D4cvHdOHZhrmvmmaYzH6oxEVSpUYS4pQpU7zadkuvglxu3yIyUjYVltLH6krVcZHf6GnCcE/gqTm0puPJtW4N8rtgevrTa1iqFfybI8PPDxfGNXEUpKc18qFOSSS9Lv3IwR6+zV1ul8tr39Td+7u2/ArG3uhGej6daSW9DEQs+tXhNMgYF72WbRpakrvKM6UVXUXKE4q0aqXwk4/syXPhwau+Filmq2gsQ8LrbBVYcPf4R8Jvcf4TZdtqerXpXT18G109duFL6PDz6tuvdX4uIR19dbTMPpeo8DhV5RiFzgnaFPhw358bP6KTfde5hmj9VZprvVUcFUxDw9GKdSoqEIx81NJQUpKUruUkr35XJRKTnJzm222223dtt3bbfNt8blf/R6wy6XG4t87Uoe3J/mgrt7TsfmGisXRx+TYqrKjVvBwq7tRRmldcZR3rSjfr4NPt4ers82nw1JXWWZvGNHEP4LT96q9qjfjGXXuu/obOTbnQ6XQbqvnTrUpLxluP8ACozXynN06iqUm4yi04yXOLTupJ9TTVwNxQeBoXPv7SaVoZnO2/KO7US5KpF7s/DeTa9DR74QAAAAAAAAAAAxbaRm9TK9MTpZanLEYlqhQjG285z4XXdHel4IykwnC/3i2jzxT40ctj0UOx4ior1ZepTtH0OTA48izevkmT0srwmU47cowjBedhuNlxl/vebd34nR1tjsTqPTFbLJ5XjYuUbxk5YdqM4vejLhVvzXG3VcpAA04Turo+mSbRck9wNZYjBwVoSl0tP9yd3bwlvR9UxsNKBsVz/3J1b5BWdqeLW56FUV3TfjeUe+SKntfzB5foDEOlwdTdpeE5qMv/FyNbqdSVGrGtQe7KLUovskneL8Gky5bQMyWqdjsc4w3bRnJL9mSqKFWPqycvsCIWfYrekovra/M+H5qXcHu87BW426pQ3ZK6ta3V3EX1BsUqvMJVNPVqSpSd1CrvJ07v4KlFPeS6rpO3bzK7kuNWZZPRx1J3VWnCa9aKf/ALO6GWD7OdnkNH72LxE1WxE1uuSVoQje7hFc+LSu3zsuRMdub/v3/l6XtVC/YvFLC7ilxdSahFdrd2/sjGT8CA7c/j5/l6XtVAqflU/R8/X2L/g0/bkSsqn6Pn6+xf8ABp+3IDLNvHxJj9Yp+zM1/NgNvHxJj9Yp+zM1/BHraQ+NuD+s0f5sTKtuGYvGa3eFv5uHpQil9KS35PxUofYYrpD424P6zR/mxPZ2t0nS2h4rf/a6OS7nRgvzTXgBiBVti2aVsuy7ErA4Ovit6pG7pzoxUbQ+C9+cW318O0lJZP0esUujxmD670qng1KL9lAr2deV8fqbTFTKcPlmKhKbg1KVXDbq3akZdVW/7JLP9m+b/wDBVP8AuUP/AKGzgCJ9sbyjGZHklbA53RlR9934XlB3UopS+DJ24x/EoJ8TTdl1c/8AXifQAAAAAAAAABxYvEwweHliMVKMIRV3KTsku8DzdW53HTmnK2a1ePRxe6vlTfCEfGTSOroLJpZHpilh8VxrTvVrS65Vaj3qjfc3bwJFtW1nPUmLhgcnhV8noy39505rpai5S3bX3Y8bX5tt9SKxpPW2G1HhoKLdKs1aVGonGalbio3+GvSrgZMAfmc1Tg5zaSSu2+SXWwJN+kBlHSYDD51TXGnJ0pfuyV4vwlG3rEULBtk1fSzbL45FkylWW+p1KkYSdNbvwYRla0m3ZtrgrenhJPJanzdT7kv6BY4ipbGsdDM8Fi9G5i/MrwlOHit2ql6eMZL1iZeS1Pm6n3Jf0O9kWLr5HnNLNMHTqb9KakluStJcpQfDk4trxA4M4yurkuaVMsx6tUpS3X2P5M16JKzXedMvuoMlwW1LLI43K6ipYqEOG9FqcV83Vp83G/Jrk+Kum04zqDTGM05VcM3ozgl/iJb1J+lVFw8HZ+gCobF9bUoYBaazWahKDfQSk7RnFu/RX6pJt2XWrW5FbrVo4ek61eUYxSu5SaUUu1t8Eadtpx861vwMn0to/HavqRpYVVFQ4Xq1XLoYrtim/PfYo+LXMC1ZHnkdY6veJy7zsJgVKMZ24VcRNWco+iFPeV+vpL8rEw25fHz/AKFL2qhacpwGF0Tp2GEUo06VPnObSc5PjKT7ZN9S7lyNfNf5rLUurK2Z4enV6N7sKd6ck3CKspNW4Xd3b0gYyVT9Hz9fYv8Ag0/bkTDyWp83U+5L+hRNh+OWV6pqUccpU1XpKMXKLUXNTTUbtWTak7dwGb7ePiTH6xT9mZr+XPbzmMZZJSymhedSVVVHGKbcYRjLznbldySXbx7CI+S1Pm6n3Jf0BHo6R+NmD+s0f5sSm7etOSk6Wo8MrqKVKtbqV70p915OL74kmwirYPFwxVGnU3qc4zXmS5xkpJcu1G0GT5zhdXZQ1S3ZxqQtUozVpxTVpQnB8e1dj6gNVTJ9nOpVpbVEMbXv0U06dW3VGTT37de7JJ91zI9bbJsRlVaWK04pYig+PR861P0W/wARLtXneh8ybVYOhVdKunCS5xknGS70+KA3Bw9eOJoRr4eUZxkk4yi04tPk01zOrneb0cjy2eYZlJQhBeLfVGK/ak3wS6zVzI8/xuWS8kyGviIbz4U6bck312p2av3IrGhtEY3Ncxp5/rypVn0T3qNCpNyal1VJR+DC3NRSve1+Vgij6ehUWVxr49btWq3UnH5DlxVO/XuR3YX+iekAAAAAAAAAAAAAAAAAAAAAAAD41vK0j6APNWn8IsR5QsNh9/nvdFDe772PSSsrIAAAAAAAAAAAAB1cdltHMI7uPpUqq+nCMvzR2gB1MDllDLo7uApUqSfyIRj+SO2AAAAAAAAAAAAAAAAAAAAAAAAAAAAAAAAAAAAAAAAAAAAAAAAAAAAAAAAAAAAAAAAAAAAAAAAAAAAAAAAAAAAAAAAAAAAAAAAAAAAAAAAAAAAAAAAAAAAAAAAAAAAAAAAAAAAAAAAAAAAAAAAAAAAAAAAAAAAAAAAAAAAAAAAAAAAAAAAAAAAAAAAAAAAAAAf/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44036" name="AutoShape 4" descr="data:image/jpeg;base64,/9j/4AAQSkZJRgABAQAAAQABAAD/2wCEAAkGBxIHBhQIBxQSExUUGBoYGRgYFRgaFRgbIBYdHRcVHhgfHCggGCIlGxUaITEhJykrLi8uHiA0Oj84NygtLysBCgoKDQwOFA8NDzcgFhkrLCwsLCwsKysrLCsrKyw3KyssKysrKysrKysrLCsrKysrKysrKysrKysrKysrKysrK//AABEIAMEBBgMBIgACEQEDEQH/xAAcAAEBAAIDAQEAAAAAAAAAAAAABwYIAwQFAQL/xABKEAACAQIDBAUFDAcFCQAAAAAAAQIDEQQFBgcSITETQVFxgRQiYYKyFSMyNlJTYnSRkqGxCDVCcnOz0RYmQ4TwFzNUY4OTosHT/8QAFgEBAQEAAAAAAAAAAAAAAAAAAAEC/8QAFREBAQAAAAAAAAAAAAAAAAAAAAH/2gAMAwEAAhEDEQA/ALiAAAAAAAAAAAAAAAAAAAAAAAAAAAAAAAAAAAAAAAAAAAAAAAAAAAAAAAAAAAAAAAAAAAAAAAAAAAAAAAAAAAAAAAAAAAAAAAAAAAAAAAAAAAAAAAAAAAAAAAAAAAAAAAAAAAAAAAAAAAAAAAAAfirUjRhv1Wopdbdl9oH7BwUsZSrT3KVSEn2KSb+y5zgAAAAAAAAAAAAAAAAAAAAAAAAAAAAAAAAAAAAAAAACObfc/wDMo6dovn79V7k2qUX3vel6qK/ia8cLh5Yiu1GMIuUm+SSV2/sRqfqTOJagz6tm1a/vs20vkwXCnHwgl43Cx1smx8slzalmmDS36M1NW67Pzo+tG8fE21y7GwzHAU8dhHvQqxjOL7VJXX5moJddhGf+WZHUySu/Pw0t6Hppzba+7PeXc4gqogAIAAAAAAAAAAAAAAAAAAAAAAAAAAAAAAAAAAAAAMR17UePeH0xh352Mqe+ejDwtKu/WVoesQHWuTe4GqsRlqVoxm3D+HLzofYnu+DLzo1+7uosXqmXGF/JcM/+VTl75Nfv1b+EUYZt/wAltUw+e0lzvQqfjKm/bXigqPmRbP8APv7Oato4+btTb6Or2dHNpNv917svVMdPjV1ZhW4/PkDDdk+oPd/R1N1nerQ95qdrcUtyXrQcX33Mvq1FRpOrVaUYptt8kkrthl087zihkOXSx+a1FTpx63zb6opLjJvqS4kb1HtoxGJqulp6nGhDqnUSnVfp3b7sO57xiGvdWz1fnbxTbVGDaow6lH5bXypc32Ky6jGZy3YOXYgq37NcLmWq8LLOc8x+KjRcnGnCm4Qc2naU21DhFPgl1tPx6mqdaY7QWrPc51ljaDhGoo1lFVYqTkt3pIRXHzbptPg+XWUnJcOtPaOpUYLhh8Om11txheXi3f7TV3Mszq5zj55lj5b1Sq96T6uPKK7ElZJdiQG0WktUUNV5UsdlrfB7s4S+HTl8mS/FNcGjuZvnOHyXD+UZtWp0Y9s5JX9CXOT9CIPsRxU6es3gqbkoV6M1Ozs/Ns4zv1NXaT+kedtXydZNrSdGE6tRThConVnKpNKV0478rtq8W1d9YGfai210qN6WnKMqr+cq3hT71D4cvHdOHZhrmvmmaYzH6oxEVSpUYS4pQpU7zadkuvglxu3yIyUjYVltLH6krVcZHf6GnCcE/gqTm0puPJtW4N8rtgevrTa1iqFfybI8PPDxfGNXEUpKc18qFOSSS9Lv3IwR6+zV1ul8tr39Td+7u2/ArG3uhGej6daSW9DEQs+tXhNMgYF72WbRpakrvKM6UVXUXKE4q0aqXwk4/syXPhwau+Filmq2gsQ8LrbBVYcPf4R8Jvcf4TZdtqerXpXT18G109duFL6PDz6tuvdX4uIR19dbTMPpeo8DhV5RiFzgnaFPhw358bP6KTfde5hmj9VZprvVUcFUxDw9GKdSoqEIx81NJQUpKUruUkr35XJRKTnJzm222223dtt3bbfNt8blf/R6wy6XG4t87Uoe3J/mgrt7TsfmGisXRx+TYqrKjVvBwq7tRRmldcZR3rSjfr4NPt4ers82nw1JXWWZvGNHEP4LT96q9qjfjGXXuu/obOTbnQ6XQbqvnTrUpLxluP8ACozXynN06iqUm4yi04yXOLTupJ9TTVwNxQeBoXPv7SaVoZnO2/KO7US5KpF7s/DeTa9DR74QAAAAAAAAAAAxbaRm9TK9MTpZanLEYlqhQjG285z4XXdHel4IykwnC/3i2jzxT40ctj0UOx4ior1ZepTtH0OTA48izevkmT0srwmU47cowjBedhuNlxl/vebd34nR1tjsTqPTFbLJ5XjYuUbxk5YdqM4vejLhVvzXG3VcpAA04Turo+mSbRck9wNZYjBwVoSl0tP9yd3bwlvR9UxsNKBsVz/3J1b5BWdqeLW56FUV3TfjeUe+SKntfzB5foDEOlwdTdpeE5qMv/FyNbqdSVGrGtQe7KLUovskneL8Gky5bQMyWqdjsc4w3bRnJL9mSqKFWPqycvsCIWfYrekovra/M+H5qXcHu87BW426pQ3ZK6ta3V3EX1BsUqvMJVNPVqSpSd1CrvJ07v4KlFPeS6rpO3bzK7kuNWZZPRx1J3VWnCa9aKf/ALO6GWD7OdnkNH72LxE1WxE1uuSVoQje7hFc+LSu3zsuRMdub/v3/l6XtVC/YvFLC7ilxdSahFdrd2/sjGT8CA7c/j5/l6XtVAqflU/R8/X2L/g0/bkSsqn6Pn6+xf8ABp+3IDLNvHxJj9Yp+zM1/NgNvHxJj9Yp+zM1/BHraQ+NuD+s0f5sTKtuGYvGa3eFv5uHpQil9KS35PxUofYYrpD424P6zR/mxPZ2t0nS2h4rf/a6OS7nRgvzTXgBiBVti2aVsuy7ErA4Ovit6pG7pzoxUbQ+C9+cW318O0lJZP0esUujxmD670qng1KL9lAr2deV8fqbTFTKcPlmKhKbg1KVXDbq3akZdVW/7JLP9m+b/wDBVP8AuUP/AKGzgCJ9sbyjGZHklbA53RlR9934XlB3UopS+DJ24x/EoJ8TTdl1c/8AXifQAAAAAAAAABxYvEwweHliMVKMIRV3KTsku8DzdW53HTmnK2a1ePRxe6vlTfCEfGTSOroLJpZHpilh8VxrTvVrS65Vaj3qjfc3bwJFtW1nPUmLhgcnhV8noy39505rpai5S3bX3Y8bX5tt9SKxpPW2G1HhoKLdKs1aVGonGalbio3+GvSrgZMAfmc1Tg5zaSSu2+SXWwJN+kBlHSYDD51TXGnJ0pfuyV4vwlG3rEULBtk1fSzbL45FkylWW+p1KkYSdNbvwYRla0m3ZtrgrenhJPJanzdT7kv6BY4ipbGsdDM8Fi9G5i/MrwlOHit2ql6eMZL1iZeS1Pm6n3Jf0O9kWLr5HnNLNMHTqb9KakluStJcpQfDk4trxA4M4yurkuaVMsx6tUpS3X2P5M16JKzXedMvuoMlwW1LLI43K6ipYqEOG9FqcV83Vp83G/Jrk+Kum04zqDTGM05VcM3ozgl/iJb1J+lVFw8HZ+gCobF9bUoYBaazWahKDfQSk7RnFu/RX6pJt2XWrW5FbrVo4ek61eUYxSu5SaUUu1t8Eadtpx861vwMn0to/HavqRpYVVFQ4Xq1XLoYrtim/PfYo+LXMC1ZHnkdY6veJy7zsJgVKMZ24VcRNWco+iFPeV+vpL8rEw25fHz/AKFL2qhacpwGF0Tp2GEUo06VPnObSc5PjKT7ZN9S7lyNfNf5rLUurK2Z4enV6N7sKd6ck3CKspNW4Xd3b0gYyVT9Hz9fYv8Ag0/bkTDyWp83U+5L+hRNh+OWV6pqUccpU1XpKMXKLUXNTTUbtWTak7dwGb7ePiTH6xT9mZr+XPbzmMZZJSymhedSVVVHGKbcYRjLznbldySXbx7CI+S1Pm6n3Jf0BHo6R+NmD+s0f5sSm7etOSk6Wo8MrqKVKtbqV70p915OL74kmwirYPFwxVGnU3qc4zXmS5xkpJcu1G0GT5zhdXZQ1S3ZxqQtUozVpxTVpQnB8e1dj6gNVTJ9nOpVpbVEMbXv0U06dW3VGTT37de7JJ91zI9bbJsRlVaWK04pYig+PR861P0W/wARLtXneh8ybVYOhVdKunCS5xknGS70+KA3Bw9eOJoRr4eUZxkk4yi04tPk01zOrneb0cjy2eYZlJQhBeLfVGK/ak3wS6zVzI8/xuWS8kyGviIbz4U6bck312p2av3IrGhtEY3Ncxp5/rypVn0T3qNCpNyal1VJR+DC3NRSve1+Vgij6ehUWVxr49btWq3UnH5DlxVO/XuR3YX+iekAAAAAAAAAAAAAAAAAAAAAAAD41vK0j6APNWn8IsR5QsNh9/nvdFDe772PSSsrIAAAAAAAAAAAAB1cdltHMI7uPpUqq+nCMvzR2gB1MDllDLo7uApUqSfyIRj+SO2AAAAAAAAAAAAAAAAAAAAAAAAAAAAAAAAAAAAAAAAAAAAAAAAAAAAAAAAAAAAAAAAAAAAAAAAAAAAAAAAAAAAAAAAAAAAAAAAAAAAAAAAAAAAAAAAAAAAAAAAAAAAAAAAAAAAAAAAAAAAAAAAAAAAAAAAAAAAAAAAAAAAAAAAAAAAAAAAAAAAAAAAAAAAAAAf/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5" name="Rectangle 4"/>
          <p:cNvSpPr/>
          <p:nvPr/>
        </p:nvSpPr>
        <p:spPr>
          <a:xfrm>
            <a:off x="533400" y="1447801"/>
            <a:ext cx="7848600" cy="4524315"/>
          </a:xfrm>
          <a:prstGeom prst="rect">
            <a:avLst/>
          </a:prstGeom>
          <a:blipFill>
            <a:blip r:embed="rId2"/>
            <a:tile tx="0" ty="0" sx="100000" sy="100000" flip="none" algn="tl"/>
          </a:blipFill>
        </p:spPr>
        <p:style>
          <a:lnRef idx="0">
            <a:schemeClr val="accent6"/>
          </a:lnRef>
          <a:fillRef idx="3">
            <a:schemeClr val="accent6"/>
          </a:fillRef>
          <a:effectRef idx="3">
            <a:schemeClr val="accent6"/>
          </a:effectRef>
          <a:fontRef idx="minor">
            <a:schemeClr val="lt1"/>
          </a:fontRef>
        </p:style>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endParaRPr lang="en-US" sz="9600" b="1" cap="none" spc="0" dirty="0" smtClean="0">
              <a:ln/>
              <a:solidFill>
                <a:schemeClr val="accent3"/>
              </a:solidFill>
              <a:effectLst/>
            </a:endParaRPr>
          </a:p>
          <a:p>
            <a:pPr algn="ctr"/>
            <a:r>
              <a:rPr lang="en-US" sz="9600" b="1" cap="none" spc="0" dirty="0" smtClean="0">
                <a:ln/>
                <a:solidFill>
                  <a:srgbClr val="00B050"/>
                </a:solidFill>
                <a:effectLst/>
              </a:rPr>
              <a:t>Acne</a:t>
            </a:r>
          </a:p>
          <a:p>
            <a:pPr algn="ctr"/>
            <a:endParaRPr lang="en-US" sz="9600" b="1" cap="none" spc="0" dirty="0">
              <a:ln/>
              <a:solidFill>
                <a:schemeClr val="accent3"/>
              </a:solidFill>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image.slidesharecdn.com/doryxspeakerslidepresentationpmrapproved7-21-11-110928082640-phpapp01/95/doryx-9-728.jpg?cb=1317198584"/>
          <p:cNvPicPr>
            <a:picLocks noChangeAspect="1" noChangeArrowheads="1"/>
          </p:cNvPicPr>
          <p:nvPr/>
        </p:nvPicPr>
        <p:blipFill>
          <a:blip r:embed="rId2" cstate="print"/>
          <a:srcRect/>
          <a:stretch>
            <a:fillRect/>
          </a:stretch>
        </p:blipFill>
        <p:spPr bwMode="auto">
          <a:xfrm>
            <a:off x="0" y="0"/>
            <a:ext cx="9169400" cy="6857999"/>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theherbalfacefood.com/wp-content/uploads/2014/12/stages-of-acne.jpg"/>
          <p:cNvPicPr>
            <a:picLocks noChangeAspect="1" noChangeArrowheads="1"/>
          </p:cNvPicPr>
          <p:nvPr/>
        </p:nvPicPr>
        <p:blipFill>
          <a:blip r:embed="rId2" cstate="print"/>
          <a:srcRect/>
          <a:stretch>
            <a:fillRect/>
          </a:stretch>
        </p:blipFill>
        <p:spPr bwMode="auto">
          <a:xfrm>
            <a:off x="228600" y="0"/>
            <a:ext cx="8712200" cy="653415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http://beautybyviolett.com/wp-content/uploads/2015/06/types-of-acne.jpg"/>
          <p:cNvPicPr>
            <a:picLocks noChangeAspect="1" noChangeArrowheads="1"/>
          </p:cNvPicPr>
          <p:nvPr/>
        </p:nvPicPr>
        <p:blipFill>
          <a:blip r:embed="rId2" cstate="print"/>
          <a:srcRect/>
          <a:stretch>
            <a:fillRect/>
          </a:stretch>
        </p:blipFill>
        <p:spPr bwMode="auto">
          <a:xfrm>
            <a:off x="778060" y="351603"/>
            <a:ext cx="7603940" cy="635085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533400" y="228600"/>
            <a:ext cx="8077200" cy="64008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2" y="0"/>
            <a:ext cx="3796144" cy="4876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558144" cy="15144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600200"/>
            <a:ext cx="4648198" cy="233379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1" y="4929187"/>
            <a:ext cx="3796144" cy="192881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4005870"/>
            <a:ext cx="5029200" cy="2852130"/>
          </a:xfrm>
          <a:prstGeom prst="rect">
            <a:avLst/>
          </a:prstGeom>
        </p:spPr>
      </p:pic>
    </p:spTree>
    <p:extLst>
      <p:ext uri="{BB962C8B-B14F-4D97-AF65-F5344CB8AC3E}">
        <p14:creationId xmlns:p14="http://schemas.microsoft.com/office/powerpoint/2010/main" val="3905456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drug3k.com/img2/panoxyl_17640_5_(big)_.jpg"/>
          <p:cNvPicPr>
            <a:picLocks noChangeAspect="1" noChangeArrowheads="1"/>
          </p:cNvPicPr>
          <p:nvPr/>
        </p:nvPicPr>
        <p:blipFill>
          <a:blip r:embed="rId2" cstate="print"/>
          <a:srcRect/>
          <a:stretch>
            <a:fillRect/>
          </a:stretch>
        </p:blipFill>
        <p:spPr bwMode="auto">
          <a:xfrm>
            <a:off x="0" y="381000"/>
            <a:ext cx="4610100" cy="4610100"/>
          </a:xfrm>
          <a:prstGeom prst="rect">
            <a:avLst/>
          </a:prstGeom>
          <a:noFill/>
        </p:spPr>
      </p:pic>
      <p:pic>
        <p:nvPicPr>
          <p:cNvPr id="48132" name="Picture 4" descr="http://www.drug3k.com/img4/panoxyl_17639_7_(big)_.jpeg"/>
          <p:cNvPicPr>
            <a:picLocks noChangeAspect="1" noChangeArrowheads="1"/>
          </p:cNvPicPr>
          <p:nvPr/>
        </p:nvPicPr>
        <p:blipFill>
          <a:blip r:embed="rId3" cstate="print"/>
          <a:srcRect/>
          <a:stretch>
            <a:fillRect/>
          </a:stretch>
        </p:blipFill>
        <p:spPr bwMode="auto">
          <a:xfrm>
            <a:off x="4724400" y="1447800"/>
            <a:ext cx="3933825" cy="428625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d2lrfoui38qeab.cloudfront.net/20150417032033-olx8bf91b47f7d990f587cba8ef32a82604914bd02d.jpg"/>
          <p:cNvPicPr>
            <a:picLocks noChangeAspect="1" noChangeArrowheads="1"/>
          </p:cNvPicPr>
          <p:nvPr/>
        </p:nvPicPr>
        <p:blipFill>
          <a:blip r:embed="rId2" cstate="print"/>
          <a:srcRect/>
          <a:stretch>
            <a:fillRect/>
          </a:stretch>
        </p:blipFill>
        <p:spPr bwMode="auto">
          <a:xfrm>
            <a:off x="0" y="0"/>
            <a:ext cx="4795960" cy="3581400"/>
          </a:xfrm>
          <a:prstGeom prst="rect">
            <a:avLst/>
          </a:prstGeom>
          <a:noFill/>
        </p:spPr>
      </p:pic>
      <p:pic>
        <p:nvPicPr>
          <p:cNvPr id="49156" name="Picture 4" descr="http://bumpyboo.com/wp-content/uploads/2011/09/clindamycin-acne.jpg"/>
          <p:cNvPicPr>
            <a:picLocks noChangeAspect="1" noChangeArrowheads="1"/>
          </p:cNvPicPr>
          <p:nvPr/>
        </p:nvPicPr>
        <p:blipFill>
          <a:blip r:embed="rId3" cstate="print"/>
          <a:srcRect/>
          <a:stretch>
            <a:fillRect/>
          </a:stretch>
        </p:blipFill>
        <p:spPr bwMode="auto">
          <a:xfrm>
            <a:off x="4775201" y="3581400"/>
            <a:ext cx="4368799" cy="327660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9800"/>
            <a:ext cx="2695575" cy="16954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04800"/>
            <a:ext cx="2733675" cy="16668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102076"/>
            <a:ext cx="3962400" cy="394414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2819400" y="4046216"/>
            <a:ext cx="4953000" cy="281178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 y="4150689"/>
            <a:ext cx="3343275" cy="2336564"/>
          </a:xfrm>
          <a:prstGeom prst="rect">
            <a:avLst/>
          </a:prstGeom>
        </p:spPr>
      </p:pic>
    </p:spTree>
    <p:extLst>
      <p:ext uri="{BB962C8B-B14F-4D97-AF65-F5344CB8AC3E}">
        <p14:creationId xmlns:p14="http://schemas.microsoft.com/office/powerpoint/2010/main" val="2452145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s://www.anshin-tsuhan.jp/drug_search/imageDrug/929_1_w280.png"/>
          <p:cNvPicPr>
            <a:picLocks noChangeAspect="1" noChangeArrowheads="1"/>
          </p:cNvPicPr>
          <p:nvPr/>
        </p:nvPicPr>
        <p:blipFill>
          <a:blip r:embed="rId2" cstate="print"/>
          <a:srcRect/>
          <a:stretch>
            <a:fillRect/>
          </a:stretch>
        </p:blipFill>
        <p:spPr bwMode="auto">
          <a:xfrm>
            <a:off x="127000" y="0"/>
            <a:ext cx="4571998" cy="3581400"/>
          </a:xfrm>
          <a:prstGeom prst="rect">
            <a:avLst/>
          </a:prstGeom>
          <a:noFill/>
        </p:spPr>
      </p:pic>
      <p:pic>
        <p:nvPicPr>
          <p:cNvPr id="50180" name="Picture 4" descr="http://images.medscape.com/pi/features/drugdirectory/octupdate/A0175120.jpg"/>
          <p:cNvPicPr>
            <a:picLocks noChangeAspect="1" noChangeArrowheads="1"/>
          </p:cNvPicPr>
          <p:nvPr/>
        </p:nvPicPr>
        <p:blipFill>
          <a:blip r:embed="rId3" cstate="print"/>
          <a:srcRect/>
          <a:stretch>
            <a:fillRect/>
          </a:stretch>
        </p:blipFill>
        <p:spPr bwMode="auto">
          <a:xfrm>
            <a:off x="4495800" y="3429000"/>
            <a:ext cx="4419600" cy="3200401"/>
          </a:xfrm>
          <a:prstGeom prst="rect">
            <a:avLst/>
          </a:prstGeom>
          <a:noFill/>
        </p:spPr>
      </p:pic>
      <p:pic>
        <p:nvPicPr>
          <p:cNvPr id="50182" name="Picture 6" descr="http://myroaccutaneexperience.co.uk/wp-content/uploads/2013/03/roaccutane-isotretinoin-300x243.jpg"/>
          <p:cNvPicPr>
            <a:picLocks noChangeAspect="1" noChangeArrowheads="1"/>
          </p:cNvPicPr>
          <p:nvPr/>
        </p:nvPicPr>
        <p:blipFill>
          <a:blip r:embed="rId4" cstate="print"/>
          <a:srcRect/>
          <a:stretch>
            <a:fillRect/>
          </a:stretch>
        </p:blipFill>
        <p:spPr bwMode="auto">
          <a:xfrm>
            <a:off x="152400" y="3561208"/>
            <a:ext cx="3962400" cy="3209544"/>
          </a:xfrm>
          <a:prstGeom prst="rect">
            <a:avLst/>
          </a:prstGeom>
          <a:noFill/>
        </p:spPr>
      </p:pic>
      <p:pic>
        <p:nvPicPr>
          <p:cNvPr id="50184" name="Picture 8" descr="http://i1.wp.com/rosacea-support.org/images/accutaneanddrinkingalcoholnoproblemappar_A2BC/roaccutane_thumb.jpg?resize=230%2C200"/>
          <p:cNvPicPr>
            <a:picLocks noChangeAspect="1" noChangeArrowheads="1"/>
          </p:cNvPicPr>
          <p:nvPr/>
        </p:nvPicPr>
        <p:blipFill>
          <a:blip r:embed="rId5" cstate="print"/>
          <a:srcRect/>
          <a:stretch>
            <a:fillRect/>
          </a:stretch>
        </p:blipFill>
        <p:spPr bwMode="auto">
          <a:xfrm>
            <a:off x="5105400" y="0"/>
            <a:ext cx="3829050" cy="3329609"/>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229600" cy="3429000"/>
          </a:xfrm>
          <a:blipFill>
            <a:blip r:embed="rId2"/>
            <a:tile tx="0" ty="0" sx="100000" sy="100000" flip="none" algn="tl"/>
          </a:blipFill>
        </p:spPr>
        <p:style>
          <a:lnRef idx="2">
            <a:schemeClr val="accent6"/>
          </a:lnRef>
          <a:fillRef idx="1">
            <a:schemeClr val="lt1"/>
          </a:fillRef>
          <a:effectRef idx="0">
            <a:schemeClr val="accent6"/>
          </a:effectRef>
          <a:fontRef idx="minor">
            <a:schemeClr val="dk1"/>
          </a:fontRef>
        </p:style>
        <p:txBody>
          <a:bodyPr>
            <a:normAutofit/>
          </a:bodyPr>
          <a:lstStyle/>
          <a:p>
            <a:r>
              <a:rPr lang="en-US" b="1" dirty="0" smtClean="0"/>
              <a:t/>
            </a:r>
            <a:br>
              <a:rPr lang="en-US" b="1" dirty="0" smtClean="0"/>
            </a:br>
            <a:r>
              <a:rPr lang="en-US" sz="5400" b="1" i="1" dirty="0" smtClean="0">
                <a:solidFill>
                  <a:schemeClr val="accent6">
                    <a:lumMod val="50000"/>
                  </a:schemeClr>
                </a:solidFill>
              </a:rPr>
              <a:t>CHILDHOOD </a:t>
            </a:r>
            <a:r>
              <a:rPr lang="en-US" sz="5400" b="1" i="1" dirty="0">
                <a:solidFill>
                  <a:schemeClr val="accent6">
                    <a:lumMod val="50000"/>
                  </a:schemeClr>
                </a:solidFill>
              </a:rPr>
              <a:t>CONDITIONS</a:t>
            </a:r>
            <a:r>
              <a:rPr lang="en-US" sz="6000" b="1" i="1" dirty="0">
                <a:solidFill>
                  <a:schemeClr val="accent6">
                    <a:lumMod val="50000"/>
                  </a:schemeClr>
                </a:solidFill>
              </a:rPr>
              <a:t/>
            </a:r>
            <a:br>
              <a:rPr lang="en-US" sz="6000" b="1" i="1" dirty="0">
                <a:solidFill>
                  <a:schemeClr val="accent6">
                    <a:lumMod val="50000"/>
                  </a:schemeClr>
                </a:solidFill>
              </a:rPr>
            </a:br>
            <a:endParaRPr lang="en-US" sz="6000" b="1" i="1" dirty="0">
              <a:solidFill>
                <a:schemeClr val="accent6">
                  <a:lumMod val="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442855"/>
            <a:ext cx="2057400" cy="1357745"/>
          </a:xfrm>
          <a:prstGeom prst="rect">
            <a:avLst/>
          </a:prstGeom>
        </p:spPr>
      </p:pic>
    </p:spTree>
    <p:extLst>
      <p:ext uri="{BB962C8B-B14F-4D97-AF65-F5344CB8AC3E}">
        <p14:creationId xmlns:p14="http://schemas.microsoft.com/office/powerpoint/2010/main" val="138067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57200"/>
            <a:ext cx="7696200" cy="5638800"/>
          </a:xfrm>
          <a:prstGeom prst="rect">
            <a:avLst/>
          </a:prstGeom>
        </p:spPr>
      </p:pic>
    </p:spTree>
    <p:extLst>
      <p:ext uri="{BB962C8B-B14F-4D97-AF65-F5344CB8AC3E}">
        <p14:creationId xmlns:p14="http://schemas.microsoft.com/office/powerpoint/2010/main" val="248349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4288"/>
            <a:ext cx="8229600" cy="487362"/>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4294967295"/>
          </p:nvPr>
        </p:nvSpPr>
        <p:spPr>
          <a:xfrm>
            <a:off x="0" y="76200"/>
            <a:ext cx="9144000" cy="6629400"/>
          </a:xfrm>
        </p:spPr>
        <p:txBody>
          <a:bodyPr>
            <a:normAutofit fontScale="25000" lnSpcReduction="20000"/>
          </a:bodyPr>
          <a:lstStyle/>
          <a:p>
            <a:endParaRPr lang="en-US" sz="3800" dirty="0" smtClean="0"/>
          </a:p>
          <a:p>
            <a:r>
              <a:rPr lang="en-US" sz="7200" dirty="0" smtClean="0"/>
              <a:t>Thrush(</a:t>
            </a:r>
            <a:r>
              <a:rPr lang="en-US" sz="7200" dirty="0" err="1" smtClean="0"/>
              <a:t>candidosis</a:t>
            </a:r>
            <a:r>
              <a:rPr lang="en-US" sz="7200" dirty="0"/>
              <a:t>) is a fungal infection caused by Candida </a:t>
            </a:r>
            <a:r>
              <a:rPr lang="en-US" sz="7200" dirty="0" err="1"/>
              <a:t>albicans</a:t>
            </a:r>
            <a:r>
              <a:rPr lang="en-US" sz="7200" dirty="0"/>
              <a:t> which occurs commonly in the mouth (oral thrush</a:t>
            </a:r>
            <a:r>
              <a:rPr lang="en-US" sz="7200" dirty="0" smtClean="0"/>
              <a:t>).It </a:t>
            </a:r>
            <a:r>
              <a:rPr lang="en-US" sz="7200" dirty="0"/>
              <a:t>may also occurs in the nappy area in the babies and in the vagina.</a:t>
            </a:r>
          </a:p>
          <a:p>
            <a:pPr marL="0" indent="0">
              <a:buNone/>
            </a:pPr>
            <a:endParaRPr lang="en-US" dirty="0"/>
          </a:p>
          <a:p>
            <a:pPr marL="0" indent="0">
              <a:buNone/>
            </a:pPr>
            <a:r>
              <a:rPr lang="en-US" sz="8000" b="1" dirty="0"/>
              <a:t>patient assessment with oral thrush:</a:t>
            </a:r>
          </a:p>
          <a:p>
            <a:pPr marL="0" indent="0">
              <a:buNone/>
            </a:pPr>
            <a:r>
              <a:rPr lang="en-US" sz="7200" b="1" dirty="0"/>
              <a:t>1-Age:</a:t>
            </a:r>
          </a:p>
          <a:p>
            <a:r>
              <a:rPr lang="en-US" sz="6400" dirty="0"/>
              <a:t>oral thrush is most common in babies .</a:t>
            </a:r>
          </a:p>
          <a:p>
            <a:r>
              <a:rPr lang="en-US" sz="6400" dirty="0"/>
              <a:t>In older children and adults it is rarer.-------it may be a sign of immunosuppressant and referral to the Dr. is advisable.</a:t>
            </a:r>
          </a:p>
          <a:p>
            <a:pPr marL="0" indent="0">
              <a:buNone/>
            </a:pPr>
            <a:r>
              <a:rPr lang="en-US" sz="7200" b="1" dirty="0"/>
              <a:t>2-Affected area:</a:t>
            </a:r>
          </a:p>
          <a:p>
            <a:r>
              <a:rPr lang="en-US" sz="6400" dirty="0"/>
              <a:t>oral thrush  can occurs anywhere in oral cavity (mainly on the surface of the tongue and insides of the cheeks).</a:t>
            </a:r>
          </a:p>
          <a:p>
            <a:pPr marL="0" indent="0">
              <a:buNone/>
            </a:pPr>
            <a:r>
              <a:rPr lang="en-US" sz="7200" b="1" dirty="0"/>
              <a:t>3-Appeareance:</a:t>
            </a:r>
          </a:p>
          <a:p>
            <a:r>
              <a:rPr lang="en-US" sz="6400" dirty="0"/>
              <a:t>oral thrush occurs as a creamy white soft elevated patches which resemble milk curds( but oral thrush differ from milk curds in that it is  not so easily removed and when it is scraped , a sore and reddened area will be seen).</a:t>
            </a:r>
          </a:p>
          <a:p>
            <a:pPr marL="0" indent="0">
              <a:buNone/>
            </a:pPr>
            <a:r>
              <a:rPr lang="en-US" sz="7200" b="1" dirty="0"/>
              <a:t>4-Previous history:</a:t>
            </a:r>
          </a:p>
          <a:p>
            <a:r>
              <a:rPr lang="en-US" sz="6400" dirty="0"/>
              <a:t>patients who experience recurrent infections should be referred for further investigations.</a:t>
            </a:r>
          </a:p>
          <a:p>
            <a:pPr marL="0" indent="0">
              <a:buNone/>
            </a:pPr>
            <a:r>
              <a:rPr lang="en-US" sz="7200" b="1" dirty="0"/>
              <a:t>5-Medications:</a:t>
            </a:r>
          </a:p>
          <a:p>
            <a:r>
              <a:rPr lang="en-US" sz="6400" dirty="0"/>
              <a:t>A- Broad –spectrum antibiotics can predispose to oral thrush .</a:t>
            </a:r>
          </a:p>
          <a:p>
            <a:r>
              <a:rPr lang="en-US" sz="6400" dirty="0"/>
              <a:t>B-Immunosuppressive Agents: like cytotoxic and steroids( oral or inhaled) can predispose to oral thrush .</a:t>
            </a:r>
          </a:p>
          <a:p>
            <a:r>
              <a:rPr lang="en-US" sz="6400" dirty="0"/>
              <a:t>Note: Rinsing the mouth with water after the use of inhaled steroid may be helpful.</a:t>
            </a:r>
          </a:p>
          <a:p>
            <a:pPr marL="0" indent="0">
              <a:buNone/>
            </a:pPr>
            <a:endParaRPr lang="en-US" sz="6400" dirty="0" smtClean="0"/>
          </a:p>
          <a:p>
            <a:pPr marL="0" indent="0">
              <a:buNone/>
            </a:pPr>
            <a:r>
              <a:rPr lang="en-US" sz="7200" b="1" dirty="0" smtClean="0"/>
              <a:t>Treatment </a:t>
            </a:r>
            <a:r>
              <a:rPr lang="en-US" sz="7200" b="1" dirty="0"/>
              <a:t>timescale</a:t>
            </a:r>
          </a:p>
          <a:p>
            <a:r>
              <a:rPr lang="en-US" sz="6400" dirty="0"/>
              <a:t> </a:t>
            </a:r>
            <a:r>
              <a:rPr lang="en-US" sz="6400" dirty="0" smtClean="0"/>
              <a:t>If </a:t>
            </a:r>
            <a:r>
              <a:rPr lang="en-US" sz="6400" dirty="0"/>
              <a:t>symptoms are not cleared within a week -------patient should see a Dr.</a:t>
            </a:r>
          </a:p>
          <a:p>
            <a:endParaRPr lang="en-US" sz="4900" dirty="0"/>
          </a:p>
          <a:p>
            <a:endParaRPr lang="en-US" dirty="0"/>
          </a:p>
          <a:p>
            <a:endParaRPr lang="en-US" dirty="0"/>
          </a:p>
        </p:txBody>
      </p:sp>
    </p:spTree>
    <p:extLst>
      <p:ext uri="{BB962C8B-B14F-4D97-AF65-F5344CB8AC3E}">
        <p14:creationId xmlns:p14="http://schemas.microsoft.com/office/powerpoint/2010/main" val="505781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0"/>
            <a:ext cx="6400800" cy="33623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199" y="3156238"/>
            <a:ext cx="2576945" cy="309216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90875"/>
            <a:ext cx="6366164" cy="3600450"/>
          </a:xfrm>
          <a:prstGeom prst="rect">
            <a:avLst/>
          </a:prstGeom>
        </p:spPr>
      </p:pic>
    </p:spTree>
    <p:extLst>
      <p:ext uri="{BB962C8B-B14F-4D97-AF65-F5344CB8AC3E}">
        <p14:creationId xmlns:p14="http://schemas.microsoft.com/office/powerpoint/2010/main" val="4215772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ormAutofit fontScale="40000" lnSpcReduction="20000"/>
          </a:bodyPr>
          <a:lstStyle/>
          <a:p>
            <a:pPr marL="0" indent="0">
              <a:buNone/>
            </a:pPr>
            <a:endParaRPr lang="en-US" sz="4500" b="1" dirty="0" smtClean="0"/>
          </a:p>
          <a:p>
            <a:pPr marL="0" indent="0">
              <a:buNone/>
            </a:pPr>
            <a:r>
              <a:rPr lang="en-US" sz="4500" b="1" dirty="0" smtClean="0"/>
              <a:t>Management</a:t>
            </a:r>
            <a:endParaRPr lang="en-US" sz="4500" b="1" dirty="0"/>
          </a:p>
          <a:p>
            <a:r>
              <a:rPr lang="en-US" sz="4500" dirty="0" err="1"/>
              <a:t>Miconazole</a:t>
            </a:r>
            <a:r>
              <a:rPr lang="en-US" sz="4500" dirty="0"/>
              <a:t> Oral Gel:</a:t>
            </a:r>
          </a:p>
          <a:p>
            <a:r>
              <a:rPr lang="en-US" sz="4500" dirty="0"/>
              <a:t>It the only (till now)products available as an OTC to treat oral thrush and its appear to have  superior cure rate than the POM </a:t>
            </a:r>
            <a:r>
              <a:rPr lang="en-US" sz="4500" dirty="0" err="1"/>
              <a:t>Nystatin</a:t>
            </a:r>
            <a:r>
              <a:rPr lang="en-US" sz="4500" dirty="0"/>
              <a:t>.</a:t>
            </a:r>
          </a:p>
          <a:p>
            <a:r>
              <a:rPr lang="en-US" sz="4500" dirty="0"/>
              <a:t>Dose for infants and children under 2 years is:</a:t>
            </a:r>
          </a:p>
          <a:p>
            <a:r>
              <a:rPr lang="en-US" sz="4500" dirty="0"/>
              <a:t>2.5 ml of the gel twice daily after food.</a:t>
            </a:r>
          </a:p>
          <a:p>
            <a:r>
              <a:rPr lang="en-US" sz="4500" dirty="0"/>
              <a:t>Duration of treatment: for 2 clear days after the symptoms have apparently gone.</a:t>
            </a:r>
          </a:p>
          <a:p>
            <a:endParaRPr lang="en-US" sz="4500" dirty="0"/>
          </a:p>
          <a:p>
            <a:pPr marL="0" indent="0">
              <a:buNone/>
            </a:pPr>
            <a:r>
              <a:rPr lang="en-US" sz="5900" b="1" dirty="0"/>
              <a:t>Practical points</a:t>
            </a:r>
          </a:p>
          <a:p>
            <a:pPr marL="0" indent="0">
              <a:buNone/>
            </a:pPr>
            <a:r>
              <a:rPr lang="en-US" sz="4500" dirty="0"/>
              <a:t>1- Patients should be advised to hold the gel in the mouth for as long as possible.</a:t>
            </a:r>
          </a:p>
          <a:p>
            <a:pPr marL="0" indent="0">
              <a:buNone/>
            </a:pPr>
            <a:r>
              <a:rPr lang="en-US" sz="4500" dirty="0"/>
              <a:t>2-For young babies , the gel can be applied directly to lesion using a cotton bud or the handle of a teaspoon.</a:t>
            </a:r>
          </a:p>
          <a:p>
            <a:pPr marL="0" indent="0">
              <a:buNone/>
            </a:pPr>
            <a:r>
              <a:rPr lang="en-US" sz="4500" dirty="0"/>
              <a:t>3-treatment may be enhanced by cleaning the white plug off with a cotton bud prior to the application of the gel.</a:t>
            </a:r>
          </a:p>
          <a:p>
            <a:pPr marL="0" indent="0">
              <a:buNone/>
            </a:pPr>
            <a:r>
              <a:rPr lang="en-US" sz="4500" dirty="0"/>
              <a:t>4- The pharmacist should check whether nappy rash is also presents </a:t>
            </a:r>
          </a:p>
          <a:p>
            <a:r>
              <a:rPr lang="en-US" sz="4500" dirty="0"/>
              <a:t>(in the napkin area , </a:t>
            </a:r>
            <a:r>
              <a:rPr lang="en-US" sz="4500" dirty="0" err="1"/>
              <a:t>candidal</a:t>
            </a:r>
            <a:r>
              <a:rPr lang="en-US" sz="4500" dirty="0"/>
              <a:t> infection present as red papules on the outer edge of the area of napkin rash (satellite papules), another feature is that the skin in the skin folds is nearly always affected).</a:t>
            </a:r>
          </a:p>
          <a:p>
            <a:r>
              <a:rPr lang="en-US" sz="4500" dirty="0"/>
              <a:t>In this case an antifungal cream containing </a:t>
            </a:r>
            <a:r>
              <a:rPr lang="en-US" sz="4500" dirty="0" err="1"/>
              <a:t>miconazole</a:t>
            </a:r>
            <a:r>
              <a:rPr lang="en-US" sz="4500" dirty="0"/>
              <a:t> or </a:t>
            </a:r>
            <a:r>
              <a:rPr lang="en-US" sz="4500" dirty="0" err="1"/>
              <a:t>clotrimazole</a:t>
            </a:r>
            <a:r>
              <a:rPr lang="en-US" sz="4500" dirty="0"/>
              <a:t> can be used for the nappy area--------see napkin rash later.  </a:t>
            </a:r>
          </a:p>
          <a:p>
            <a:pPr marL="0" indent="0">
              <a:buNone/>
            </a:pPr>
            <a:r>
              <a:rPr lang="en-US" sz="4500" dirty="0"/>
              <a:t>5-Where the mother is Breast feeding, a small amount of </a:t>
            </a:r>
            <a:r>
              <a:rPr lang="en-US" sz="4500" dirty="0" err="1"/>
              <a:t>miconazole</a:t>
            </a:r>
            <a:r>
              <a:rPr lang="en-US" sz="4500" dirty="0"/>
              <a:t> gel applied to the nipple will eradicated any fungus present.</a:t>
            </a:r>
          </a:p>
          <a:p>
            <a:endParaRPr lang="en-US" sz="3800" dirty="0"/>
          </a:p>
        </p:txBody>
      </p:sp>
    </p:spTree>
    <p:extLst>
      <p:ext uri="{BB962C8B-B14F-4D97-AF65-F5344CB8AC3E}">
        <p14:creationId xmlns:p14="http://schemas.microsoft.com/office/powerpoint/2010/main" val="1403504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39366"/>
            <a:ext cx="2362200" cy="205138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51" y="152400"/>
            <a:ext cx="2858749" cy="18954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2466109"/>
            <a:ext cx="2740413" cy="230418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52800"/>
            <a:ext cx="3009900" cy="332422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0800" y="2670863"/>
            <a:ext cx="2466975" cy="4006162"/>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8179" y="139366"/>
            <a:ext cx="1984853" cy="1963812"/>
          </a:xfrm>
          <a:prstGeom prst="rect">
            <a:avLst/>
          </a:prstGeom>
        </p:spPr>
      </p:pic>
    </p:spTree>
    <p:extLst>
      <p:ext uri="{BB962C8B-B14F-4D97-AF65-F5344CB8AC3E}">
        <p14:creationId xmlns:p14="http://schemas.microsoft.com/office/powerpoint/2010/main" val="3279248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425470"/>
            <a:ext cx="6553200" cy="5509200"/>
          </a:xfrm>
          <a:prstGeom prst="rect">
            <a:avLst/>
          </a:prstGeom>
          <a:blipFill>
            <a:blip r:embed="rId2"/>
            <a:tile tx="0" ty="0" sx="100000" sy="100000" flip="none" algn="tl"/>
          </a:blipFill>
        </p:spPr>
        <p:style>
          <a:lnRef idx="0">
            <a:schemeClr val="accent6"/>
          </a:lnRef>
          <a:fillRef idx="3">
            <a:schemeClr val="accent6"/>
          </a:fillRef>
          <a:effectRef idx="3">
            <a:schemeClr val="accent6"/>
          </a:effectRef>
          <a:fontRef idx="minor">
            <a:schemeClr val="lt1"/>
          </a:fontRef>
        </p:style>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endParaRPr lang="en-US" sz="9600" b="1" cap="none" spc="0" dirty="0" smtClean="0">
              <a:ln/>
              <a:solidFill>
                <a:schemeClr val="accent3"/>
              </a:solidFill>
              <a:effectLst/>
            </a:endParaRPr>
          </a:p>
          <a:p>
            <a:pPr algn="ctr"/>
            <a:r>
              <a:rPr lang="en-US" sz="3600" b="1" i="1" cap="none" spc="0" dirty="0" smtClean="0">
                <a:ln/>
                <a:solidFill>
                  <a:srgbClr val="00B050"/>
                </a:solidFill>
                <a:effectLst/>
              </a:rPr>
              <a:t>Napkin Rash</a:t>
            </a:r>
            <a:r>
              <a:rPr lang="en-US" sz="3600" b="1" i="1" dirty="0"/>
              <a:t> </a:t>
            </a:r>
            <a:endParaRPr lang="en-US" sz="3600" b="1" i="1" dirty="0" smtClean="0"/>
          </a:p>
          <a:p>
            <a:pPr algn="ctr"/>
            <a:r>
              <a:rPr lang="en-US" sz="3600" b="1" dirty="0" smtClean="0">
                <a:solidFill>
                  <a:srgbClr val="00B050"/>
                </a:solidFill>
              </a:rPr>
              <a:t>(diaper </a:t>
            </a:r>
            <a:r>
              <a:rPr lang="en-US" sz="3600" b="1" dirty="0">
                <a:solidFill>
                  <a:srgbClr val="00B050"/>
                </a:solidFill>
              </a:rPr>
              <a:t>dermatitis, nappy </a:t>
            </a:r>
            <a:r>
              <a:rPr lang="en-US" sz="3600" b="1" dirty="0" smtClean="0">
                <a:solidFill>
                  <a:srgbClr val="00B050"/>
                </a:solidFill>
              </a:rPr>
              <a:t>rash)</a:t>
            </a:r>
            <a:endParaRPr lang="en-US" sz="3600" b="1" cap="none" spc="0" dirty="0" smtClean="0">
              <a:ln/>
              <a:solidFill>
                <a:srgbClr val="00B050"/>
              </a:solidFill>
              <a:effectLst/>
            </a:endParaRPr>
          </a:p>
          <a:p>
            <a:pPr algn="ctr"/>
            <a:endParaRPr lang="en-US" sz="4400" b="1" cap="none" spc="0" dirty="0" smtClean="0">
              <a:ln/>
              <a:solidFill>
                <a:srgbClr val="00B050"/>
              </a:solidFill>
              <a:effectLst/>
            </a:endParaRPr>
          </a:p>
          <a:p>
            <a:pPr algn="ctr"/>
            <a:endParaRPr lang="en-US" sz="4400" b="1" cap="none" spc="0" dirty="0" smtClean="0">
              <a:ln/>
              <a:solidFill>
                <a:srgbClr val="00B050"/>
              </a:solidFill>
              <a:effectLst/>
            </a:endParaRPr>
          </a:p>
          <a:p>
            <a:pPr algn="ctr"/>
            <a:endParaRPr lang="en-US" sz="9600" b="1" cap="none" spc="0" dirty="0">
              <a:ln/>
              <a:solidFill>
                <a:schemeClr val="accent3"/>
              </a:solidFill>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3180070"/>
            <a:ext cx="6096000" cy="2534930"/>
          </a:xfrm>
          <a:prstGeom prst="rect">
            <a:avLst/>
          </a:prstGeom>
        </p:spPr>
      </p:pic>
    </p:spTree>
    <p:extLst>
      <p:ext uri="{BB962C8B-B14F-4D97-AF65-F5344CB8AC3E}">
        <p14:creationId xmlns:p14="http://schemas.microsoft.com/office/powerpoint/2010/main" val="3236989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0" y="0"/>
            <a:ext cx="9144000" cy="6858000"/>
          </a:xfrm>
        </p:spPr>
        <p:txBody>
          <a:bodyPr>
            <a:normAutofit fontScale="55000" lnSpcReduction="20000"/>
          </a:bodyPr>
          <a:lstStyle/>
          <a:p>
            <a:r>
              <a:rPr lang="en-US" dirty="0" smtClean="0"/>
              <a:t>Napkin </a:t>
            </a:r>
            <a:r>
              <a:rPr lang="en-US" dirty="0"/>
              <a:t>rash refer to the erythematous rash that appear on the buttock area  during infancy.</a:t>
            </a:r>
          </a:p>
          <a:p>
            <a:pPr marL="0" indent="0">
              <a:buNone/>
            </a:pPr>
            <a:r>
              <a:rPr lang="en-US" b="1" dirty="0" smtClean="0"/>
              <a:t>Contributing </a:t>
            </a:r>
            <a:r>
              <a:rPr lang="en-US" b="1" dirty="0"/>
              <a:t>factors includes:</a:t>
            </a:r>
          </a:p>
          <a:p>
            <a:r>
              <a:rPr lang="en-US" dirty="0"/>
              <a:t>1-contact of urine and </a:t>
            </a:r>
            <a:r>
              <a:rPr lang="en-US" dirty="0" err="1"/>
              <a:t>faeces</a:t>
            </a:r>
            <a:r>
              <a:rPr lang="en-US" dirty="0"/>
              <a:t> with the skin.</a:t>
            </a:r>
          </a:p>
          <a:p>
            <a:r>
              <a:rPr lang="en-US" dirty="0"/>
              <a:t>2-wetness of the skin due to infrequent nappy changes and inadequate skin care</a:t>
            </a:r>
            <a:r>
              <a:rPr lang="en-US" dirty="0" smtClean="0"/>
              <a:t>.</a:t>
            </a:r>
            <a:endParaRPr lang="en-US" dirty="0"/>
          </a:p>
          <a:p>
            <a:pPr marL="0" indent="0">
              <a:buNone/>
            </a:pPr>
            <a:r>
              <a:rPr lang="en-US" b="1" dirty="0"/>
              <a:t>Patient assessment with napkin rash.</a:t>
            </a:r>
          </a:p>
          <a:p>
            <a:pPr marL="0" indent="0">
              <a:buNone/>
            </a:pPr>
            <a:r>
              <a:rPr lang="en-US" b="1" i="1" u="sng" dirty="0"/>
              <a:t>1-location:</a:t>
            </a:r>
            <a:endParaRPr lang="en-US" b="1" dirty="0"/>
          </a:p>
          <a:p>
            <a:r>
              <a:rPr lang="en-US" dirty="0"/>
              <a:t>napkin rash affect the diaper region(buttock, lower abdomen, and the inner thighs)----------napkin rash that has spread outside the diaper area required referral.</a:t>
            </a:r>
          </a:p>
          <a:p>
            <a:pPr marL="0" indent="0">
              <a:buNone/>
            </a:pPr>
            <a:r>
              <a:rPr lang="en-US" b="1" i="1" u="sng" dirty="0"/>
              <a:t>2-severity:</a:t>
            </a:r>
            <a:endParaRPr lang="en-US" b="1" dirty="0"/>
          </a:p>
          <a:p>
            <a:r>
              <a:rPr lang="en-US" dirty="0"/>
              <a:t>A-in general , if the skin is unbroken and there are no signs of bacterial infection--------treatment may be considered.</a:t>
            </a:r>
          </a:p>
          <a:p>
            <a:r>
              <a:rPr lang="en-US" dirty="0"/>
              <a:t>B-If signs of bacterial infection is present(weeping, yellow crusting, oozing blood or pus)----------referral.</a:t>
            </a:r>
          </a:p>
          <a:p>
            <a:r>
              <a:rPr lang="en-US" dirty="0"/>
              <a:t>C-secondary fungal infection is common( characterized by the presence of satellite papules(small red lesions near the perimeter of the affected area)-------recommend one of the OTC azole antifungal (see antifungal later).</a:t>
            </a:r>
          </a:p>
          <a:p>
            <a:pPr marL="0" indent="0">
              <a:buNone/>
            </a:pPr>
            <a:r>
              <a:rPr lang="en-US" b="1" i="1" u="sng" dirty="0"/>
              <a:t>3-Duration:</a:t>
            </a:r>
            <a:endParaRPr lang="en-US" b="1" dirty="0"/>
          </a:p>
          <a:p>
            <a:r>
              <a:rPr lang="en-US" dirty="0"/>
              <a:t>napkin rash of longer than 2 weeks duration may be referred.</a:t>
            </a:r>
          </a:p>
          <a:p>
            <a:pPr marL="0" indent="0">
              <a:buNone/>
            </a:pPr>
            <a:r>
              <a:rPr lang="en-US" b="1" i="1" u="sng" dirty="0" smtClean="0"/>
              <a:t>4-previous </a:t>
            </a:r>
            <a:r>
              <a:rPr lang="en-US" b="1" i="1" u="sng" dirty="0"/>
              <a:t>history:</a:t>
            </a:r>
            <a:endParaRPr lang="en-US" b="1" dirty="0"/>
          </a:p>
          <a:p>
            <a:r>
              <a:rPr lang="en-US" dirty="0"/>
              <a:t>to identify the identity and effectiveness of any products used for the current or previous episodes.</a:t>
            </a:r>
          </a:p>
          <a:p>
            <a:pPr marL="0" indent="0">
              <a:buNone/>
            </a:pPr>
            <a:r>
              <a:rPr lang="en-US" dirty="0"/>
              <a:t> </a:t>
            </a:r>
          </a:p>
          <a:p>
            <a:pPr marL="0" indent="0">
              <a:buNone/>
            </a:pPr>
            <a:r>
              <a:rPr lang="en-US" b="1" dirty="0"/>
              <a:t>Treatment timescale:</a:t>
            </a:r>
          </a:p>
          <a:p>
            <a:r>
              <a:rPr lang="en-US" dirty="0"/>
              <a:t>One week.( but see the antifungal later)</a:t>
            </a:r>
          </a:p>
          <a:p>
            <a:endParaRPr lang="en-US" dirty="0"/>
          </a:p>
        </p:txBody>
      </p:sp>
    </p:spTree>
    <p:extLst>
      <p:ext uri="{BB962C8B-B14F-4D97-AF65-F5344CB8AC3E}">
        <p14:creationId xmlns:p14="http://schemas.microsoft.com/office/powerpoint/2010/main" val="239208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76200"/>
            <a:ext cx="8991600" cy="6629400"/>
          </a:xfrm>
        </p:spPr>
        <p:txBody>
          <a:bodyPr>
            <a:noAutofit/>
          </a:bodyPr>
          <a:lstStyle/>
          <a:p>
            <a:pPr marL="0" indent="0">
              <a:buNone/>
            </a:pPr>
            <a:r>
              <a:rPr lang="en-US" sz="1800" b="1" dirty="0"/>
              <a:t>Management:</a:t>
            </a:r>
          </a:p>
          <a:p>
            <a:pPr marL="0" indent="0">
              <a:buNone/>
            </a:pPr>
            <a:r>
              <a:rPr lang="en-US" sz="1600" b="1" i="1" u="sng" dirty="0"/>
              <a:t>1-Skin care:</a:t>
            </a:r>
            <a:endParaRPr lang="en-US" sz="1600" dirty="0"/>
          </a:p>
          <a:p>
            <a:r>
              <a:rPr lang="en-US" sz="1600" b="1" dirty="0"/>
              <a:t>a-nappies should be changed as frequently as possible. </a:t>
            </a:r>
            <a:endParaRPr lang="en-US" sz="1600" dirty="0"/>
          </a:p>
          <a:p>
            <a:r>
              <a:rPr lang="en-US" sz="1600" b="1" dirty="0"/>
              <a:t>b-nappies should be left off wherever possible  so that air is able to circulate around the skin and helping in drying the skin.</a:t>
            </a:r>
            <a:endParaRPr lang="en-US" sz="1600" dirty="0"/>
          </a:p>
          <a:p>
            <a:r>
              <a:rPr lang="en-US" sz="1600" b="1" dirty="0"/>
              <a:t>c-at each nappy changes the skin should be cleansed thoroughly with warm water and then dried carefully. the use of talc  powder may be helpful , but the clumping of the powder can lead sometimes to further irritation. Talc powder should be applied to dry skin and dusted lightly over the nappy area.</a:t>
            </a:r>
            <a:endParaRPr lang="en-US" sz="1600" dirty="0"/>
          </a:p>
          <a:p>
            <a:r>
              <a:rPr lang="en-US" sz="1600" b="1" i="1" dirty="0"/>
              <a:t>       </a:t>
            </a:r>
            <a:r>
              <a:rPr lang="en-US" sz="1600" b="1" u="sng" dirty="0"/>
              <a:t>Note: powder is poured into the hands then gently rubbed onto the skin but keep away from the face of the child to prevent inhalation of the powder which may lead to breathing problems</a:t>
            </a:r>
            <a:r>
              <a:rPr lang="en-US" sz="1600" b="1" i="1" dirty="0"/>
              <a:t>.</a:t>
            </a:r>
            <a:endParaRPr lang="en-US" sz="1600" dirty="0"/>
          </a:p>
          <a:p>
            <a:r>
              <a:rPr lang="en-US" sz="1600" b="1" i="1" dirty="0"/>
              <a:t> </a:t>
            </a:r>
            <a:endParaRPr lang="en-US" sz="1600" dirty="0"/>
          </a:p>
          <a:p>
            <a:pPr marL="0" indent="0">
              <a:buNone/>
            </a:pPr>
            <a:r>
              <a:rPr lang="en-US" sz="1600" b="1" i="1" u="sng" dirty="0"/>
              <a:t>2-skin protectants (  Barrier preparation, Emollient  ):</a:t>
            </a:r>
            <a:endParaRPr lang="en-US" sz="1600" dirty="0"/>
          </a:p>
          <a:p>
            <a:r>
              <a:rPr lang="en-US" sz="1600" b="1" dirty="0"/>
              <a:t>(examples: Zinc oxide, castor oil, talc powder, white petrolatum, calamine, </a:t>
            </a:r>
            <a:r>
              <a:rPr lang="en-US" sz="1600" b="1" dirty="0" err="1"/>
              <a:t>cetrimide</a:t>
            </a:r>
            <a:r>
              <a:rPr lang="en-US" sz="1600" b="1" dirty="0"/>
              <a:t>( </a:t>
            </a:r>
            <a:r>
              <a:rPr lang="en-US" sz="1600" b="1" dirty="0" err="1"/>
              <a:t>celavex</a:t>
            </a:r>
            <a:r>
              <a:rPr lang="en-US" sz="1600" b="1" dirty="0"/>
              <a:t>® cream: which has antibacterial property also),…….)</a:t>
            </a:r>
            <a:endParaRPr lang="en-US" sz="1600" dirty="0"/>
          </a:p>
          <a:p>
            <a:r>
              <a:rPr lang="en-US" sz="1600" b="1" dirty="0"/>
              <a:t>     They absorb moisture or prevent moisture from coming in contact with the skin (act as a barrier between the skin and outside). Also they serve as a lubricant in area of the skin in which skin-to-skin friction could aggravate diaper rash.</a:t>
            </a:r>
            <a:endParaRPr lang="en-US" sz="1600" dirty="0"/>
          </a:p>
          <a:p>
            <a:r>
              <a:rPr lang="en-US" sz="1600" b="1" dirty="0"/>
              <a:t>****they are applied </a:t>
            </a:r>
            <a:r>
              <a:rPr lang="en-US" sz="1600" b="1" u="sng" dirty="0"/>
              <a:t>at each nappy changes </a:t>
            </a:r>
            <a:r>
              <a:rPr lang="en-US" sz="1600" b="1" dirty="0"/>
              <a:t>, after cleansing the skin.</a:t>
            </a:r>
            <a:endParaRPr lang="en-US" sz="1600" dirty="0"/>
          </a:p>
          <a:p>
            <a:r>
              <a:rPr lang="en-US" sz="1600" b="1" dirty="0"/>
              <a:t>****they may be also used regularly as a prophylactic to protect the skin but it may be discontinued periodically (e.g. every other week or four 3-4 days ) to determine whether further use is  still necessary . </a:t>
            </a:r>
            <a:endParaRPr lang="en-US" sz="1600" dirty="0"/>
          </a:p>
          <a:p>
            <a:r>
              <a:rPr lang="en-US" sz="1600" b="1" dirty="0"/>
              <a:t> </a:t>
            </a:r>
            <a:endParaRPr lang="en-US" sz="1600" dirty="0"/>
          </a:p>
        </p:txBody>
      </p:sp>
    </p:spTree>
    <p:extLst>
      <p:ext uri="{BB962C8B-B14F-4D97-AF65-F5344CB8AC3E}">
        <p14:creationId xmlns:p14="http://schemas.microsoft.com/office/powerpoint/2010/main" val="36724021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09" y="0"/>
            <a:ext cx="9144000" cy="5909310"/>
          </a:xfrm>
          <a:prstGeom prst="rect">
            <a:avLst/>
          </a:prstGeom>
        </p:spPr>
        <p:txBody>
          <a:bodyPr wrap="square">
            <a:spAutoFit/>
          </a:bodyPr>
          <a:lstStyle/>
          <a:p>
            <a:r>
              <a:rPr lang="en-US" b="1" i="1" u="sng" dirty="0"/>
              <a:t>3-Antifungal</a:t>
            </a:r>
            <a:r>
              <a:rPr lang="en-US" b="1" i="1" u="sng" dirty="0" smtClean="0"/>
              <a:t>:</a:t>
            </a:r>
          </a:p>
          <a:p>
            <a:endParaRPr lang="en-US" dirty="0"/>
          </a:p>
          <a:p>
            <a:r>
              <a:rPr lang="en-US" dirty="0"/>
              <a:t>  Secondary fungal infection is common --------if so, recommend one of the topical OTC azole antifungal (</a:t>
            </a:r>
            <a:r>
              <a:rPr lang="en-US" dirty="0" err="1"/>
              <a:t>miconazole</a:t>
            </a:r>
            <a:r>
              <a:rPr lang="en-US" dirty="0"/>
              <a:t> , </a:t>
            </a:r>
            <a:r>
              <a:rPr lang="en-US" dirty="0" err="1"/>
              <a:t>clotrimazole</a:t>
            </a:r>
            <a:r>
              <a:rPr lang="en-US" dirty="0"/>
              <a:t> (</a:t>
            </a:r>
            <a:r>
              <a:rPr lang="en-US" dirty="0" err="1"/>
              <a:t>Fugidin</a:t>
            </a:r>
            <a:r>
              <a:rPr lang="en-US" dirty="0"/>
              <a:t>®))-----apply twice daily:</a:t>
            </a:r>
          </a:p>
          <a:p>
            <a:r>
              <a:rPr lang="en-US" dirty="0"/>
              <a:t>a-if no improvement after 5 days ------refer to the Dr.</a:t>
            </a:r>
          </a:p>
          <a:p>
            <a:r>
              <a:rPr lang="en-US" dirty="0"/>
              <a:t>b- if improvement achieved--------continued for 5 days after the disappearance of the symptoms.</a:t>
            </a:r>
          </a:p>
          <a:p>
            <a:r>
              <a:rPr lang="en-US" dirty="0"/>
              <a:t>c-a protectant cream or ointment can still be applied over the antifungal product.</a:t>
            </a:r>
          </a:p>
          <a:p>
            <a:r>
              <a:rPr lang="en-US" i="1" u="sng" dirty="0"/>
              <a:t>4-Topical steroid:</a:t>
            </a:r>
            <a:endParaRPr lang="en-US" dirty="0"/>
          </a:p>
          <a:p>
            <a:r>
              <a:rPr lang="en-US" dirty="0"/>
              <a:t>Topical steroid especially the most potent: </a:t>
            </a:r>
            <a:r>
              <a:rPr lang="en-US" dirty="0" err="1"/>
              <a:t>clobetasol</a:t>
            </a:r>
            <a:r>
              <a:rPr lang="en-US" dirty="0"/>
              <a:t>(</a:t>
            </a:r>
            <a:r>
              <a:rPr lang="en-US" dirty="0" err="1"/>
              <a:t>dermodin</a:t>
            </a:r>
            <a:r>
              <a:rPr lang="en-US" dirty="0"/>
              <a:t>®), triamcinolone(present in </a:t>
            </a:r>
            <a:r>
              <a:rPr lang="en-US" dirty="0" err="1"/>
              <a:t>Nystacort</a:t>
            </a:r>
            <a:r>
              <a:rPr lang="en-US" dirty="0"/>
              <a:t>®) are commonly misused   in  Iraq to treat napkin rash (and they are used  for long time, and usually applied in large quantity each time) but:</a:t>
            </a:r>
          </a:p>
          <a:p>
            <a:r>
              <a:rPr lang="en-US" dirty="0"/>
              <a:t>A-potent steroid (</a:t>
            </a:r>
            <a:r>
              <a:rPr lang="en-US" dirty="0" err="1"/>
              <a:t>clobetasol</a:t>
            </a:r>
            <a:r>
              <a:rPr lang="en-US" dirty="0"/>
              <a:t>, betamethasone(</a:t>
            </a:r>
            <a:r>
              <a:rPr lang="en-US" dirty="0" err="1"/>
              <a:t>betnosam</a:t>
            </a:r>
            <a:r>
              <a:rPr lang="en-US" dirty="0"/>
              <a:t>®),triamcinolone,…  )are        preferably avoided (even by prescription) in infants and children.</a:t>
            </a:r>
          </a:p>
          <a:p>
            <a:r>
              <a:rPr lang="en-US" dirty="0"/>
              <a:t>B-only the mild steroid(hydrocortisone 1%) and the moderately                                  potent (</a:t>
            </a:r>
            <a:r>
              <a:rPr lang="en-US" dirty="0" err="1"/>
              <a:t>clobeta</a:t>
            </a:r>
            <a:r>
              <a:rPr lang="en-US" u="sng" dirty="0" err="1"/>
              <a:t>sone</a:t>
            </a:r>
            <a:r>
              <a:rPr lang="en-US" dirty="0"/>
              <a:t>)(not </a:t>
            </a:r>
            <a:r>
              <a:rPr lang="en-US" dirty="0" err="1"/>
              <a:t>clobet</a:t>
            </a:r>
            <a:r>
              <a:rPr lang="en-US" u="sng" dirty="0" err="1"/>
              <a:t>asol</a:t>
            </a:r>
            <a:r>
              <a:rPr lang="en-US" dirty="0"/>
              <a:t>) are OTC[[[ for patients aged &gt;10 years          in case of hydrocortisone and &gt; 12 years in case of </a:t>
            </a:r>
            <a:r>
              <a:rPr lang="en-US" dirty="0" err="1"/>
              <a:t>clobetasone</a:t>
            </a:r>
            <a:r>
              <a:rPr lang="en-US" dirty="0"/>
              <a:t>)]]].and for             short course only.</a:t>
            </a:r>
            <a:r>
              <a:rPr lang="ar-SY" dirty="0"/>
              <a:t>  </a:t>
            </a:r>
            <a:endParaRPr lang="en-US" dirty="0"/>
          </a:p>
          <a:p>
            <a:r>
              <a:rPr lang="en-US" dirty="0"/>
              <a:t>****However, short course of topical steroid are effective treatment for napkin rash-------therefore when  they are  </a:t>
            </a:r>
            <a:r>
              <a:rPr lang="en-US" i="1" u="sng" dirty="0"/>
              <a:t>prescribed</a:t>
            </a:r>
            <a:r>
              <a:rPr lang="en-US" dirty="0"/>
              <a:t> by the Dr., the pharmacist can give the advices about the proper use especially that regarding the amount of the ointment or cream applied each time where:</a:t>
            </a:r>
          </a:p>
          <a:p>
            <a:r>
              <a:rPr lang="en-US" dirty="0"/>
              <a:t>[[[one fingertip unit-------is sufficient to cover an area that is twice that of the flat adult hand]]].</a:t>
            </a:r>
            <a:endParaRPr lang="en-US" dirty="0"/>
          </a:p>
        </p:txBody>
      </p:sp>
    </p:spTree>
    <p:extLst>
      <p:ext uri="{BB962C8B-B14F-4D97-AF65-F5344CB8AC3E}">
        <p14:creationId xmlns:p14="http://schemas.microsoft.com/office/powerpoint/2010/main" val="7336920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36" y="381000"/>
            <a:ext cx="2819400" cy="1619250"/>
          </a:xfrm>
          <a:prstGeom prst="rect">
            <a:avLst/>
          </a:prstGeom>
        </p:spPr>
      </p:pic>
      <p:sp>
        <p:nvSpPr>
          <p:cNvPr id="3" name="Rectangle 2"/>
          <p:cNvSpPr/>
          <p:nvPr/>
        </p:nvSpPr>
        <p:spPr>
          <a:xfrm>
            <a:off x="392913" y="2967335"/>
            <a:ext cx="8358187" cy="923330"/>
          </a:xfrm>
          <a:prstGeom prst="rect">
            <a:avLst/>
          </a:prstGeom>
          <a:blipFill>
            <a:blip r:embed="rId3"/>
            <a:tile tx="0" ty="0" sx="100000" sy="100000" flip="none" algn="tl"/>
          </a:blip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rgbClr val="00B050"/>
                </a:solidFill>
                <a:effectLst/>
              </a:rPr>
              <a:t>Management of Napkin rash</a:t>
            </a:r>
            <a:endParaRPr lang="en-US" sz="5400" b="1" cap="none" spc="0" dirty="0">
              <a:ln/>
              <a:solidFill>
                <a:srgbClr val="00B050"/>
              </a:solidFill>
              <a:effectLs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622589"/>
            <a:ext cx="2466975" cy="18478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986" y="4114800"/>
            <a:ext cx="3919537" cy="261937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7550" y="167120"/>
            <a:ext cx="2628900" cy="1743075"/>
          </a:xfrm>
          <a:prstGeom prst="rect">
            <a:avLst/>
          </a:prstGeom>
        </p:spPr>
      </p:pic>
    </p:spTree>
    <p:extLst>
      <p:ext uri="{BB962C8B-B14F-4D97-AF65-F5344CB8AC3E}">
        <p14:creationId xmlns:p14="http://schemas.microsoft.com/office/powerpoint/2010/main" val="5955607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7436"/>
            <a:ext cx="2143125" cy="21431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0"/>
            <a:ext cx="3657600" cy="21431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447674"/>
            <a:ext cx="4114800" cy="138112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5587" y="2357436"/>
            <a:ext cx="3552825" cy="171450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5718" y="4190999"/>
            <a:ext cx="2653145" cy="265314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2099" y="4339070"/>
            <a:ext cx="3543301" cy="2290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23363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adeel_delman-53\Desktop\Typical_eczema_sites.jpg"/>
          <p:cNvPicPr>
            <a:picLocks noChangeAspect="1" noChangeArrowheads="1"/>
          </p:cNvPicPr>
          <p:nvPr/>
        </p:nvPicPr>
        <p:blipFill>
          <a:blip r:embed="rId2" cstate="print"/>
          <a:srcRect/>
          <a:stretch>
            <a:fillRect/>
          </a:stretch>
        </p:blipFill>
        <p:spPr bwMode="auto">
          <a:xfrm>
            <a:off x="381000" y="0"/>
            <a:ext cx="8382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9" y="2133600"/>
            <a:ext cx="2238375" cy="33623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57500" cy="2286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1"/>
            <a:ext cx="3886200" cy="23317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6539" y="2331721"/>
            <a:ext cx="3554989" cy="447086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0825" y="1"/>
            <a:ext cx="2466975" cy="343852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09" y="5114925"/>
            <a:ext cx="2619375" cy="1743075"/>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60939" y="5149561"/>
            <a:ext cx="2619375" cy="1743075"/>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41876" y="3438526"/>
            <a:ext cx="2857500" cy="1600200"/>
          </a:xfrm>
          <a:prstGeom prst="rect">
            <a:avLst/>
          </a:prstGeom>
        </p:spPr>
      </p:pic>
    </p:spTree>
    <p:extLst>
      <p:ext uri="{BB962C8B-B14F-4D97-AF65-F5344CB8AC3E}">
        <p14:creationId xmlns:p14="http://schemas.microsoft.com/office/powerpoint/2010/main" val="894377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942109" y="3214254"/>
            <a:ext cx="7162800" cy="3352800"/>
          </a:xfrm>
        </p:spPr>
        <p:style>
          <a:lnRef idx="1">
            <a:schemeClr val="accent5"/>
          </a:lnRef>
          <a:fillRef idx="2">
            <a:schemeClr val="accent5"/>
          </a:fillRef>
          <a:effectRef idx="1">
            <a:schemeClr val="accent5"/>
          </a:effectRef>
          <a:fontRef idx="minor">
            <a:schemeClr val="dk1"/>
          </a:fontRef>
        </p:style>
        <p:txBody>
          <a:bodyPr>
            <a:normAutofit/>
          </a:bodyPr>
          <a:lstStyle/>
          <a:p>
            <a:pPr algn="l"/>
            <a:r>
              <a:rPr lang="en-US" sz="5400" b="1" dirty="0" smtClean="0">
                <a:latin typeface="Bradley Hand ITC" pitchFamily="66" charset="0"/>
              </a:rPr>
              <a:t>1- Emollient</a:t>
            </a:r>
            <a:br>
              <a:rPr lang="en-US" sz="5400" b="1" dirty="0" smtClean="0">
                <a:latin typeface="Bradley Hand ITC" pitchFamily="66" charset="0"/>
              </a:rPr>
            </a:br>
            <a:r>
              <a:rPr lang="en-US" sz="5400" b="1" dirty="0" smtClean="0">
                <a:latin typeface="Bradley Hand ITC" pitchFamily="66" charset="0"/>
              </a:rPr>
              <a:t>2- Topical Corticosteroid</a:t>
            </a:r>
            <a:br>
              <a:rPr lang="en-US" sz="5400" b="1" dirty="0" smtClean="0">
                <a:latin typeface="Bradley Hand ITC" pitchFamily="66" charset="0"/>
              </a:rPr>
            </a:br>
            <a:r>
              <a:rPr lang="en-US" sz="5400" b="1" dirty="0" smtClean="0">
                <a:latin typeface="Bradley Hand ITC" pitchFamily="66" charset="0"/>
              </a:rPr>
              <a:t>3- Antipruritics </a:t>
            </a:r>
            <a:endParaRPr lang="ar-IQ" sz="5400" b="1" dirty="0">
              <a:latin typeface="Bradley Hand ITC" pitchFamily="66" charset="0"/>
            </a:endParaRPr>
          </a:p>
        </p:txBody>
      </p:sp>
      <p:sp>
        <p:nvSpPr>
          <p:cNvPr id="4" name="Subtitle 3"/>
          <p:cNvSpPr>
            <a:spLocks noGrp="1"/>
          </p:cNvSpPr>
          <p:nvPr>
            <p:ph type="subTitle" idx="1"/>
          </p:nvPr>
        </p:nvSpPr>
        <p:spPr>
          <a:xfrm>
            <a:off x="1066800" y="838200"/>
            <a:ext cx="6400800" cy="1295400"/>
          </a:xfrm>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en-US" sz="8000" b="1" dirty="0" smtClean="0">
                <a:solidFill>
                  <a:schemeClr val="tx1"/>
                </a:solidFill>
                <a:latin typeface="Bradley Hand ITC" pitchFamily="66" charset="0"/>
              </a:rPr>
              <a:t>Treatment</a:t>
            </a:r>
          </a:p>
          <a:p>
            <a:endParaRPr lang="ar-IQ"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8600"/>
            <a:ext cx="8229600" cy="282025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3124200" y="3276600"/>
            <a:ext cx="4572000" cy="3221181"/>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cstate="print"/>
          <a:srcRect/>
          <a:stretch>
            <a:fillRect/>
          </a:stretch>
        </p:blipFill>
        <p:spPr bwMode="auto">
          <a:xfrm>
            <a:off x="2667000" y="228600"/>
            <a:ext cx="5553364" cy="2819400"/>
          </a:xfrm>
          <a:prstGeom prst="rect">
            <a:avLst/>
          </a:prstGeom>
          <a:noFill/>
          <a:ln w="9525">
            <a:noFill/>
            <a:miter lim="800000"/>
            <a:headEnd/>
            <a:tailEnd/>
          </a:ln>
          <a:effectLst/>
        </p:spPr>
      </p:pic>
      <p:sp>
        <p:nvSpPr>
          <p:cNvPr id="4" name="Title 3"/>
          <p:cNvSpPr>
            <a:spLocks noGrp="1"/>
          </p:cNvSpPr>
          <p:nvPr>
            <p:ph type="title"/>
          </p:nvPr>
        </p:nvSpPr>
        <p:spPr>
          <a:xfrm>
            <a:off x="457200" y="762000"/>
            <a:ext cx="2133600" cy="5334000"/>
          </a:xfrm>
        </p:spPr>
        <p:style>
          <a:lnRef idx="1">
            <a:schemeClr val="accent3"/>
          </a:lnRef>
          <a:fillRef idx="2">
            <a:schemeClr val="accent3"/>
          </a:fillRef>
          <a:effectRef idx="1">
            <a:schemeClr val="accent3"/>
          </a:effectRef>
          <a:fontRef idx="minor">
            <a:schemeClr val="dk1"/>
          </a:fontRef>
        </p:style>
        <p:txBody>
          <a:bodyPr/>
          <a:lstStyle/>
          <a:p>
            <a:r>
              <a:rPr lang="en-US" b="1" dirty="0" smtClean="0">
                <a:cs typeface="+mn-cs"/>
              </a:rPr>
              <a:t>Topical CS</a:t>
            </a:r>
            <a:endParaRPr lang="ar-IQ" b="1" dirty="0">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6927"/>
            <a:ext cx="6736292" cy="5105400"/>
          </a:xfrm>
          <a:prstGeom prst="rect">
            <a:avLst/>
          </a:prstGeom>
          <a:noFill/>
          <a:ln w="9525">
            <a:noFill/>
            <a:miter lim="800000"/>
            <a:headEnd/>
            <a:tailEnd/>
          </a:ln>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5257800"/>
            <a:ext cx="3952875" cy="115252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1067</Words>
  <Application>Microsoft Office PowerPoint</Application>
  <PresentationFormat>On-screen Show (4:3)</PresentationFormat>
  <Paragraphs>101</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Clinical pharmacy lab  (first course) 4th stage students skin part 1</vt:lpstr>
      <vt:lpstr>PowerPoint Presentation</vt:lpstr>
      <vt:lpstr>PowerPoint Presentation</vt:lpstr>
      <vt:lpstr>PowerPoint Presentation</vt:lpstr>
      <vt:lpstr>PowerPoint Presentation</vt:lpstr>
      <vt:lpstr>PowerPoint Presentation</vt:lpstr>
      <vt:lpstr>1- Emollient 2- Topical Corticosteroid 3- Antipruritics </vt:lpstr>
      <vt:lpstr>Topical 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Anti-pruritis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CHILDHOOD CONDITIONS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toto</dc:creator>
  <cp:lastModifiedBy>DR.Ahmed Saker 2o1O</cp:lastModifiedBy>
  <cp:revision>82</cp:revision>
  <dcterms:created xsi:type="dcterms:W3CDTF">2006-08-16T00:00:00Z</dcterms:created>
  <dcterms:modified xsi:type="dcterms:W3CDTF">2018-11-24T07:19:16Z</dcterms:modified>
</cp:coreProperties>
</file>