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36"/>
  </p:notesMasterIdLst>
  <p:sldIdLst>
    <p:sldId id="256" r:id="rId2"/>
    <p:sldId id="308" r:id="rId3"/>
    <p:sldId id="309" r:id="rId4"/>
    <p:sldId id="310" r:id="rId5"/>
    <p:sldId id="311" r:id="rId6"/>
    <p:sldId id="312" r:id="rId7"/>
    <p:sldId id="313" r:id="rId8"/>
    <p:sldId id="314" r:id="rId9"/>
    <p:sldId id="315" r:id="rId10"/>
    <p:sldId id="316" r:id="rId11"/>
    <p:sldId id="317" r:id="rId12"/>
    <p:sldId id="321" r:id="rId13"/>
    <p:sldId id="295" r:id="rId14"/>
    <p:sldId id="307" r:id="rId15"/>
    <p:sldId id="303" r:id="rId16"/>
    <p:sldId id="297" r:id="rId17"/>
    <p:sldId id="304" r:id="rId18"/>
    <p:sldId id="273" r:id="rId19"/>
    <p:sldId id="257" r:id="rId20"/>
    <p:sldId id="259" r:id="rId21"/>
    <p:sldId id="319" r:id="rId22"/>
    <p:sldId id="260" r:id="rId23"/>
    <p:sldId id="318" r:id="rId24"/>
    <p:sldId id="320" r:id="rId25"/>
    <p:sldId id="261" r:id="rId26"/>
    <p:sldId id="275" r:id="rId27"/>
    <p:sldId id="288" r:id="rId28"/>
    <p:sldId id="276" r:id="rId29"/>
    <p:sldId id="289" r:id="rId30"/>
    <p:sldId id="294" r:id="rId31"/>
    <p:sldId id="285" r:id="rId32"/>
    <p:sldId id="306" r:id="rId33"/>
    <p:sldId id="286" r:id="rId34"/>
    <p:sldId id="287" r:id="rId3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576" autoAdjust="0"/>
  </p:normalViewPr>
  <p:slideViewPr>
    <p:cSldViewPr>
      <p:cViewPr>
        <p:scale>
          <a:sx n="77" d="100"/>
          <a:sy n="77" d="100"/>
        </p:scale>
        <p:origin x="-1176" y="-42"/>
      </p:cViewPr>
      <p:guideLst>
        <p:guide orient="horz" pos="2160"/>
        <p:guide pos="2880"/>
      </p:guideLst>
    </p:cSldViewPr>
  </p:slideViewPr>
  <p:outlineViewPr>
    <p:cViewPr>
      <p:scale>
        <a:sx n="33" d="100"/>
        <a:sy n="33" d="100"/>
      </p:scale>
      <p:origin x="0" y="216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1386DA4-1F0A-43B5-9D5A-62902514664E}" type="datetimeFigureOut">
              <a:rPr lang="ar-IQ" smtClean="0"/>
              <a:pPr/>
              <a:t>02/03/1440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349862C-7822-45C1-A55F-AE5998F4A8BA}" type="slidenum">
              <a:rPr lang="ar-IQ" smtClean="0"/>
              <a:pPr/>
              <a:t>‹#›</a:t>
            </a:fld>
            <a:endParaRPr lang="ar-IQ"/>
          </a:p>
        </p:txBody>
      </p:sp>
    </p:spTree>
    <p:extLst>
      <p:ext uri="{BB962C8B-B14F-4D97-AF65-F5344CB8AC3E}">
        <p14:creationId xmlns:p14="http://schemas.microsoft.com/office/powerpoint/2010/main" val="362351928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4349862C-7822-45C1-A55F-AE5998F4A8BA}" type="slidenum">
              <a:rPr lang="ar-IQ" smtClean="0"/>
              <a:pPr/>
              <a:t>34</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365BB4-DE46-43DA-8E1F-BB19FC9E8014}" type="datetimeFigureOut">
              <a:rPr lang="ar-IQ" smtClean="0"/>
              <a:pPr/>
              <a:t>02/03/1440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30A8D340-4D68-42BA-9507-5279C95C0462}"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2365BB4-DE46-43DA-8E1F-BB19FC9E8014}" type="datetimeFigureOut">
              <a:rPr lang="ar-IQ" smtClean="0"/>
              <a:pPr/>
              <a:t>02/03/1440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A8D340-4D68-42BA-9507-5279C95C0462}"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Peptide" TargetMode="External"/><Relationship Id="rId2" Type="http://schemas.openxmlformats.org/officeDocument/2006/relationships/hyperlink" Target="http://en.wikipedia.org/wiki/Greek_language" TargetMode="External"/><Relationship Id="rId1" Type="http://schemas.openxmlformats.org/officeDocument/2006/relationships/slideLayout" Target="../slideLayouts/slideLayout2.xml"/><Relationship Id="rId5" Type="http://schemas.openxmlformats.org/officeDocument/2006/relationships/hyperlink" Target="http://en.wikipedia.org/wiki/Nonapeptide" TargetMode="External"/><Relationship Id="rId4" Type="http://schemas.openxmlformats.org/officeDocument/2006/relationships/hyperlink" Target="http://en.wikipedia.org/wiki/Amino_acid"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57166"/>
            <a:ext cx="7854696" cy="4623970"/>
          </a:xfrm>
        </p:spPr>
        <p:txBody>
          <a:bodyPr>
            <a:normAutofit/>
          </a:bodyPr>
          <a:lstStyle/>
          <a:p>
            <a:pPr lvl="1">
              <a:lnSpc>
                <a:spcPct val="90000"/>
              </a:lnSpc>
              <a:buFontTx/>
              <a:buChar char="•"/>
            </a:pPr>
            <a:endParaRPr lang="en-US" sz="3200" dirty="0" smtClean="0">
              <a:solidFill>
                <a:srgbClr val="FFFF00"/>
              </a:solidFill>
            </a:endParaRPr>
          </a:p>
          <a:p>
            <a:pPr lvl="1">
              <a:lnSpc>
                <a:spcPct val="90000"/>
              </a:lnSpc>
              <a:buFontTx/>
              <a:buChar char="•"/>
            </a:pPr>
            <a:r>
              <a:rPr lang="en-US" sz="3200" b="1" i="1" dirty="0" smtClean="0">
                <a:latin typeface="Times New Roman" pitchFamily="18" charset="0"/>
                <a:cs typeface="Times New Roman" pitchFamily="18" charset="0"/>
              </a:rPr>
              <a:t>Drugs in obstetric &amp; gynecology</a:t>
            </a:r>
          </a:p>
          <a:p>
            <a:pPr lvl="1">
              <a:lnSpc>
                <a:spcPct val="90000"/>
              </a:lnSpc>
              <a:buFontTx/>
              <a:buChar char="•"/>
            </a:pPr>
            <a:r>
              <a:rPr lang="en-US" sz="3200" b="1" i="1" dirty="0" smtClean="0">
                <a:latin typeface="Times New Roman" pitchFamily="18" charset="0"/>
                <a:cs typeface="Times New Roman" pitchFamily="18" charset="0"/>
              </a:rPr>
              <a:t>College of medicine</a:t>
            </a:r>
          </a:p>
          <a:p>
            <a:pPr lvl="1">
              <a:lnSpc>
                <a:spcPct val="90000"/>
              </a:lnSpc>
              <a:buFontTx/>
              <a:buChar char="•"/>
            </a:pPr>
            <a:r>
              <a:rPr lang="en-US" sz="3200" b="1" i="1" dirty="0" smtClean="0">
                <a:latin typeface="Times New Roman" pitchFamily="18" charset="0"/>
                <a:cs typeface="Times New Roman" pitchFamily="18" charset="0"/>
              </a:rPr>
              <a:t>Department of obstetrics</a:t>
            </a:r>
          </a:p>
          <a:p>
            <a:pPr lvl="1">
              <a:lnSpc>
                <a:spcPct val="90000"/>
              </a:lnSpc>
              <a:buFontTx/>
              <a:buChar char="•"/>
            </a:pPr>
            <a:r>
              <a:rPr lang="en-US" sz="3200" b="1" i="1" dirty="0" smtClean="0">
                <a:latin typeface="Times New Roman" pitchFamily="18" charset="0"/>
                <a:cs typeface="Times New Roman" pitchFamily="18" charset="0"/>
              </a:rPr>
              <a:t>Al </a:t>
            </a:r>
            <a:r>
              <a:rPr lang="en-US" sz="3200" b="1" i="1" dirty="0" err="1" smtClean="0">
                <a:latin typeface="Times New Roman" pitchFamily="18" charset="0"/>
                <a:cs typeface="Times New Roman" pitchFamily="18" charset="0"/>
              </a:rPr>
              <a:t>Mustansiriyah</a:t>
            </a:r>
            <a:r>
              <a:rPr lang="en-US" sz="3200" b="1" i="1" dirty="0" smtClean="0">
                <a:latin typeface="Times New Roman" pitchFamily="18" charset="0"/>
                <a:cs typeface="Times New Roman" pitchFamily="18" charset="0"/>
              </a:rPr>
              <a:t> university</a:t>
            </a:r>
            <a:r>
              <a:rPr lang="en-US" sz="3200" i="1" dirty="0" smtClean="0">
                <a:latin typeface="Times New Roman" pitchFamily="18" charset="0"/>
                <a:cs typeface="Times New Roman" pitchFamily="18" charset="0"/>
              </a:rPr>
              <a:t/>
            </a:r>
            <a:br>
              <a:rPr lang="en-US" sz="3200" i="1" dirty="0" smtClean="0">
                <a:latin typeface="Times New Roman" pitchFamily="18" charset="0"/>
                <a:cs typeface="Times New Roman" pitchFamily="18" charset="0"/>
              </a:rPr>
            </a:br>
            <a:endParaRPr lang="en-US" sz="3200" dirty="0" smtClean="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Dinoprostone</a:t>
            </a:r>
            <a:r>
              <a:rPr lang="en-GB" dirty="0" smtClean="0"/>
              <a:t> ( </a:t>
            </a:r>
            <a:r>
              <a:rPr lang="en-GB" dirty="0" err="1" smtClean="0"/>
              <a:t>prostin</a:t>
            </a:r>
            <a:r>
              <a:rPr lang="en-GB" dirty="0" smtClean="0"/>
              <a:t> E2)</a:t>
            </a:r>
            <a:endParaRPr lang="ar-IQ" dirty="0"/>
          </a:p>
        </p:txBody>
      </p:sp>
      <p:sp>
        <p:nvSpPr>
          <p:cNvPr id="3" name="Content Placeholder 2"/>
          <p:cNvSpPr>
            <a:spLocks noGrp="1"/>
          </p:cNvSpPr>
          <p:nvPr>
            <p:ph idx="1"/>
          </p:nvPr>
        </p:nvSpPr>
        <p:spPr/>
        <p:txBody>
          <a:bodyPr/>
          <a:lstStyle/>
          <a:p>
            <a:pPr algn="just" rtl="0">
              <a:defRPr/>
            </a:pPr>
            <a:r>
              <a:rPr lang="en-GB" dirty="0" smtClean="0"/>
              <a:t>Vaginal </a:t>
            </a:r>
            <a:r>
              <a:rPr lang="en-GB" b="1" dirty="0" err="1" smtClean="0"/>
              <a:t>pessary</a:t>
            </a:r>
            <a:r>
              <a:rPr lang="en-GB" dirty="0" smtClean="0"/>
              <a:t>/gel</a:t>
            </a:r>
          </a:p>
          <a:p>
            <a:pPr algn="just" rtl="0">
              <a:defRPr/>
            </a:pPr>
            <a:r>
              <a:rPr lang="en-GB" dirty="0" smtClean="0"/>
              <a:t>Clinical use: IOL – 3mg 6hrs apart ( no more than 2 </a:t>
            </a:r>
            <a:r>
              <a:rPr lang="en-GB" dirty="0" err="1" smtClean="0"/>
              <a:t>pessaries</a:t>
            </a:r>
            <a:r>
              <a:rPr lang="en-GB" dirty="0" smtClean="0"/>
              <a:t> in 24hrs and max. 3 doses)</a:t>
            </a:r>
          </a:p>
          <a:p>
            <a:pPr algn="just" rtl="0">
              <a:defRPr/>
            </a:pPr>
            <a:r>
              <a:rPr lang="en-GB" dirty="0" smtClean="0"/>
              <a:t>Side effect: Nausea ,vomiting, diarrhoea, fever,</a:t>
            </a:r>
          </a:p>
          <a:p>
            <a:pPr marL="0" indent="0" algn="just" rtl="0">
              <a:buNone/>
              <a:defRPr/>
            </a:pPr>
            <a:r>
              <a:rPr lang="en-GB" dirty="0" smtClean="0"/>
              <a:t>    Uterine </a:t>
            </a:r>
            <a:r>
              <a:rPr lang="en-GB" dirty="0" err="1" smtClean="0"/>
              <a:t>hyperstimulation</a:t>
            </a:r>
            <a:r>
              <a:rPr lang="en-GB" dirty="0" smtClean="0"/>
              <a:t> ,  HTN, </a:t>
            </a:r>
            <a:r>
              <a:rPr lang="en-GB" dirty="0" err="1" smtClean="0"/>
              <a:t>bronchospasm</a:t>
            </a:r>
            <a:endParaRPr lang="en-GB" dirty="0" smtClean="0"/>
          </a:p>
          <a:p>
            <a:pPr algn="just" rtl="0">
              <a:defRPr/>
            </a:pPr>
            <a:r>
              <a:rPr lang="en-GB" dirty="0" smtClean="0"/>
              <a:t>Advantages :</a:t>
            </a:r>
          </a:p>
          <a:p>
            <a:pPr marL="0" indent="0" algn="just" rtl="0">
              <a:buNone/>
              <a:defRPr/>
            </a:pPr>
            <a:r>
              <a:rPr lang="en-GB" dirty="0" smtClean="0"/>
              <a:t> - Mobile patient</a:t>
            </a:r>
          </a:p>
          <a:p>
            <a:pPr marL="0" indent="0" algn="l">
              <a:buNone/>
              <a:defRPr/>
            </a:pPr>
            <a:r>
              <a:rPr lang="en-GB" dirty="0" smtClean="0"/>
              <a:t> -Reduce need for </a:t>
            </a:r>
            <a:r>
              <a:rPr lang="en-GB" dirty="0" err="1" smtClean="0"/>
              <a:t>syntocinon</a:t>
            </a:r>
            <a:endParaRPr lang="en-GB" dirty="0" smtClean="0"/>
          </a:p>
          <a:p>
            <a:endParaRPr lang="ar-IQ" dirty="0"/>
          </a:p>
        </p:txBody>
      </p:sp>
      <p:pic>
        <p:nvPicPr>
          <p:cNvPr id="4098" name="Picture 2" descr="C:\Users\win7\Pictures\images0SIYZBC7.jpg"/>
          <p:cNvPicPr>
            <a:picLocks noChangeAspect="1" noChangeArrowheads="1"/>
          </p:cNvPicPr>
          <p:nvPr/>
        </p:nvPicPr>
        <p:blipFill>
          <a:blip r:embed="rId2"/>
          <a:srcRect/>
          <a:stretch>
            <a:fillRect/>
          </a:stretch>
        </p:blipFill>
        <p:spPr bwMode="auto">
          <a:xfrm>
            <a:off x="5072066" y="4572008"/>
            <a:ext cx="3857634" cy="178117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Carboprost</a:t>
            </a:r>
            <a:r>
              <a:rPr lang="en-GB" dirty="0" smtClean="0"/>
              <a:t> ( </a:t>
            </a:r>
            <a:r>
              <a:rPr lang="en-GB" dirty="0" err="1" smtClean="0"/>
              <a:t>Hemabate</a:t>
            </a:r>
            <a:r>
              <a:rPr lang="en-GB" dirty="0" smtClean="0"/>
              <a:t>)</a:t>
            </a:r>
            <a:endParaRPr lang="ar-IQ" dirty="0"/>
          </a:p>
        </p:txBody>
      </p:sp>
      <p:sp>
        <p:nvSpPr>
          <p:cNvPr id="3" name="Content Placeholder 2"/>
          <p:cNvSpPr>
            <a:spLocks noGrp="1"/>
          </p:cNvSpPr>
          <p:nvPr>
            <p:ph idx="1"/>
          </p:nvPr>
        </p:nvSpPr>
        <p:spPr/>
        <p:txBody>
          <a:bodyPr/>
          <a:lstStyle/>
          <a:p>
            <a:pPr algn="just" rtl="0">
              <a:buNone/>
              <a:defRPr/>
            </a:pPr>
            <a:r>
              <a:rPr lang="en-GB" dirty="0" smtClean="0"/>
              <a:t>Dose ; 250µg  deep IM repeated every 15 min max 8 doses.</a:t>
            </a:r>
          </a:p>
          <a:p>
            <a:pPr marL="0" indent="0" algn="just" rtl="0">
              <a:buNone/>
              <a:defRPr/>
            </a:pPr>
            <a:r>
              <a:rPr lang="en-GB" dirty="0" smtClean="0"/>
              <a:t>   (OR  Intra-</a:t>
            </a:r>
            <a:r>
              <a:rPr lang="en-GB" dirty="0" err="1" smtClean="0"/>
              <a:t>myometrial</a:t>
            </a:r>
            <a:r>
              <a:rPr lang="en-GB" dirty="0" smtClean="0"/>
              <a:t> use at C/S)</a:t>
            </a:r>
          </a:p>
          <a:p>
            <a:pPr marL="0" indent="0" algn="just" rtl="0">
              <a:buNone/>
              <a:defRPr/>
            </a:pPr>
            <a:endParaRPr lang="en-GB" dirty="0" smtClean="0"/>
          </a:p>
          <a:p>
            <a:pPr algn="just" rtl="0">
              <a:buNone/>
              <a:defRPr/>
            </a:pPr>
            <a:r>
              <a:rPr lang="en-GB" dirty="0" smtClean="0"/>
              <a:t>Side effects: Nausea ,vomiting, diarrhoea, fever, </a:t>
            </a:r>
            <a:r>
              <a:rPr lang="en-GB" dirty="0" err="1" smtClean="0"/>
              <a:t>bronchospasm</a:t>
            </a:r>
            <a:r>
              <a:rPr lang="en-GB" dirty="0" smtClean="0"/>
              <a:t>, dyspnoea, pulmonary oedema, </a:t>
            </a:r>
          </a:p>
          <a:p>
            <a:pPr marL="0" indent="0" algn="just" rtl="0">
              <a:buNone/>
              <a:defRPr/>
            </a:pPr>
            <a:r>
              <a:rPr lang="en-GB" dirty="0" smtClean="0"/>
              <a:t>    HTN, cardiovascular collapse</a:t>
            </a:r>
          </a:p>
          <a:p>
            <a:pPr marL="0" indent="0" algn="just" rtl="0">
              <a:buNone/>
              <a:defRPr/>
            </a:pPr>
            <a:endParaRPr lang="en-GB" dirty="0" smtClean="0"/>
          </a:p>
          <a:p>
            <a:pPr algn="just" rtl="0">
              <a:buNone/>
              <a:defRPr/>
            </a:pPr>
            <a:r>
              <a:rPr lang="en-GB" dirty="0" smtClean="0"/>
              <a:t>Clinical use: Postpartum haemorrhage</a:t>
            </a:r>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074" name="Picture 2" descr="C:\Users\win7\Pictures\untitledcarb.png"/>
          <p:cNvPicPr>
            <a:picLocks noGrp="1" noChangeAspect="1" noChangeArrowheads="1"/>
          </p:cNvPicPr>
          <p:nvPr>
            <p:ph idx="1"/>
          </p:nvPr>
        </p:nvPicPr>
        <p:blipFill>
          <a:blip r:embed="rId2"/>
          <a:srcRect/>
          <a:stretch>
            <a:fillRect/>
          </a:stretch>
        </p:blipFill>
        <p:spPr bwMode="auto">
          <a:xfrm>
            <a:off x="5143504" y="1928802"/>
            <a:ext cx="3910246" cy="4572032"/>
          </a:xfrm>
          <a:prstGeom prst="rect">
            <a:avLst/>
          </a:prstGeom>
          <a:noFill/>
        </p:spPr>
      </p:pic>
      <p:pic>
        <p:nvPicPr>
          <p:cNvPr id="3075" name="Picture 3" descr="C:\Users\win7\Pictures\untitledcar.png"/>
          <p:cNvPicPr>
            <a:picLocks noChangeAspect="1" noChangeArrowheads="1"/>
          </p:cNvPicPr>
          <p:nvPr/>
        </p:nvPicPr>
        <p:blipFill>
          <a:blip r:embed="rId3"/>
          <a:srcRect/>
          <a:stretch>
            <a:fillRect/>
          </a:stretch>
        </p:blipFill>
        <p:spPr bwMode="auto">
          <a:xfrm>
            <a:off x="1071538" y="2143116"/>
            <a:ext cx="3071834" cy="457436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4800" dirty="0" err="1" smtClean="0">
                <a:solidFill>
                  <a:srgbClr val="FFC000"/>
                </a:solidFill>
              </a:rPr>
              <a:t>Antihypertension</a:t>
            </a:r>
            <a:r>
              <a:rPr lang="en-US" sz="4800" dirty="0" smtClean="0">
                <a:solidFill>
                  <a:srgbClr val="FFC000"/>
                </a:solidFill>
              </a:rPr>
              <a:t>  </a:t>
            </a:r>
            <a:br>
              <a:rPr lang="en-US" sz="4800" dirty="0" smtClean="0">
                <a:solidFill>
                  <a:srgbClr val="FFC000"/>
                </a:solidFill>
              </a:rPr>
            </a:br>
            <a:r>
              <a:rPr lang="en-US" sz="4800" dirty="0" smtClean="0">
                <a:solidFill>
                  <a:srgbClr val="FFC000"/>
                </a:solidFill>
              </a:rPr>
              <a:t>Methyldopa</a:t>
            </a:r>
            <a:endParaRPr lang="en-US" dirty="0">
              <a:solidFill>
                <a:srgbClr val="FFC000"/>
              </a:solidFill>
            </a:endParaRPr>
          </a:p>
        </p:txBody>
      </p:sp>
      <p:sp>
        <p:nvSpPr>
          <p:cNvPr id="3" name="Content Placeholder 2"/>
          <p:cNvSpPr>
            <a:spLocks noGrp="1"/>
          </p:cNvSpPr>
          <p:nvPr>
            <p:ph idx="1"/>
          </p:nvPr>
        </p:nvSpPr>
        <p:spPr>
          <a:xfrm>
            <a:off x="304800" y="1219200"/>
            <a:ext cx="8534400" cy="5090160"/>
          </a:xfrm>
        </p:spPr>
        <p:txBody>
          <a:bodyPr>
            <a:noAutofit/>
          </a:bodyPr>
          <a:lstStyle/>
          <a:p>
            <a:pPr algn="l">
              <a:buNone/>
            </a:pPr>
            <a:r>
              <a:rPr lang="en-US" sz="2400" dirty="0" smtClean="0">
                <a:solidFill>
                  <a:schemeClr val="bg1">
                    <a:lumMod val="95000"/>
                    <a:lumOff val="5000"/>
                  </a:schemeClr>
                </a:solidFill>
                <a:latin typeface="Calibri" pitchFamily="34" charset="0"/>
              </a:rPr>
              <a:t>It is a centrally acting α</a:t>
            </a:r>
            <a:r>
              <a:rPr lang="en-US" sz="2400" baseline="-25000" dirty="0" smtClean="0">
                <a:solidFill>
                  <a:schemeClr val="bg1">
                    <a:lumMod val="95000"/>
                    <a:lumOff val="5000"/>
                  </a:schemeClr>
                </a:solidFill>
                <a:latin typeface="Calibri" pitchFamily="34" charset="0"/>
              </a:rPr>
              <a:t>2</a:t>
            </a:r>
            <a:r>
              <a:rPr lang="en-US" sz="2400" dirty="0" smtClean="0">
                <a:solidFill>
                  <a:schemeClr val="bg1">
                    <a:lumMod val="95000"/>
                    <a:lumOff val="5000"/>
                  </a:schemeClr>
                </a:solidFill>
                <a:latin typeface="Calibri" pitchFamily="34" charset="0"/>
              </a:rPr>
              <a:t>-adrenergic agonist </a:t>
            </a:r>
          </a:p>
          <a:p>
            <a:pPr algn="l">
              <a:buNone/>
            </a:pPr>
            <a:r>
              <a:rPr lang="en-US" sz="2400" b="1" dirty="0" smtClean="0">
                <a:solidFill>
                  <a:schemeClr val="bg1">
                    <a:lumMod val="95000"/>
                    <a:lumOff val="5000"/>
                  </a:schemeClr>
                </a:solidFill>
                <a:latin typeface="Calibri" pitchFamily="34" charset="0"/>
              </a:rPr>
              <a:t>Dose</a:t>
            </a:r>
            <a:r>
              <a:rPr lang="en-US" sz="2400" dirty="0" smtClean="0">
                <a:solidFill>
                  <a:schemeClr val="bg1">
                    <a:lumMod val="95000"/>
                    <a:lumOff val="5000"/>
                  </a:schemeClr>
                </a:solidFill>
                <a:latin typeface="Calibri" pitchFamily="34" charset="0"/>
              </a:rPr>
              <a:t>: The usual starting dosage of Methyldopa tablet is 250 mg two or three times a day in the first 48 hours then the Maintenance dose is 500 mg to 2 g in two to four doses.</a:t>
            </a:r>
          </a:p>
          <a:p>
            <a:pPr algn="l">
              <a:buNone/>
            </a:pPr>
            <a:r>
              <a:rPr lang="en-US" sz="2400" b="1" dirty="0" smtClean="0">
                <a:solidFill>
                  <a:schemeClr val="bg1">
                    <a:lumMod val="95000"/>
                    <a:lumOff val="5000"/>
                  </a:schemeClr>
                </a:solidFill>
                <a:latin typeface="Calibri" pitchFamily="34" charset="0"/>
              </a:rPr>
              <a:t>Indications: </a:t>
            </a:r>
            <a:r>
              <a:rPr lang="en-US" sz="2400" dirty="0" smtClean="0">
                <a:solidFill>
                  <a:schemeClr val="bg1">
                    <a:lumMod val="95000"/>
                    <a:lumOff val="5000"/>
                  </a:schemeClr>
                </a:solidFill>
                <a:latin typeface="Calibri" pitchFamily="34" charset="0"/>
              </a:rPr>
              <a:t>gestational hypertension (or  pregnancy induced hypertension) and pre-</a:t>
            </a:r>
            <a:r>
              <a:rPr lang="en-US" sz="2400" dirty="0" err="1" smtClean="0">
                <a:solidFill>
                  <a:schemeClr val="bg1">
                    <a:lumMod val="95000"/>
                    <a:lumOff val="5000"/>
                  </a:schemeClr>
                </a:solidFill>
                <a:latin typeface="Calibri" pitchFamily="34" charset="0"/>
              </a:rPr>
              <a:t>eclampsia</a:t>
            </a:r>
            <a:r>
              <a:rPr lang="en-US" sz="2400" dirty="0" smtClean="0">
                <a:solidFill>
                  <a:schemeClr val="bg1">
                    <a:lumMod val="95000"/>
                    <a:lumOff val="5000"/>
                  </a:schemeClr>
                </a:solidFill>
                <a:latin typeface="Calibri" pitchFamily="34" charset="0"/>
              </a:rPr>
              <a:t>.</a:t>
            </a:r>
          </a:p>
          <a:p>
            <a:pPr algn="l">
              <a:buNone/>
            </a:pPr>
            <a:r>
              <a:rPr lang="en-US" sz="2400" b="1" dirty="0" smtClean="0">
                <a:solidFill>
                  <a:schemeClr val="bg1">
                    <a:lumMod val="95000"/>
                    <a:lumOff val="5000"/>
                  </a:schemeClr>
                </a:solidFill>
                <a:latin typeface="Calibri" pitchFamily="34" charset="0"/>
              </a:rPr>
              <a:t>Side effects :</a:t>
            </a:r>
            <a:r>
              <a:rPr lang="en-US" sz="2400" dirty="0" smtClean="0">
                <a:solidFill>
                  <a:schemeClr val="bg1">
                    <a:lumMod val="95000"/>
                    <a:lumOff val="5000"/>
                  </a:schemeClr>
                </a:solidFill>
              </a:rPr>
              <a:t> </a:t>
            </a:r>
            <a:r>
              <a:rPr lang="en-US" sz="2400" dirty="0" smtClean="0">
                <a:solidFill>
                  <a:schemeClr val="bg1">
                    <a:lumMod val="95000"/>
                    <a:lumOff val="5000"/>
                  </a:schemeClr>
                </a:solidFill>
                <a:latin typeface="Calibri" pitchFamily="34" charset="0"/>
              </a:rPr>
              <a:t>it is relatively safe in pregnancy compared to many other antihypertensive which may affect the fetus , however it is produce a number of side effect include:     </a:t>
            </a:r>
            <a:endParaRPr lang="en-US" sz="2400" b="1" dirty="0" smtClean="0">
              <a:solidFill>
                <a:schemeClr val="bg1">
                  <a:lumMod val="95000"/>
                  <a:lumOff val="5000"/>
                </a:schemeClr>
              </a:solidFill>
              <a:latin typeface="+mj-lt"/>
            </a:endParaRPr>
          </a:p>
          <a:p>
            <a:pPr algn="l">
              <a:buNone/>
            </a:pPr>
            <a:r>
              <a:rPr lang="en-US" sz="2400" dirty="0" smtClean="0">
                <a:solidFill>
                  <a:schemeClr val="bg1"/>
                </a:solidFill>
              </a:rPr>
              <a:t>SE</a:t>
            </a:r>
            <a:r>
              <a:rPr lang="en-US" sz="2400" dirty="0" smtClean="0"/>
              <a:t> :</a:t>
            </a:r>
            <a:r>
              <a:rPr lang="en-US" sz="2400" dirty="0" err="1" smtClean="0">
                <a:solidFill>
                  <a:schemeClr val="bg1"/>
                </a:solidFill>
              </a:rPr>
              <a:t>Headache,dizziness,dry</a:t>
            </a:r>
            <a:r>
              <a:rPr lang="en-US" sz="2400" dirty="0" smtClean="0">
                <a:solidFill>
                  <a:schemeClr val="bg1"/>
                </a:solidFill>
              </a:rPr>
              <a:t> mouth , postural </a:t>
            </a:r>
            <a:r>
              <a:rPr lang="en-US" sz="2400" dirty="0" err="1" smtClean="0">
                <a:solidFill>
                  <a:schemeClr val="bg1"/>
                </a:solidFill>
              </a:rPr>
              <a:t>hypotension,nightmares</a:t>
            </a:r>
            <a:r>
              <a:rPr lang="en-US" sz="2400" dirty="0" smtClean="0">
                <a:solidFill>
                  <a:schemeClr val="bg1"/>
                </a:solidFill>
              </a:rPr>
              <a:t>, mild psychosis, </a:t>
            </a:r>
            <a:r>
              <a:rPr lang="en-US" sz="2400" dirty="0" err="1" smtClean="0">
                <a:solidFill>
                  <a:schemeClr val="bg1"/>
                </a:solidFill>
              </a:rPr>
              <a:t>depression,hepatitis</a:t>
            </a:r>
            <a:r>
              <a:rPr lang="en-US" sz="2400" dirty="0" smtClean="0">
                <a:solidFill>
                  <a:schemeClr val="bg1"/>
                </a:solidFill>
              </a:rPr>
              <a:t> &amp; jaundice</a:t>
            </a:r>
            <a:endParaRPr lang="en-US" sz="2400" dirty="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ctr">
              <a:buFontTx/>
              <a:buChar char="-"/>
            </a:pPr>
            <a:r>
              <a:rPr lang="en-US" sz="3600" b="1" dirty="0" smtClean="0">
                <a:solidFill>
                  <a:srgbClr val="FF0000"/>
                </a:solidFill>
              </a:rPr>
              <a:t>Important to stop drug in postnatal period</a:t>
            </a:r>
          </a:p>
          <a:p>
            <a:pPr algn="ctr">
              <a:buFontTx/>
              <a:buChar char="-"/>
            </a:pPr>
            <a:endParaRPr lang="en-US" sz="3600" b="1" dirty="0" smtClean="0">
              <a:solidFill>
                <a:srgbClr val="FF0000"/>
              </a:solidFill>
            </a:endParaRPr>
          </a:p>
          <a:p>
            <a:pPr algn="l">
              <a:lnSpc>
                <a:spcPct val="90000"/>
              </a:lnSpc>
            </a:pPr>
            <a:r>
              <a:rPr lang="en-US" sz="2400" dirty="0" err="1" smtClean="0"/>
              <a:t>Labetolol</a:t>
            </a:r>
            <a:r>
              <a:rPr lang="en-US" sz="2400" dirty="0" smtClean="0"/>
              <a:t> 100-200mg BD/TDS PO max 2.4g/24hr</a:t>
            </a:r>
          </a:p>
          <a:p>
            <a:pPr>
              <a:lnSpc>
                <a:spcPct val="90000"/>
              </a:lnSpc>
              <a:buFont typeface="Arial" pitchFamily="34" charset="0"/>
              <a:buNone/>
            </a:pPr>
            <a:endParaRPr lang="en-US" sz="2400" dirty="0" smtClean="0"/>
          </a:p>
          <a:p>
            <a:pPr algn="l">
              <a:lnSpc>
                <a:spcPct val="90000"/>
              </a:lnSpc>
            </a:pPr>
            <a:r>
              <a:rPr lang="en-US" sz="2400" dirty="0" smtClean="0"/>
              <a:t>ACE inhibitors are contraindicated in pregnancy</a:t>
            </a:r>
          </a:p>
          <a:p>
            <a:pPr algn="r" rtl="0"/>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5" name="Picture 4"/>
          <p:cNvPicPr>
            <a:picLocks noChangeAspect="1"/>
          </p:cNvPicPr>
          <p:nvPr/>
        </p:nvPicPr>
        <p:blipFill>
          <a:blip r:embed="rId2"/>
          <a:stretch>
            <a:fillRect/>
          </a:stretch>
        </p:blipFill>
        <p:spPr>
          <a:xfrm>
            <a:off x="2771799" y="2780928"/>
            <a:ext cx="4636207" cy="2232248"/>
          </a:xfrm>
          <a:prstGeom prst="rect">
            <a:avLst/>
          </a:prstGeom>
        </p:spPr>
      </p:pic>
    </p:spTree>
    <p:extLst>
      <p:ext uri="{BB962C8B-B14F-4D97-AF65-F5344CB8AC3E}">
        <p14:creationId xmlns:p14="http://schemas.microsoft.com/office/powerpoint/2010/main" val="109970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800" dirty="0" err="1" smtClean="0">
                <a:solidFill>
                  <a:srgbClr val="FFC000"/>
                </a:solidFill>
              </a:rPr>
              <a:t>hydralazine</a:t>
            </a:r>
            <a:endParaRPr lang="en-US" sz="4800" dirty="0">
              <a:solidFill>
                <a:srgbClr val="FFC000"/>
              </a:solidFill>
            </a:endParaRPr>
          </a:p>
        </p:txBody>
      </p:sp>
      <p:sp>
        <p:nvSpPr>
          <p:cNvPr id="3" name="Content Placeholder 2"/>
          <p:cNvSpPr>
            <a:spLocks noGrp="1"/>
          </p:cNvSpPr>
          <p:nvPr>
            <p:ph idx="1"/>
          </p:nvPr>
        </p:nvSpPr>
        <p:spPr>
          <a:xfrm>
            <a:off x="457200" y="1447800"/>
            <a:ext cx="8229600" cy="4861560"/>
          </a:xfrm>
        </p:spPr>
        <p:txBody>
          <a:bodyPr>
            <a:normAutofit lnSpcReduction="10000"/>
          </a:bodyPr>
          <a:lstStyle/>
          <a:p>
            <a:pPr algn="l">
              <a:buNone/>
            </a:pPr>
            <a:r>
              <a:rPr lang="en-US" sz="2400" dirty="0" smtClean="0">
                <a:solidFill>
                  <a:schemeClr val="bg1">
                    <a:lumMod val="95000"/>
                    <a:lumOff val="5000"/>
                  </a:schemeClr>
                </a:solidFill>
                <a:latin typeface="Calibri" pitchFamily="34" charset="0"/>
              </a:rPr>
              <a:t>It is a direct-acting smooth muscle relaxant.</a:t>
            </a:r>
          </a:p>
          <a:p>
            <a:pPr algn="l">
              <a:buNone/>
            </a:pPr>
            <a:r>
              <a:rPr lang="en-US" sz="2400" b="1" dirty="0" smtClean="0">
                <a:solidFill>
                  <a:schemeClr val="bg1">
                    <a:lumMod val="95000"/>
                    <a:lumOff val="5000"/>
                  </a:schemeClr>
                </a:solidFill>
                <a:latin typeface="Calibri" pitchFamily="34" charset="0"/>
              </a:rPr>
              <a:t>Dose</a:t>
            </a:r>
            <a:r>
              <a:rPr lang="en-US" sz="2400" dirty="0" smtClean="0">
                <a:solidFill>
                  <a:schemeClr val="bg1">
                    <a:lumMod val="95000"/>
                    <a:lumOff val="5000"/>
                  </a:schemeClr>
                </a:solidFill>
                <a:latin typeface="Calibri" pitchFamily="34" charset="0"/>
              </a:rPr>
              <a:t>:</a:t>
            </a:r>
            <a:r>
              <a:rPr lang="en-GB" sz="2400" dirty="0" smtClean="0">
                <a:latin typeface="Calibri" pitchFamily="34" charset="0"/>
              </a:rPr>
              <a:t> </a:t>
            </a:r>
            <a:r>
              <a:rPr lang="en-GB" sz="2400" dirty="0" smtClean="0">
                <a:solidFill>
                  <a:schemeClr val="bg1">
                    <a:lumMod val="95000"/>
                    <a:lumOff val="5000"/>
                  </a:schemeClr>
                </a:solidFill>
                <a:latin typeface="Calibri" pitchFamily="34" charset="0"/>
              </a:rPr>
              <a:t>Dilute hydralazine 1 </a:t>
            </a:r>
            <a:r>
              <a:rPr lang="en-GB" sz="2400" dirty="0" err="1" smtClean="0">
                <a:solidFill>
                  <a:schemeClr val="bg1">
                    <a:lumMod val="95000"/>
                    <a:lumOff val="5000"/>
                  </a:schemeClr>
                </a:solidFill>
                <a:latin typeface="Calibri" pitchFamily="34" charset="0"/>
              </a:rPr>
              <a:t>mL</a:t>
            </a:r>
            <a:r>
              <a:rPr lang="en-GB" sz="2400" dirty="0" smtClean="0">
                <a:solidFill>
                  <a:schemeClr val="bg1">
                    <a:lumMod val="95000"/>
                    <a:lumOff val="5000"/>
                  </a:schemeClr>
                </a:solidFill>
                <a:latin typeface="Calibri" pitchFamily="34" charset="0"/>
              </a:rPr>
              <a:t>(</a:t>
            </a:r>
            <a:r>
              <a:rPr lang="en-US" sz="2400" dirty="0" smtClean="0">
                <a:solidFill>
                  <a:schemeClr val="bg1">
                    <a:lumMod val="95000"/>
                    <a:lumOff val="5000"/>
                  </a:schemeClr>
                </a:solidFill>
                <a:latin typeface="Calibri" pitchFamily="34" charset="0"/>
              </a:rPr>
              <a:t>20 mg) with normal saline, the initial dose is 5-10 mg as ordered given by slow intravenous injection over 2 minutes. </a:t>
            </a:r>
            <a:r>
              <a:rPr lang="en-GB" sz="2400" dirty="0" smtClean="0">
                <a:solidFill>
                  <a:schemeClr val="bg1">
                    <a:lumMod val="95000"/>
                    <a:lumOff val="5000"/>
                  </a:schemeClr>
                </a:solidFill>
                <a:latin typeface="Calibri" pitchFamily="34" charset="0"/>
              </a:rPr>
              <a:t> Blood pressure is taken at 5 minute intervals for at least 20 minutes following each bolus.</a:t>
            </a:r>
            <a:r>
              <a:rPr lang="en-US" sz="2400" dirty="0" smtClean="0">
                <a:solidFill>
                  <a:schemeClr val="bg1">
                    <a:lumMod val="95000"/>
                    <a:lumOff val="5000"/>
                  </a:schemeClr>
                </a:solidFill>
                <a:latin typeface="Calibri" pitchFamily="34" charset="0"/>
              </a:rPr>
              <a:t> After 15 minutes, depending upon response, a second dose of 5 mg may be given.  Note that the maximal effect occurs 15-20 minutes after each bolus if still no benefit  give maintenance dose.</a:t>
            </a:r>
          </a:p>
          <a:p>
            <a:pPr algn="l">
              <a:buNone/>
            </a:pPr>
            <a:r>
              <a:rPr lang="en-US" sz="2400" b="1" dirty="0" smtClean="0">
                <a:solidFill>
                  <a:schemeClr val="bg1">
                    <a:lumMod val="95000"/>
                    <a:lumOff val="5000"/>
                  </a:schemeClr>
                </a:solidFill>
                <a:latin typeface="Calibri" pitchFamily="34" charset="0"/>
              </a:rPr>
              <a:t>Indications</a:t>
            </a:r>
            <a:r>
              <a:rPr lang="en-US" sz="2400" dirty="0" smtClean="0">
                <a:solidFill>
                  <a:schemeClr val="bg1">
                    <a:lumMod val="95000"/>
                    <a:lumOff val="5000"/>
                  </a:schemeClr>
                </a:solidFill>
                <a:latin typeface="Calibri" pitchFamily="34" charset="0"/>
              </a:rPr>
              <a:t>:</a:t>
            </a:r>
            <a:r>
              <a:rPr lang="en-GB" sz="2400" dirty="0" smtClean="0">
                <a:latin typeface="Calibri" pitchFamily="34" charset="0"/>
              </a:rPr>
              <a:t> </a:t>
            </a:r>
            <a:r>
              <a:rPr lang="en-GB" sz="2400" dirty="0" smtClean="0">
                <a:solidFill>
                  <a:schemeClr val="bg1">
                    <a:lumMod val="95000"/>
                    <a:lumOff val="5000"/>
                  </a:schemeClr>
                </a:solidFill>
                <a:latin typeface="Calibri" pitchFamily="34" charset="0"/>
              </a:rPr>
              <a:t>Intravenous hydralazine is used for the acute control of blood pressure in pre-</a:t>
            </a:r>
            <a:r>
              <a:rPr lang="en-GB" sz="2400" dirty="0" err="1" smtClean="0">
                <a:solidFill>
                  <a:schemeClr val="bg1">
                    <a:lumMod val="95000"/>
                    <a:lumOff val="5000"/>
                  </a:schemeClr>
                </a:solidFill>
                <a:latin typeface="Calibri" pitchFamily="34" charset="0"/>
              </a:rPr>
              <a:t>eclampsia</a:t>
            </a:r>
            <a:r>
              <a:rPr lang="en-GB" sz="2400" dirty="0" smtClean="0">
                <a:solidFill>
                  <a:schemeClr val="bg1">
                    <a:lumMod val="95000"/>
                    <a:lumOff val="5000"/>
                  </a:schemeClr>
                </a:solidFill>
                <a:latin typeface="Calibri" pitchFamily="34" charset="0"/>
              </a:rPr>
              <a:t> and eclampsia.</a:t>
            </a:r>
            <a:endParaRPr lang="en-US" sz="2400" dirty="0" smtClean="0">
              <a:solidFill>
                <a:schemeClr val="bg1">
                  <a:lumMod val="95000"/>
                  <a:lumOff val="5000"/>
                </a:schemeClr>
              </a:solidFill>
              <a:latin typeface="Calibri" pitchFamily="34" charset="0"/>
            </a:endParaRPr>
          </a:p>
          <a:p>
            <a:pPr algn="l">
              <a:buNone/>
            </a:pPr>
            <a:r>
              <a:rPr lang="en-US" sz="2400" b="1" dirty="0" smtClean="0">
                <a:solidFill>
                  <a:schemeClr val="bg1">
                    <a:lumMod val="95000"/>
                    <a:lumOff val="5000"/>
                  </a:schemeClr>
                </a:solidFill>
                <a:latin typeface="Calibri" pitchFamily="34" charset="0"/>
              </a:rPr>
              <a:t>Side effects</a:t>
            </a:r>
            <a:r>
              <a:rPr lang="en-US" sz="2400" dirty="0" smtClean="0">
                <a:solidFill>
                  <a:schemeClr val="bg1">
                    <a:lumMod val="95000"/>
                    <a:lumOff val="5000"/>
                  </a:schemeClr>
                </a:solidFill>
                <a:latin typeface="Calibri" pitchFamily="34" charset="0"/>
              </a:rPr>
              <a:t>: Facial flushing and headache, tachycardia, nausea, vomiting, dizziness, anxiety and tremor.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6" name="Picture 5"/>
          <p:cNvPicPr>
            <a:picLocks noChangeAspect="1"/>
          </p:cNvPicPr>
          <p:nvPr/>
        </p:nvPicPr>
        <p:blipFill>
          <a:blip r:embed="rId2"/>
          <a:stretch>
            <a:fillRect/>
          </a:stretch>
        </p:blipFill>
        <p:spPr>
          <a:xfrm>
            <a:off x="1403648" y="2060848"/>
            <a:ext cx="6048671" cy="4523353"/>
          </a:xfrm>
          <a:prstGeom prst="rect">
            <a:avLst/>
          </a:prstGeom>
        </p:spPr>
      </p:pic>
    </p:spTree>
    <p:extLst>
      <p:ext uri="{BB962C8B-B14F-4D97-AF65-F5344CB8AC3E}">
        <p14:creationId xmlns:p14="http://schemas.microsoft.com/office/powerpoint/2010/main" val="1314706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4895864"/>
          </a:xfrm>
        </p:spPr>
        <p:txBody>
          <a:bodyPr/>
          <a:lstStyle/>
          <a:p>
            <a:pPr lvl="1" algn="l">
              <a:lnSpc>
                <a:spcPct val="90000"/>
              </a:lnSpc>
              <a:buFontTx/>
              <a:buChar char="•"/>
            </a:pPr>
            <a:endParaRPr lang="en-US" sz="3200" dirty="0" smtClean="0">
              <a:solidFill>
                <a:srgbClr val="FFFF00"/>
              </a:solidFill>
            </a:endParaRPr>
          </a:p>
          <a:p>
            <a:pPr lvl="1" algn="l">
              <a:lnSpc>
                <a:spcPct val="90000"/>
              </a:lnSpc>
              <a:buFontTx/>
              <a:buChar char="•"/>
            </a:pPr>
            <a:r>
              <a:rPr lang="en-US" sz="3200" dirty="0" smtClean="0">
                <a:solidFill>
                  <a:srgbClr val="FFFF00"/>
                </a:solidFill>
              </a:rPr>
              <a:t>Use between 32-34 weeks arguable- may no benefit RDS but may benefit IVH up to 34 weeks</a:t>
            </a:r>
          </a:p>
          <a:p>
            <a:pPr lvl="1" algn="l">
              <a:lnSpc>
                <a:spcPct val="90000"/>
              </a:lnSpc>
              <a:buFontTx/>
              <a:buChar char="•"/>
            </a:pPr>
            <a:endParaRPr lang="en-US" sz="3200" dirty="0" smtClean="0">
              <a:solidFill>
                <a:srgbClr val="FFFF00"/>
              </a:solidFill>
            </a:endParaRPr>
          </a:p>
          <a:p>
            <a:pPr lvl="1" algn="l">
              <a:lnSpc>
                <a:spcPct val="90000"/>
              </a:lnSpc>
              <a:buFontTx/>
              <a:buChar char="•"/>
            </a:pPr>
            <a:r>
              <a:rPr lang="en-US" sz="3200" dirty="0" smtClean="0">
                <a:solidFill>
                  <a:srgbClr val="FFFF00"/>
                </a:solidFill>
              </a:rPr>
              <a:t>Regimens:</a:t>
            </a:r>
          </a:p>
          <a:p>
            <a:pPr lvl="1" algn="l">
              <a:lnSpc>
                <a:spcPct val="90000"/>
              </a:lnSpc>
            </a:pPr>
            <a:r>
              <a:rPr lang="en-US" sz="3200" dirty="0" smtClean="0">
                <a:solidFill>
                  <a:srgbClr val="FFFF00"/>
                </a:solidFill>
              </a:rPr>
              <a:t>	-</a:t>
            </a:r>
            <a:r>
              <a:rPr lang="en-US" sz="3200" dirty="0" err="1" smtClean="0">
                <a:solidFill>
                  <a:srgbClr val="FFFF00"/>
                </a:solidFill>
              </a:rPr>
              <a:t>Betamethasone</a:t>
            </a:r>
            <a:r>
              <a:rPr lang="en-US" sz="3200" dirty="0" smtClean="0">
                <a:solidFill>
                  <a:srgbClr val="FFFF00"/>
                </a:solidFill>
              </a:rPr>
              <a:t> 12 mg IM, 2 doses, q 24 hr </a:t>
            </a:r>
          </a:p>
          <a:p>
            <a:pPr lvl="1" algn="l">
              <a:lnSpc>
                <a:spcPct val="90000"/>
              </a:lnSpc>
            </a:pPr>
            <a:r>
              <a:rPr lang="en-US" dirty="0" smtClean="0">
                <a:solidFill>
                  <a:srgbClr val="FFFF00"/>
                </a:solidFill>
              </a:rPr>
              <a:t>	-</a:t>
            </a:r>
            <a:r>
              <a:rPr lang="en-US" dirty="0" err="1" smtClean="0">
                <a:solidFill>
                  <a:srgbClr val="FFFF00"/>
                </a:solidFill>
              </a:rPr>
              <a:t>Dexamethasone</a:t>
            </a:r>
            <a:r>
              <a:rPr lang="en-US" dirty="0" smtClean="0">
                <a:solidFill>
                  <a:srgbClr val="FFFF00"/>
                </a:solidFill>
              </a:rPr>
              <a:t> 6 mg IM, 4 doses, q 12 hr</a:t>
            </a:r>
          </a:p>
          <a:p>
            <a:pPr algn="l"/>
            <a:endParaRPr lang="ar-IQ" dirty="0" smtClean="0"/>
          </a:p>
          <a:p>
            <a:pPr algn="l"/>
            <a:endParaRPr lang="ar-IQ" dirty="0"/>
          </a:p>
        </p:txBody>
      </p:sp>
      <p:sp>
        <p:nvSpPr>
          <p:cNvPr id="4" name="Rectangle 3"/>
          <p:cNvSpPr/>
          <p:nvPr/>
        </p:nvSpPr>
        <p:spPr>
          <a:xfrm>
            <a:off x="642910" y="428605"/>
            <a:ext cx="4928306" cy="923330"/>
          </a:xfrm>
          <a:prstGeom prst="rect">
            <a:avLst/>
          </a:prstGeom>
        </p:spPr>
        <p:txBody>
          <a:bodyPr wrap="square">
            <a:spAutoFit/>
          </a:bodyPr>
          <a:lstStyle/>
          <a:p>
            <a:pPr lvl="1" algn="l">
              <a:lnSpc>
                <a:spcPct val="90000"/>
              </a:lnSpc>
            </a:pPr>
            <a:r>
              <a:rPr lang="en-US" sz="6000" dirty="0" smtClean="0">
                <a:solidFill>
                  <a:srgbClr val="FFFF00"/>
                </a:solidFill>
              </a:rPr>
              <a:t>steroid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396062"/>
          </a:xfrm>
        </p:spPr>
        <p:txBody>
          <a:bodyPr>
            <a:normAutofit/>
          </a:bodyPr>
          <a:lstStyle/>
          <a:p>
            <a:pPr algn="l" rtl="0"/>
            <a:r>
              <a:rPr lang="en-US" dirty="0" smtClean="0">
                <a:solidFill>
                  <a:srgbClr val="FFFF00"/>
                </a:solidFill>
              </a:rPr>
              <a:t>Maternal Adverse Effects</a:t>
            </a:r>
          </a:p>
          <a:p>
            <a:pPr lvl="1" algn="l" rtl="0"/>
            <a:r>
              <a:rPr lang="en-US" dirty="0" smtClean="0">
                <a:solidFill>
                  <a:srgbClr val="FFFF00"/>
                </a:solidFill>
              </a:rPr>
              <a:t>Short term: glucose control, pulmonary edema, infection</a:t>
            </a:r>
          </a:p>
          <a:p>
            <a:pPr lvl="1" algn="l" rtl="0"/>
            <a:r>
              <a:rPr lang="en-US" dirty="0" smtClean="0">
                <a:solidFill>
                  <a:srgbClr val="FFFF00"/>
                </a:solidFill>
              </a:rPr>
              <a:t>Long term: no adverse effects</a:t>
            </a:r>
          </a:p>
          <a:p>
            <a:pPr algn="l" rtl="0"/>
            <a:r>
              <a:rPr lang="en-US" dirty="0" smtClean="0">
                <a:solidFill>
                  <a:srgbClr val="FFFF00"/>
                </a:solidFill>
              </a:rPr>
              <a:t>Fetal Adverse Effects</a:t>
            </a:r>
          </a:p>
          <a:p>
            <a:pPr lvl="1" algn="l" rtl="0"/>
            <a:r>
              <a:rPr lang="en-US" dirty="0" smtClean="0">
                <a:solidFill>
                  <a:srgbClr val="FFFF00"/>
                </a:solidFill>
              </a:rPr>
              <a:t>No long term effects of single course</a:t>
            </a:r>
          </a:p>
          <a:p>
            <a:pPr lvl="1" algn="l" rtl="0"/>
            <a:r>
              <a:rPr lang="en-US" dirty="0" smtClean="0">
                <a:solidFill>
                  <a:srgbClr val="FFFF00"/>
                </a:solidFill>
              </a:rPr>
              <a:t>Multiple course associated w/ infection, abnormal development</a:t>
            </a:r>
          </a:p>
          <a:p>
            <a:pPr algn="l" rtl="0"/>
            <a:endParaRPr lang="ar-IQ" dirty="0"/>
          </a:p>
        </p:txBody>
      </p:sp>
      <p:pic>
        <p:nvPicPr>
          <p:cNvPr id="5" name="Picture 2" descr="C:\Users\win7\Pictures\untitledDEXA.png"/>
          <p:cNvPicPr>
            <a:picLocks noChangeAspect="1" noChangeArrowheads="1"/>
          </p:cNvPicPr>
          <p:nvPr/>
        </p:nvPicPr>
        <p:blipFill>
          <a:blip r:embed="rId2"/>
          <a:srcRect/>
          <a:stretch>
            <a:fillRect/>
          </a:stretch>
        </p:blipFill>
        <p:spPr bwMode="auto">
          <a:xfrm>
            <a:off x="571472" y="4500570"/>
            <a:ext cx="4286280" cy="1828800"/>
          </a:xfrm>
          <a:prstGeom prst="rect">
            <a:avLst/>
          </a:prstGeom>
          <a:noFill/>
        </p:spPr>
      </p:pic>
      <p:pic>
        <p:nvPicPr>
          <p:cNvPr id="5122" name="Picture 2" descr="C:\Users\win7\Pictures\untitledbeta.png"/>
          <p:cNvPicPr>
            <a:picLocks noChangeAspect="1" noChangeArrowheads="1"/>
          </p:cNvPicPr>
          <p:nvPr/>
        </p:nvPicPr>
        <p:blipFill>
          <a:blip r:embed="rId3"/>
          <a:srcRect/>
          <a:stretch>
            <a:fillRect/>
          </a:stretch>
        </p:blipFill>
        <p:spPr bwMode="auto">
          <a:xfrm>
            <a:off x="5286380" y="4500570"/>
            <a:ext cx="3357570" cy="180975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oxytocin</a:t>
            </a:r>
            <a:endParaRPr lang="ar-IQ" dirty="0"/>
          </a:p>
        </p:txBody>
      </p:sp>
      <p:sp>
        <p:nvSpPr>
          <p:cNvPr id="3" name="Content Placeholder 2"/>
          <p:cNvSpPr>
            <a:spLocks noGrp="1"/>
          </p:cNvSpPr>
          <p:nvPr>
            <p:ph idx="1"/>
          </p:nvPr>
        </p:nvSpPr>
        <p:spPr/>
        <p:txBody>
          <a:bodyPr>
            <a:normAutofit fontScale="92500" lnSpcReduction="20000"/>
          </a:bodyPr>
          <a:lstStyle/>
          <a:p>
            <a:pPr algn="just" rtl="0">
              <a:defRPr/>
            </a:pPr>
            <a:r>
              <a:rPr lang="en-US" sz="2400" dirty="0" smtClean="0"/>
              <a:t>The word </a:t>
            </a:r>
            <a:r>
              <a:rPr lang="en-US" sz="2400" i="1" dirty="0" err="1" smtClean="0"/>
              <a:t>oxytocin</a:t>
            </a:r>
            <a:r>
              <a:rPr lang="en-US" sz="2400" dirty="0" smtClean="0"/>
              <a:t> was derived from </a:t>
            </a:r>
            <a:r>
              <a:rPr lang="en-US" sz="2400" u="sng" dirty="0" smtClean="0">
                <a:hlinkClick r:id="rId2" tooltip="Greek language"/>
              </a:rPr>
              <a:t>Greek</a:t>
            </a:r>
            <a:r>
              <a:rPr lang="en-US" sz="2400" dirty="0" smtClean="0"/>
              <a:t> meaning "quick birth"</a:t>
            </a:r>
            <a:endParaRPr lang="en-US" sz="2400" u="sng" dirty="0" smtClean="0"/>
          </a:p>
          <a:p>
            <a:pPr algn="just" rtl="0">
              <a:defRPr/>
            </a:pPr>
            <a:r>
              <a:rPr lang="en-US" sz="2400" dirty="0" err="1" smtClean="0"/>
              <a:t>Oxytocin</a:t>
            </a:r>
            <a:r>
              <a:rPr lang="en-US" sz="2400" dirty="0" smtClean="0"/>
              <a:t> is a </a:t>
            </a:r>
            <a:r>
              <a:rPr lang="en-US" sz="2400" u="sng" dirty="0" smtClean="0">
                <a:hlinkClick r:id="rId3" tooltip="Peptide"/>
              </a:rPr>
              <a:t>peptide</a:t>
            </a:r>
            <a:r>
              <a:rPr lang="en-US" sz="2400" dirty="0" smtClean="0"/>
              <a:t> of nine </a:t>
            </a:r>
            <a:r>
              <a:rPr lang="en-US" sz="2400" dirty="0" smtClean="0">
                <a:hlinkClick r:id="rId4" tooltip="Amino acid"/>
              </a:rPr>
              <a:t>amino acids</a:t>
            </a:r>
            <a:r>
              <a:rPr lang="en-US" sz="2400" dirty="0" smtClean="0"/>
              <a:t> (a </a:t>
            </a:r>
            <a:r>
              <a:rPr lang="en-US" sz="2400" dirty="0" err="1" smtClean="0">
                <a:hlinkClick r:id="rId5" tooltip="Nonapeptide"/>
              </a:rPr>
              <a:t>nonapeptide</a:t>
            </a:r>
            <a:endParaRPr lang="ar-IQ" sz="2400" dirty="0" smtClean="0"/>
          </a:p>
          <a:p>
            <a:pPr algn="just" rtl="0">
              <a:defRPr/>
            </a:pPr>
            <a:endParaRPr lang="en-GB" sz="2400" dirty="0" smtClean="0"/>
          </a:p>
          <a:p>
            <a:pPr algn="just" rtl="0">
              <a:defRPr/>
            </a:pPr>
            <a:r>
              <a:rPr lang="en-GB" sz="2400" dirty="0" smtClean="0"/>
              <a:t>Strong rhythmical contraction of </a:t>
            </a:r>
            <a:r>
              <a:rPr lang="en-GB" sz="2400" dirty="0" err="1" smtClean="0"/>
              <a:t>myometrium</a:t>
            </a:r>
            <a:endParaRPr lang="en-GB" sz="2400" dirty="0" smtClean="0"/>
          </a:p>
          <a:p>
            <a:pPr algn="just" rtl="0">
              <a:defRPr/>
            </a:pPr>
            <a:r>
              <a:rPr lang="en-GB" sz="2400" dirty="0" smtClean="0"/>
              <a:t>Large doses- sustained contraction(↓ placental blood flow &amp; </a:t>
            </a:r>
            <a:r>
              <a:rPr lang="en-GB" sz="2400" dirty="0" err="1" smtClean="0"/>
              <a:t>fetal</a:t>
            </a:r>
            <a:r>
              <a:rPr lang="en-GB" sz="2400" dirty="0" smtClean="0"/>
              <a:t> hypoxia/death)</a:t>
            </a:r>
          </a:p>
          <a:p>
            <a:pPr algn="just" rtl="0">
              <a:defRPr/>
            </a:pPr>
            <a:r>
              <a:rPr lang="en-GB" sz="2400" dirty="0" smtClean="0"/>
              <a:t>Clinical use:</a:t>
            </a:r>
          </a:p>
          <a:p>
            <a:pPr marL="0" indent="0" algn="just" rtl="0">
              <a:buNone/>
              <a:defRPr/>
            </a:pPr>
            <a:r>
              <a:rPr lang="en-GB" sz="2400" dirty="0" smtClean="0"/>
              <a:t>  </a:t>
            </a:r>
            <a:r>
              <a:rPr lang="en-US" sz="2400" dirty="0" smtClean="0"/>
              <a:t>1</a:t>
            </a:r>
            <a:r>
              <a:rPr lang="en-GB" sz="2400" dirty="0" smtClean="0"/>
              <a:t>- IOL (IV infusion 3U syntocinon+50 ml of saline)</a:t>
            </a:r>
          </a:p>
          <a:p>
            <a:pPr marL="0" indent="0" algn="just" rtl="0">
              <a:buNone/>
              <a:defRPr/>
            </a:pPr>
            <a:r>
              <a:rPr lang="en-GB" sz="2400" dirty="0" smtClean="0"/>
              <a:t>  2- Augment slow labour (IV infusion same as above)</a:t>
            </a:r>
          </a:p>
          <a:p>
            <a:pPr marL="0" indent="0" algn="just" rtl="0">
              <a:buNone/>
              <a:defRPr/>
            </a:pPr>
            <a:r>
              <a:rPr lang="en-GB" sz="2400" dirty="0" smtClean="0"/>
              <a:t>  3-3</a:t>
            </a:r>
            <a:r>
              <a:rPr lang="en-GB" sz="2400" baseline="30000" dirty="0" smtClean="0"/>
              <a:t>rd</a:t>
            </a:r>
            <a:r>
              <a:rPr lang="en-GB" sz="2400" dirty="0" smtClean="0"/>
              <a:t> stage of labour- 5 U IM for HTN ,cardiac disease</a:t>
            </a:r>
          </a:p>
          <a:p>
            <a:pPr marL="0" indent="0" algn="just" rtl="0">
              <a:buNone/>
              <a:defRPr/>
            </a:pPr>
            <a:r>
              <a:rPr lang="en-GB" sz="2400" dirty="0" smtClean="0"/>
              <a:t>                                     - IV infusion 40 U in 500ml saline ( PPH)</a:t>
            </a:r>
          </a:p>
          <a:p>
            <a:pPr marL="0" indent="0" algn="just" rtl="0">
              <a:buNone/>
              <a:defRPr/>
            </a:pPr>
            <a:r>
              <a:rPr lang="en-GB" sz="2400" dirty="0" smtClean="0"/>
              <a:t>  4-Surgical termination of </a:t>
            </a:r>
            <a:r>
              <a:rPr lang="en-GB" sz="2400" dirty="0" err="1" smtClean="0"/>
              <a:t>preg</a:t>
            </a:r>
            <a:r>
              <a:rPr lang="en-GB" sz="2400" dirty="0" smtClean="0"/>
              <a:t>./ERPC-  5U slow IV</a:t>
            </a:r>
          </a:p>
          <a:p>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rtl="0"/>
            <a:r>
              <a:rPr lang="en-US" dirty="0" err="1" smtClean="0">
                <a:solidFill>
                  <a:srgbClr val="FFFF00"/>
                </a:solidFill>
              </a:rPr>
              <a:t>Tocolytic</a:t>
            </a:r>
            <a:r>
              <a:rPr lang="en-US" dirty="0" smtClean="0">
                <a:solidFill>
                  <a:srgbClr val="FFFF00"/>
                </a:solidFill>
              </a:rPr>
              <a:t> drug</a:t>
            </a:r>
            <a:br>
              <a:rPr lang="en-US" dirty="0" smtClean="0">
                <a:solidFill>
                  <a:srgbClr val="FFFF00"/>
                </a:solidFill>
              </a:rPr>
            </a:br>
            <a:r>
              <a:rPr lang="en-US" dirty="0" smtClean="0">
                <a:solidFill>
                  <a:srgbClr val="FFFF00"/>
                </a:solidFill>
              </a:rPr>
              <a:t>Beta-</a:t>
            </a:r>
            <a:r>
              <a:rPr lang="en-US" dirty="0" err="1" smtClean="0">
                <a:solidFill>
                  <a:srgbClr val="FFFF00"/>
                </a:solidFill>
              </a:rPr>
              <a:t>mimetics</a:t>
            </a:r>
            <a:r>
              <a:rPr lang="en-US" dirty="0" smtClean="0">
                <a:solidFill>
                  <a:srgbClr val="FFFF00"/>
                </a:solidFill>
              </a:rPr>
              <a:t/>
            </a:r>
            <a:br>
              <a:rPr lang="en-US" dirty="0" smtClean="0">
                <a:solidFill>
                  <a:srgbClr val="FFFF00"/>
                </a:solidFill>
              </a:rPr>
            </a:br>
            <a:endParaRPr lang="ar-IQ" dirty="0"/>
          </a:p>
        </p:txBody>
      </p:sp>
      <p:sp>
        <p:nvSpPr>
          <p:cNvPr id="3" name="Content Placeholder 2"/>
          <p:cNvSpPr>
            <a:spLocks noGrp="1"/>
          </p:cNvSpPr>
          <p:nvPr>
            <p:ph idx="1"/>
          </p:nvPr>
        </p:nvSpPr>
        <p:spPr>
          <a:xfrm>
            <a:off x="457200" y="1285860"/>
            <a:ext cx="8229600" cy="5038740"/>
          </a:xfrm>
        </p:spPr>
        <p:txBody>
          <a:bodyPr>
            <a:normAutofit/>
          </a:bodyPr>
          <a:lstStyle/>
          <a:p>
            <a:pPr algn="l" rtl="0">
              <a:lnSpc>
                <a:spcPct val="90000"/>
              </a:lnSpc>
            </a:pPr>
            <a:endParaRPr lang="en-US" sz="2800" dirty="0" smtClean="0">
              <a:solidFill>
                <a:srgbClr val="FFFF00"/>
              </a:solidFill>
            </a:endParaRPr>
          </a:p>
          <a:p>
            <a:pPr algn="l" rtl="0">
              <a:lnSpc>
                <a:spcPct val="90000"/>
              </a:lnSpc>
            </a:pPr>
            <a:endParaRPr lang="en-US" sz="2800" dirty="0" smtClean="0">
              <a:solidFill>
                <a:srgbClr val="FFFF00"/>
              </a:solidFill>
            </a:endParaRPr>
          </a:p>
          <a:p>
            <a:pPr algn="l" rtl="0">
              <a:lnSpc>
                <a:spcPct val="90000"/>
              </a:lnSpc>
            </a:pPr>
            <a:r>
              <a:rPr lang="en-US" sz="2800" dirty="0" smtClean="0">
                <a:solidFill>
                  <a:srgbClr val="FFFF00"/>
                </a:solidFill>
              </a:rPr>
              <a:t>Function:</a:t>
            </a:r>
          </a:p>
          <a:p>
            <a:pPr lvl="1" algn="l" rtl="0">
              <a:lnSpc>
                <a:spcPct val="90000"/>
              </a:lnSpc>
            </a:pPr>
            <a:r>
              <a:rPr lang="en-US" dirty="0" smtClean="0">
                <a:solidFill>
                  <a:srgbClr val="FFFF00"/>
                </a:solidFill>
              </a:rPr>
              <a:t>Stimulate beta</a:t>
            </a:r>
            <a:r>
              <a:rPr lang="en-US" baseline="-25000" dirty="0" smtClean="0">
                <a:solidFill>
                  <a:srgbClr val="FFFF00"/>
                </a:solidFill>
              </a:rPr>
              <a:t>2 </a:t>
            </a:r>
            <a:r>
              <a:rPr lang="en-US" dirty="0" smtClean="0">
                <a:solidFill>
                  <a:srgbClr val="FFFF00"/>
                </a:solidFill>
              </a:rPr>
              <a:t>receptors in uterus and lung, decrease contractility</a:t>
            </a:r>
          </a:p>
          <a:p>
            <a:pPr algn="justLow" rtl="0">
              <a:lnSpc>
                <a:spcPct val="90000"/>
              </a:lnSpc>
            </a:pPr>
            <a:r>
              <a:rPr lang="en-US" sz="2400" dirty="0" err="1" smtClean="0"/>
              <a:t>Salbutamol</a:t>
            </a:r>
            <a:r>
              <a:rPr lang="en-US" sz="2400" dirty="0" smtClean="0"/>
              <a:t> inhaler- 100 mcg x 2 puffs stat</a:t>
            </a:r>
          </a:p>
          <a:p>
            <a:pPr algn="justLow" rtl="0">
              <a:lnSpc>
                <a:spcPct val="90000"/>
              </a:lnSpc>
            </a:pPr>
            <a:r>
              <a:rPr lang="en-US" sz="2400" dirty="0" err="1" smtClean="0"/>
              <a:t>Terbutaline</a:t>
            </a:r>
            <a:r>
              <a:rPr lang="en-US" sz="2400" dirty="0" smtClean="0"/>
              <a:t>- 250 mcg subcutaneous</a:t>
            </a:r>
          </a:p>
          <a:p>
            <a:pPr algn="justLow" rtl="0">
              <a:lnSpc>
                <a:spcPct val="90000"/>
              </a:lnSpc>
              <a:buFont typeface="Arial" pitchFamily="34" charset="0"/>
              <a:buNone/>
            </a:pPr>
            <a:endParaRPr lang="en-US" sz="2400" dirty="0" smtClean="0"/>
          </a:p>
          <a:p>
            <a:pPr algn="justLow" rtl="0">
              <a:lnSpc>
                <a:spcPct val="90000"/>
              </a:lnSpc>
            </a:pPr>
            <a:r>
              <a:rPr lang="en-US" sz="2400" dirty="0" smtClean="0"/>
              <a:t>Clinical use: both drugs are used for short term. </a:t>
            </a:r>
          </a:p>
          <a:p>
            <a:pPr algn="justLow" rtl="0">
              <a:lnSpc>
                <a:spcPct val="90000"/>
              </a:lnSpc>
              <a:buFont typeface="Arial" pitchFamily="34" charset="0"/>
              <a:buNone/>
            </a:pPr>
            <a:r>
              <a:rPr lang="en-US" sz="2400" dirty="0" smtClean="0"/>
              <a:t>   (</a:t>
            </a:r>
            <a:r>
              <a:rPr lang="en-US" sz="2400" dirty="0" err="1" smtClean="0"/>
              <a:t>i</a:t>
            </a:r>
            <a:r>
              <a:rPr lang="en-US" sz="2400" dirty="0" smtClean="0"/>
              <a:t>) relaxing uterus at C/S </a:t>
            </a:r>
          </a:p>
          <a:p>
            <a:pPr algn="justLow" rtl="0">
              <a:lnSpc>
                <a:spcPct val="90000"/>
              </a:lnSpc>
              <a:buFont typeface="Arial" pitchFamily="34" charset="0"/>
              <a:buNone/>
            </a:pPr>
            <a:r>
              <a:rPr lang="en-US" sz="2400" dirty="0" smtClean="0"/>
              <a:t>   (ii) ECV procedure</a:t>
            </a:r>
          </a:p>
          <a:p>
            <a:pPr lvl="1" algn="l" rtl="0">
              <a:lnSpc>
                <a:spcPct val="90000"/>
              </a:lnSpc>
            </a:pPr>
            <a:endParaRPr lang="en-US" dirty="0" smtClean="0">
              <a:solidFill>
                <a:srgbClr val="FFFF00"/>
              </a:solidFill>
            </a:endParaRPr>
          </a:p>
          <a:p>
            <a:pPr algn="l" rtl="0"/>
            <a:endParaRPr lang="ar-IQ" dirty="0"/>
          </a:p>
        </p:txBody>
      </p:sp>
      <p:pic>
        <p:nvPicPr>
          <p:cNvPr id="6146" name="Picture 2" descr="C:\Users\win7\Pictures\untitledsal.png"/>
          <p:cNvPicPr>
            <a:picLocks noChangeAspect="1" noChangeArrowheads="1"/>
          </p:cNvPicPr>
          <p:nvPr/>
        </p:nvPicPr>
        <p:blipFill>
          <a:blip r:embed="rId2"/>
          <a:srcRect/>
          <a:stretch>
            <a:fillRect/>
          </a:stretch>
        </p:blipFill>
        <p:spPr bwMode="auto">
          <a:xfrm>
            <a:off x="4071934" y="0"/>
            <a:ext cx="5072066" cy="224788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lvl="1" algn="l" rtl="0">
              <a:lnSpc>
                <a:spcPct val="90000"/>
              </a:lnSpc>
            </a:pPr>
            <a:r>
              <a:rPr lang="en-US" dirty="0" smtClean="0">
                <a:solidFill>
                  <a:srgbClr val="FFFF00"/>
                </a:solidFill>
              </a:rPr>
              <a:t>Side effect:</a:t>
            </a:r>
          </a:p>
          <a:p>
            <a:pPr lvl="1" algn="l" rtl="0">
              <a:buFontTx/>
              <a:buChar char="•"/>
            </a:pPr>
            <a:r>
              <a:rPr lang="en-US" sz="3200" dirty="0" smtClean="0">
                <a:solidFill>
                  <a:srgbClr val="FFFF00"/>
                </a:solidFill>
              </a:rPr>
              <a:t>Tremor, nervousness, N/V, anxiety, SOB, palpitations, chest pain</a:t>
            </a:r>
          </a:p>
          <a:p>
            <a:pPr lvl="1" algn="l" rtl="0">
              <a:buFontTx/>
              <a:buChar char="•"/>
            </a:pPr>
            <a:r>
              <a:rPr lang="en-US" sz="3200" dirty="0" smtClean="0">
                <a:solidFill>
                  <a:srgbClr val="FFFF00"/>
                </a:solidFill>
              </a:rPr>
              <a:t>Hyperglycemia, electrolyte abnormalities</a:t>
            </a:r>
          </a:p>
          <a:p>
            <a:pPr lvl="1" algn="l" rtl="0">
              <a:buFontTx/>
              <a:buChar char="•"/>
            </a:pPr>
            <a:r>
              <a:rPr lang="en-US" sz="3200" dirty="0" smtClean="0">
                <a:solidFill>
                  <a:srgbClr val="FFFF00"/>
                </a:solidFill>
              </a:rPr>
              <a:t>Fluid retention, </a:t>
            </a:r>
          </a:p>
          <a:p>
            <a:pPr lvl="1" algn="l" rtl="0">
              <a:buFontTx/>
              <a:buChar char="•"/>
            </a:pPr>
            <a:r>
              <a:rPr lang="en-US" sz="3200" dirty="0" smtClean="0">
                <a:solidFill>
                  <a:srgbClr val="FFFF00"/>
                </a:solidFill>
              </a:rPr>
              <a:t>Hypotension, </a:t>
            </a:r>
            <a:r>
              <a:rPr lang="en-US" sz="3200" b="1" u="sng" dirty="0" smtClean="0">
                <a:solidFill>
                  <a:srgbClr val="FFFF00"/>
                </a:solidFill>
              </a:rPr>
              <a:t>pulmonary </a:t>
            </a:r>
            <a:r>
              <a:rPr lang="en-US" sz="3200" b="1" u="sng" dirty="0" err="1" smtClean="0">
                <a:solidFill>
                  <a:srgbClr val="FFFF00"/>
                </a:solidFill>
              </a:rPr>
              <a:t>oedema</a:t>
            </a:r>
            <a:r>
              <a:rPr lang="en-US" sz="3200" dirty="0" smtClean="0"/>
              <a:t> Headache, tachycardia, MI ,arrhythmias, hypotension &amp; collapse</a:t>
            </a:r>
          </a:p>
          <a:p>
            <a:pPr lvl="1" algn="l" rtl="0">
              <a:buFontTx/>
              <a:buChar char="•"/>
            </a:pPr>
            <a:endParaRPr lang="en-US" sz="3200" dirty="0" smtClean="0">
              <a:solidFill>
                <a:srgbClr val="FFFF00"/>
              </a:solidFill>
            </a:endParaRPr>
          </a:p>
          <a:p>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lstStyle/>
          <a:p>
            <a:pPr lvl="1" algn="l" rtl="0">
              <a:buFontTx/>
              <a:buChar char="•"/>
            </a:pPr>
            <a:r>
              <a:rPr lang="en-US" sz="3200" dirty="0" smtClean="0">
                <a:solidFill>
                  <a:srgbClr val="FFFF00"/>
                </a:solidFill>
              </a:rPr>
              <a:t>Contra indications</a:t>
            </a:r>
          </a:p>
          <a:p>
            <a:pPr lvl="1" algn="l" rtl="0">
              <a:buFontTx/>
              <a:buChar char="•"/>
            </a:pPr>
            <a:endParaRPr lang="en-US" sz="3200" dirty="0" smtClean="0">
              <a:solidFill>
                <a:srgbClr val="FFFF00"/>
              </a:solidFill>
            </a:endParaRPr>
          </a:p>
          <a:p>
            <a:pPr lvl="1" algn="l" rtl="0">
              <a:buFontTx/>
              <a:buChar char="•"/>
            </a:pPr>
            <a:r>
              <a:rPr lang="en-US" sz="3200" dirty="0" smtClean="0">
                <a:solidFill>
                  <a:srgbClr val="FFFF00"/>
                </a:solidFill>
              </a:rPr>
              <a:t>Absolute:</a:t>
            </a:r>
          </a:p>
          <a:p>
            <a:pPr lvl="2" algn="l" rtl="0"/>
            <a:r>
              <a:rPr lang="en-US" sz="3200" dirty="0" smtClean="0">
                <a:solidFill>
                  <a:srgbClr val="FFFF00"/>
                </a:solidFill>
              </a:rPr>
              <a:t>Maternal cardiac disease, </a:t>
            </a:r>
            <a:r>
              <a:rPr lang="en-US" sz="3200" dirty="0" err="1" smtClean="0">
                <a:solidFill>
                  <a:srgbClr val="FFFF00"/>
                </a:solidFill>
              </a:rPr>
              <a:t>eclampsia</a:t>
            </a:r>
            <a:r>
              <a:rPr lang="en-US" sz="3200" dirty="0" smtClean="0">
                <a:solidFill>
                  <a:srgbClr val="FFFF00"/>
                </a:solidFill>
              </a:rPr>
              <a:t>, severe pre-</a:t>
            </a:r>
            <a:r>
              <a:rPr lang="en-US" sz="3200" dirty="0" err="1" smtClean="0">
                <a:solidFill>
                  <a:srgbClr val="FFFF00"/>
                </a:solidFill>
              </a:rPr>
              <a:t>eclampsia</a:t>
            </a:r>
            <a:r>
              <a:rPr lang="en-US" sz="3200" dirty="0" smtClean="0">
                <a:solidFill>
                  <a:srgbClr val="FFFF00"/>
                </a:solidFill>
              </a:rPr>
              <a:t>, hemorrhage, uncontrolled hyperthyroid, diabetes</a:t>
            </a:r>
          </a:p>
          <a:p>
            <a:pPr lvl="1" algn="l" rtl="0">
              <a:buFontTx/>
              <a:buChar char="•"/>
            </a:pPr>
            <a:r>
              <a:rPr lang="en-US" sz="3200" dirty="0" smtClean="0">
                <a:solidFill>
                  <a:srgbClr val="FFFF00"/>
                </a:solidFill>
              </a:rPr>
              <a:t>Relative:</a:t>
            </a:r>
          </a:p>
          <a:p>
            <a:pPr lvl="2" algn="l" rtl="0"/>
            <a:r>
              <a:rPr lang="en-US" sz="3200" dirty="0" smtClean="0">
                <a:solidFill>
                  <a:srgbClr val="FFFF00"/>
                </a:solidFill>
              </a:rPr>
              <a:t>Diabetes, hypertension, migraines, sepsis</a:t>
            </a:r>
          </a:p>
          <a:p>
            <a:pPr algn="l" rtl="0"/>
            <a:endParaRPr lang="ar-IQ"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nifidipin</a:t>
            </a:r>
            <a:endParaRPr lang="ar-IQ" dirty="0"/>
          </a:p>
        </p:txBody>
      </p:sp>
      <p:sp>
        <p:nvSpPr>
          <p:cNvPr id="3" name="Content Placeholder 2"/>
          <p:cNvSpPr>
            <a:spLocks noGrp="1"/>
          </p:cNvSpPr>
          <p:nvPr>
            <p:ph idx="1"/>
          </p:nvPr>
        </p:nvSpPr>
        <p:spPr/>
        <p:txBody>
          <a:bodyPr/>
          <a:lstStyle/>
          <a:p>
            <a:pPr algn="justLow" rtl="0">
              <a:lnSpc>
                <a:spcPct val="90000"/>
              </a:lnSpc>
              <a:buFont typeface="Arial" pitchFamily="34" charset="0"/>
              <a:buNone/>
            </a:pPr>
            <a:endParaRPr lang="en-US" sz="2400" dirty="0" smtClean="0"/>
          </a:p>
          <a:p>
            <a:pPr>
              <a:lnSpc>
                <a:spcPct val="90000"/>
              </a:lnSpc>
            </a:pPr>
            <a:endParaRPr lang="en-US" sz="2400" dirty="0" smtClean="0"/>
          </a:p>
          <a:p>
            <a:endParaRPr lang="ar-IQ" dirty="0"/>
          </a:p>
        </p:txBody>
      </p:sp>
      <p:sp>
        <p:nvSpPr>
          <p:cNvPr id="5" name="Rectangle 4"/>
          <p:cNvSpPr/>
          <p:nvPr/>
        </p:nvSpPr>
        <p:spPr>
          <a:xfrm>
            <a:off x="357158" y="1887040"/>
            <a:ext cx="8286808" cy="4358116"/>
          </a:xfrm>
          <a:prstGeom prst="rect">
            <a:avLst/>
          </a:prstGeom>
        </p:spPr>
        <p:txBody>
          <a:bodyPr wrap="square">
            <a:spAutoFit/>
          </a:bodyPr>
          <a:lstStyle/>
          <a:p>
            <a:pPr>
              <a:lnSpc>
                <a:spcPct val="90000"/>
              </a:lnSpc>
              <a:buFont typeface="Arial" pitchFamily="34" charset="0"/>
              <a:buNone/>
            </a:pPr>
            <a:endParaRPr lang="en-US" sz="2800" dirty="0" smtClean="0"/>
          </a:p>
          <a:p>
            <a:pPr algn="just" rtl="0">
              <a:lnSpc>
                <a:spcPct val="90000"/>
              </a:lnSpc>
            </a:pPr>
            <a:r>
              <a:rPr lang="en-US" sz="2800" dirty="0" smtClean="0"/>
              <a:t>Calcium Channel blocker</a:t>
            </a:r>
          </a:p>
          <a:p>
            <a:pPr algn="just" rtl="0">
              <a:lnSpc>
                <a:spcPct val="90000"/>
              </a:lnSpc>
              <a:buFont typeface="Arial" pitchFamily="34" charset="0"/>
              <a:buNone/>
            </a:pPr>
            <a:endParaRPr lang="en-US" sz="2800" dirty="0" smtClean="0"/>
          </a:p>
          <a:p>
            <a:pPr algn="just" rtl="0">
              <a:lnSpc>
                <a:spcPct val="90000"/>
              </a:lnSpc>
            </a:pPr>
            <a:r>
              <a:rPr lang="en-US" sz="2800" dirty="0" smtClean="0"/>
              <a:t>Clinical use: </a:t>
            </a:r>
          </a:p>
          <a:p>
            <a:pPr algn="just" rtl="0">
              <a:lnSpc>
                <a:spcPct val="90000"/>
              </a:lnSpc>
            </a:pPr>
            <a:r>
              <a:rPr lang="en-US" sz="2800" dirty="0" smtClean="0"/>
              <a:t>Mild to moderate  hypertension- 5-20 mg TDS/PO</a:t>
            </a:r>
          </a:p>
          <a:p>
            <a:pPr algn="just" rtl="0">
              <a:lnSpc>
                <a:spcPct val="90000"/>
              </a:lnSpc>
            </a:pPr>
            <a:r>
              <a:rPr lang="en-US" sz="2800" dirty="0" smtClean="0"/>
              <a:t>Severe HTN- 10 mg Retard/PO </a:t>
            </a:r>
          </a:p>
          <a:p>
            <a:pPr algn="just" rtl="0">
              <a:lnSpc>
                <a:spcPct val="90000"/>
              </a:lnSpc>
            </a:pPr>
            <a:r>
              <a:rPr lang="en-US" sz="2800" dirty="0" err="1" smtClean="0"/>
              <a:t>Tocolytic</a:t>
            </a:r>
            <a:r>
              <a:rPr lang="en-US" sz="2800" dirty="0" smtClean="0"/>
              <a:t>- Incremental doses every 20 min until contraction stop, then 20 mg TDS/PO</a:t>
            </a:r>
          </a:p>
          <a:p>
            <a:pPr algn="just" rtl="0">
              <a:lnSpc>
                <a:spcPct val="90000"/>
              </a:lnSpc>
              <a:buFont typeface="Arial" pitchFamily="34" charset="0"/>
              <a:buNone/>
            </a:pPr>
            <a:endParaRPr lang="en-US" sz="2800" dirty="0" smtClean="0"/>
          </a:p>
          <a:p>
            <a:pPr algn="just" rtl="0">
              <a:lnSpc>
                <a:spcPct val="90000"/>
              </a:lnSpc>
            </a:pPr>
            <a:r>
              <a:rPr lang="en-US" sz="2800" dirty="0" smtClean="0"/>
              <a:t>Side effects: </a:t>
            </a:r>
            <a:r>
              <a:rPr lang="en-US" sz="2800" dirty="0" err="1" smtClean="0"/>
              <a:t>Headache,dizziness,palpitation</a:t>
            </a:r>
            <a:r>
              <a:rPr lang="en-US" sz="2800" dirty="0" smtClean="0"/>
              <a:t>, tachycardia, </a:t>
            </a:r>
            <a:r>
              <a:rPr lang="en-US" sz="2800" dirty="0" err="1" smtClean="0"/>
              <a:t>hypotension,sweating</a:t>
            </a:r>
            <a:r>
              <a:rPr lang="en-US" sz="2800" dirty="0" smtClean="0"/>
              <a:t> &amp; syncope.</a:t>
            </a:r>
          </a:p>
        </p:txBody>
      </p:sp>
      <p:pic>
        <p:nvPicPr>
          <p:cNvPr id="6" name="Picture 3" descr="C:\Users\DR SALLY\Desktop\images.jpg"/>
          <p:cNvPicPr>
            <a:picLocks noChangeAspect="1" noChangeArrowheads="1"/>
          </p:cNvPicPr>
          <p:nvPr/>
        </p:nvPicPr>
        <p:blipFill>
          <a:blip r:embed="rId2" cstate="print"/>
          <a:srcRect/>
          <a:stretch>
            <a:fillRect/>
          </a:stretch>
        </p:blipFill>
        <p:spPr bwMode="auto">
          <a:xfrm>
            <a:off x="4714876" y="0"/>
            <a:ext cx="4248161" cy="267652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Magnesium </a:t>
            </a:r>
            <a:r>
              <a:rPr lang="en-US" dirty="0" err="1" smtClean="0"/>
              <a:t>sulphate</a:t>
            </a:r>
            <a:endParaRPr lang="ar-IQ" dirty="0"/>
          </a:p>
        </p:txBody>
      </p:sp>
      <p:sp>
        <p:nvSpPr>
          <p:cNvPr id="3" name="Content Placeholder 2"/>
          <p:cNvSpPr>
            <a:spLocks noGrp="1"/>
          </p:cNvSpPr>
          <p:nvPr>
            <p:ph idx="1"/>
          </p:nvPr>
        </p:nvSpPr>
        <p:spPr/>
        <p:txBody>
          <a:bodyPr>
            <a:normAutofit lnSpcReduction="10000"/>
          </a:bodyPr>
          <a:lstStyle/>
          <a:p>
            <a:pPr algn="just" rtl="0">
              <a:lnSpc>
                <a:spcPct val="90000"/>
              </a:lnSpc>
            </a:pPr>
            <a:r>
              <a:rPr lang="en-US" sz="2400" dirty="0" smtClean="0"/>
              <a:t>Clinical use: Prevention &amp; treatment of seizure in </a:t>
            </a:r>
            <a:r>
              <a:rPr lang="en-US" sz="2400" dirty="0" err="1" smtClean="0"/>
              <a:t>eclampsia</a:t>
            </a:r>
            <a:r>
              <a:rPr lang="en-US" sz="2400" dirty="0" smtClean="0"/>
              <a:t> / severe pre </a:t>
            </a:r>
            <a:r>
              <a:rPr lang="en-US" sz="2400" dirty="0" err="1" smtClean="0"/>
              <a:t>eclampsia</a:t>
            </a:r>
            <a:endParaRPr lang="en-US" sz="2400" dirty="0" smtClean="0"/>
          </a:p>
          <a:p>
            <a:pPr algn="just" rtl="0">
              <a:lnSpc>
                <a:spcPct val="90000"/>
              </a:lnSpc>
            </a:pPr>
            <a:endParaRPr lang="en-US" sz="2400" dirty="0" smtClean="0"/>
          </a:p>
          <a:p>
            <a:pPr algn="just" rtl="0">
              <a:lnSpc>
                <a:spcPct val="90000"/>
              </a:lnSpc>
            </a:pPr>
            <a:r>
              <a:rPr lang="en-US" sz="2400" dirty="0" smtClean="0"/>
              <a:t>Dose: 4g IV stat then 1g/hr to be continued 24hr after last seizure</a:t>
            </a:r>
          </a:p>
          <a:p>
            <a:pPr algn="just" rtl="0">
              <a:lnSpc>
                <a:spcPct val="90000"/>
              </a:lnSpc>
            </a:pPr>
            <a:endParaRPr lang="en-US" sz="2400" dirty="0" smtClean="0"/>
          </a:p>
          <a:p>
            <a:pPr algn="just" rtl="0">
              <a:lnSpc>
                <a:spcPct val="90000"/>
              </a:lnSpc>
            </a:pPr>
            <a:r>
              <a:rPr lang="en-US" sz="2400" dirty="0" smtClean="0"/>
              <a:t>Side effects: </a:t>
            </a:r>
            <a:r>
              <a:rPr lang="en-US" sz="2400" dirty="0" err="1" smtClean="0"/>
              <a:t>nausea,vomiting,flushing</a:t>
            </a:r>
            <a:r>
              <a:rPr lang="en-US" sz="2400" dirty="0" smtClean="0"/>
              <a:t>, </a:t>
            </a:r>
            <a:r>
              <a:rPr lang="en-US" sz="2400" dirty="0" err="1" smtClean="0"/>
              <a:t>drowsiness,confusion,loss</a:t>
            </a:r>
            <a:r>
              <a:rPr lang="en-US" sz="2400" dirty="0" smtClean="0"/>
              <a:t> of tendon reflexes, hypotension, decrease U/O, respiratory depression, </a:t>
            </a:r>
            <a:r>
              <a:rPr lang="en-US" sz="2400" dirty="0" err="1" smtClean="0"/>
              <a:t>arrhythmias,cardiac</a:t>
            </a:r>
            <a:r>
              <a:rPr lang="en-US" sz="2400" dirty="0" smtClean="0"/>
              <a:t> arrest</a:t>
            </a:r>
          </a:p>
          <a:p>
            <a:pPr algn="just" rtl="0">
              <a:lnSpc>
                <a:spcPct val="90000"/>
              </a:lnSpc>
            </a:pPr>
            <a:endParaRPr lang="en-US" sz="2400" dirty="0" smtClean="0"/>
          </a:p>
          <a:p>
            <a:pPr algn="just" rtl="0">
              <a:lnSpc>
                <a:spcPct val="90000"/>
              </a:lnSpc>
            </a:pPr>
            <a:r>
              <a:rPr lang="en-US" sz="2400" dirty="0" smtClean="0"/>
              <a:t>Because of toxicity, Mg levels monitored</a:t>
            </a:r>
          </a:p>
          <a:p>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lnSpcReduction="10000"/>
          </a:bodyPr>
          <a:lstStyle/>
          <a:p>
            <a:pPr algn="l" rtl="0"/>
            <a:r>
              <a:rPr lang="en-US" sz="2800" dirty="0" smtClean="0">
                <a:solidFill>
                  <a:srgbClr val="FFFF00"/>
                </a:solidFill>
              </a:rPr>
              <a:t>Magnesium  </a:t>
            </a:r>
            <a:r>
              <a:rPr lang="en-US" sz="2800" dirty="0" err="1" smtClean="0">
                <a:solidFill>
                  <a:srgbClr val="FFFF00"/>
                </a:solidFill>
              </a:rPr>
              <a:t>sulphate</a:t>
            </a:r>
            <a:endParaRPr lang="en-US" sz="2800" dirty="0" smtClean="0">
              <a:solidFill>
                <a:srgbClr val="FFFF00"/>
              </a:solidFill>
            </a:endParaRPr>
          </a:p>
          <a:p>
            <a:pPr algn="l" rtl="0"/>
            <a:endParaRPr lang="en-US" sz="2800" dirty="0" smtClean="0">
              <a:solidFill>
                <a:srgbClr val="FFFF00"/>
              </a:solidFill>
            </a:endParaRPr>
          </a:p>
          <a:p>
            <a:pPr algn="l" rtl="0"/>
            <a:r>
              <a:rPr lang="en-US" sz="2800" dirty="0" smtClean="0">
                <a:solidFill>
                  <a:srgbClr val="FFFF00"/>
                </a:solidFill>
              </a:rPr>
              <a:t>Crosses placenta, no adverse fetal effects (may have less reactivity)</a:t>
            </a:r>
          </a:p>
          <a:p>
            <a:pPr algn="l" rtl="0"/>
            <a:endParaRPr lang="en-US" sz="2800" dirty="0" smtClean="0">
              <a:solidFill>
                <a:srgbClr val="FFFF00"/>
              </a:solidFill>
            </a:endParaRPr>
          </a:p>
          <a:p>
            <a:pPr algn="l" rtl="0">
              <a:lnSpc>
                <a:spcPct val="90000"/>
              </a:lnSpc>
            </a:pPr>
            <a:r>
              <a:rPr lang="en-US" dirty="0" smtClean="0">
                <a:solidFill>
                  <a:srgbClr val="FFFF00"/>
                </a:solidFill>
              </a:rPr>
              <a:t>Contraindications:</a:t>
            </a:r>
          </a:p>
          <a:p>
            <a:pPr lvl="1" algn="l" rtl="0">
              <a:lnSpc>
                <a:spcPct val="90000"/>
              </a:lnSpc>
            </a:pPr>
            <a:r>
              <a:rPr lang="en-US" dirty="0" smtClean="0">
                <a:solidFill>
                  <a:srgbClr val="FFFF00"/>
                </a:solidFill>
              </a:rPr>
              <a:t>Myasthenia Gravis, renal failure, </a:t>
            </a:r>
            <a:r>
              <a:rPr lang="en-US" dirty="0" err="1" smtClean="0">
                <a:solidFill>
                  <a:srgbClr val="FFFF00"/>
                </a:solidFill>
              </a:rPr>
              <a:t>hypocalcemia</a:t>
            </a:r>
            <a:endParaRPr lang="en-US" dirty="0" smtClean="0">
              <a:solidFill>
                <a:srgbClr val="FFFF00"/>
              </a:solidFill>
            </a:endParaRPr>
          </a:p>
          <a:p>
            <a:pPr algn="l" rtl="0">
              <a:lnSpc>
                <a:spcPct val="90000"/>
              </a:lnSpc>
            </a:pPr>
            <a:r>
              <a:rPr lang="en-US" dirty="0" smtClean="0">
                <a:solidFill>
                  <a:srgbClr val="FFFF00"/>
                </a:solidFill>
              </a:rPr>
              <a:t>Exam:</a:t>
            </a:r>
          </a:p>
          <a:p>
            <a:pPr lvl="1" algn="l" rtl="0">
              <a:lnSpc>
                <a:spcPct val="90000"/>
              </a:lnSpc>
            </a:pPr>
            <a:r>
              <a:rPr lang="en-US" dirty="0" smtClean="0">
                <a:solidFill>
                  <a:srgbClr val="FFFF00"/>
                </a:solidFill>
              </a:rPr>
              <a:t>Fluid I/O, UOP, VS, mental status hourly</a:t>
            </a:r>
          </a:p>
          <a:p>
            <a:pPr lvl="1" algn="l" rtl="0">
              <a:lnSpc>
                <a:spcPct val="90000"/>
              </a:lnSpc>
            </a:pPr>
            <a:r>
              <a:rPr lang="en-US" dirty="0" err="1" smtClean="0">
                <a:solidFill>
                  <a:srgbClr val="FFFF00"/>
                </a:solidFill>
              </a:rPr>
              <a:t>Pulm</a:t>
            </a:r>
            <a:r>
              <a:rPr lang="en-US" dirty="0" smtClean="0">
                <a:solidFill>
                  <a:srgbClr val="FFFF00"/>
                </a:solidFill>
              </a:rPr>
              <a:t> exam</a:t>
            </a:r>
          </a:p>
          <a:p>
            <a:pPr lvl="1" algn="l" rtl="0">
              <a:lnSpc>
                <a:spcPct val="90000"/>
              </a:lnSpc>
            </a:pPr>
            <a:r>
              <a:rPr lang="en-US" dirty="0" smtClean="0">
                <a:solidFill>
                  <a:srgbClr val="FFFF00"/>
                </a:solidFill>
              </a:rPr>
              <a:t>Reflexes (loss when level &gt;8)</a:t>
            </a:r>
          </a:p>
          <a:p>
            <a:pPr lvl="1" algn="l" rtl="0">
              <a:lnSpc>
                <a:spcPct val="90000"/>
              </a:lnSpc>
            </a:pPr>
            <a:r>
              <a:rPr lang="en-US" dirty="0" smtClean="0">
                <a:solidFill>
                  <a:srgbClr val="FFFF00"/>
                </a:solidFill>
              </a:rPr>
              <a:t>Therapeutic level: 5.5-7.5 mg/dl, toxic &gt;15</a:t>
            </a:r>
          </a:p>
          <a:p>
            <a:pPr lvl="1" algn="l" rtl="0">
              <a:lnSpc>
                <a:spcPct val="90000"/>
              </a:lnSpc>
            </a:pPr>
            <a:r>
              <a:rPr lang="en-US" dirty="0" smtClean="0">
                <a:solidFill>
                  <a:srgbClr val="FFFF00"/>
                </a:solidFill>
              </a:rPr>
              <a:t>Antidote: calcium </a:t>
            </a:r>
            <a:r>
              <a:rPr lang="en-US" dirty="0" err="1" smtClean="0">
                <a:solidFill>
                  <a:srgbClr val="FFFF00"/>
                </a:solidFill>
              </a:rPr>
              <a:t>gluconate</a:t>
            </a:r>
            <a:endParaRPr lang="en-US" dirty="0" smtClean="0">
              <a:solidFill>
                <a:srgbClr val="FFFF00"/>
              </a:solidFill>
            </a:endParaRPr>
          </a:p>
          <a:p>
            <a:pPr algn="l" rtl="0"/>
            <a:endParaRPr lang="ar-IQ" dirty="0"/>
          </a:p>
        </p:txBody>
      </p:sp>
      <p:pic>
        <p:nvPicPr>
          <p:cNvPr id="7171" name="Picture 3" descr="C:\Users\win7\Pictures\untitledmg.png"/>
          <p:cNvPicPr>
            <a:picLocks noChangeAspect="1" noChangeArrowheads="1"/>
          </p:cNvPicPr>
          <p:nvPr/>
        </p:nvPicPr>
        <p:blipFill>
          <a:blip r:embed="rId2"/>
          <a:srcRect/>
          <a:stretch>
            <a:fillRect/>
          </a:stretch>
        </p:blipFill>
        <p:spPr bwMode="auto">
          <a:xfrm>
            <a:off x="4286248" y="0"/>
            <a:ext cx="4614876" cy="169545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a:lnSpc>
                <a:spcPct val="90000"/>
              </a:lnSpc>
            </a:pPr>
            <a:r>
              <a:rPr lang="en-US" sz="2800" dirty="0" smtClean="0">
                <a:solidFill>
                  <a:schemeClr val="hlink"/>
                </a:solidFill>
              </a:rPr>
              <a:t>Oral Iron</a:t>
            </a:r>
          </a:p>
          <a:p>
            <a:pPr lvl="1" algn="l">
              <a:lnSpc>
                <a:spcPct val="90000"/>
              </a:lnSpc>
            </a:pPr>
            <a:r>
              <a:rPr lang="en-US" dirty="0" smtClean="0">
                <a:solidFill>
                  <a:schemeClr val="hlink"/>
                </a:solidFill>
              </a:rPr>
              <a:t>Ferrous Sulfate</a:t>
            </a:r>
            <a:r>
              <a:rPr lang="en-US" dirty="0" smtClean="0"/>
              <a:t> (</a:t>
            </a:r>
            <a:r>
              <a:rPr lang="en-US" dirty="0" err="1" smtClean="0"/>
              <a:t>Feosol</a:t>
            </a:r>
            <a:r>
              <a:rPr lang="en-US" dirty="0" smtClean="0"/>
              <a:t>) – 300 mg </a:t>
            </a:r>
            <a:r>
              <a:rPr lang="en-US" dirty="0" err="1" smtClean="0"/>
              <a:t>tid</a:t>
            </a:r>
            <a:endParaRPr lang="en-US" dirty="0" smtClean="0"/>
          </a:p>
          <a:p>
            <a:pPr lvl="1" algn="l">
              <a:lnSpc>
                <a:spcPct val="90000"/>
              </a:lnSpc>
            </a:pPr>
            <a:r>
              <a:rPr lang="en-US" dirty="0" smtClean="0"/>
              <a:t>Side Effects are extremely mild:</a:t>
            </a:r>
          </a:p>
          <a:p>
            <a:pPr lvl="2" algn="l">
              <a:lnSpc>
                <a:spcPct val="90000"/>
              </a:lnSpc>
            </a:pPr>
            <a:r>
              <a:rPr lang="en-US" sz="2000" dirty="0" smtClean="0"/>
              <a:t>Nausea, upper abdominal pain, constipation or diarrhea.  </a:t>
            </a:r>
          </a:p>
          <a:p>
            <a:pPr lvl="1" algn="l">
              <a:lnSpc>
                <a:spcPct val="90000"/>
              </a:lnSpc>
            </a:pPr>
            <a:r>
              <a:rPr lang="en-US" dirty="0" smtClean="0">
                <a:solidFill>
                  <a:schemeClr val="hlink"/>
                </a:solidFill>
              </a:rPr>
              <a:t>Cheapest</a:t>
            </a:r>
            <a:r>
              <a:rPr lang="en-US" dirty="0" smtClean="0"/>
              <a:t> form of Iron and one of the most </a:t>
            </a:r>
            <a:r>
              <a:rPr lang="en-US" dirty="0" smtClean="0">
                <a:solidFill>
                  <a:schemeClr val="hlink"/>
                </a:solidFill>
              </a:rPr>
              <a:t>widely used</a:t>
            </a:r>
          </a:p>
          <a:p>
            <a:pPr lvl="1" algn="l">
              <a:lnSpc>
                <a:spcPct val="90000"/>
              </a:lnSpc>
            </a:pPr>
            <a:endParaRPr lang="en-US" dirty="0" smtClean="0">
              <a:solidFill>
                <a:schemeClr val="hlink"/>
              </a:solidFill>
            </a:endParaRPr>
          </a:p>
          <a:p>
            <a:pPr algn="l">
              <a:lnSpc>
                <a:spcPct val="90000"/>
              </a:lnSpc>
            </a:pPr>
            <a:r>
              <a:rPr lang="en-US" sz="2800" dirty="0" err="1" smtClean="0">
                <a:solidFill>
                  <a:schemeClr val="hlink"/>
                </a:solidFill>
              </a:rPr>
              <a:t>Parenteral</a:t>
            </a:r>
            <a:r>
              <a:rPr lang="en-US" sz="2800" dirty="0" smtClean="0">
                <a:solidFill>
                  <a:schemeClr val="hlink"/>
                </a:solidFill>
              </a:rPr>
              <a:t> </a:t>
            </a:r>
          </a:p>
          <a:p>
            <a:pPr lvl="1" algn="l">
              <a:lnSpc>
                <a:spcPct val="90000"/>
              </a:lnSpc>
            </a:pPr>
            <a:r>
              <a:rPr lang="en-US" dirty="0" smtClean="0">
                <a:solidFill>
                  <a:schemeClr val="hlink"/>
                </a:solidFill>
              </a:rPr>
              <a:t>Iron </a:t>
            </a:r>
            <a:r>
              <a:rPr lang="en-US" dirty="0" err="1" smtClean="0">
                <a:solidFill>
                  <a:schemeClr val="hlink"/>
                </a:solidFill>
              </a:rPr>
              <a:t>Dextran</a:t>
            </a:r>
            <a:r>
              <a:rPr lang="en-US" dirty="0" smtClean="0"/>
              <a:t> (</a:t>
            </a:r>
            <a:r>
              <a:rPr lang="en-US" dirty="0" err="1" smtClean="0"/>
              <a:t>Imferon</a:t>
            </a:r>
            <a:r>
              <a:rPr lang="en-US" dirty="0" smtClean="0"/>
              <a:t>) – IM or IV</a:t>
            </a:r>
          </a:p>
          <a:p>
            <a:pPr lvl="1" algn="l">
              <a:lnSpc>
                <a:spcPct val="90000"/>
              </a:lnSpc>
            </a:pPr>
            <a:r>
              <a:rPr lang="en-US" dirty="0" smtClean="0"/>
              <a:t>Indicated </a:t>
            </a:r>
            <a:r>
              <a:rPr lang="en-US" dirty="0" smtClean="0">
                <a:solidFill>
                  <a:schemeClr val="hlink"/>
                </a:solidFill>
              </a:rPr>
              <a:t>for patients who cannot tolerate or absorb</a:t>
            </a:r>
            <a:r>
              <a:rPr lang="en-US" dirty="0" smtClean="0"/>
              <a:t> </a:t>
            </a:r>
            <a:r>
              <a:rPr lang="en-US" dirty="0" smtClean="0">
                <a:solidFill>
                  <a:schemeClr val="hlink"/>
                </a:solidFill>
              </a:rPr>
              <a:t>oral iron</a:t>
            </a:r>
            <a:r>
              <a:rPr lang="en-US" dirty="0" smtClean="0"/>
              <a:t> or where oral iron is insufficient to treat the condition  </a:t>
            </a:r>
            <a:r>
              <a:rPr lang="en-US" dirty="0" err="1" smtClean="0"/>
              <a:t>ie</a:t>
            </a:r>
            <a:r>
              <a:rPr lang="en-US" dirty="0" smtClean="0"/>
              <a:t>. </a:t>
            </a:r>
            <a:r>
              <a:rPr lang="en-US" dirty="0" err="1" smtClean="0"/>
              <a:t>Malabsorption</a:t>
            </a:r>
            <a:r>
              <a:rPr lang="en-US" dirty="0" smtClean="0"/>
              <a:t> syndrome, prolonged </a:t>
            </a:r>
            <a:r>
              <a:rPr lang="en-US" dirty="0" err="1" smtClean="0"/>
              <a:t>salicylate</a:t>
            </a:r>
            <a:r>
              <a:rPr lang="en-US" dirty="0" smtClean="0"/>
              <a:t> therapy, dialysis patients</a:t>
            </a:r>
          </a:p>
          <a:p>
            <a:pPr algn="l"/>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8194" name="Picture 2" descr="C:\Users\win7\Pictures\untitlediro.png"/>
          <p:cNvPicPr>
            <a:picLocks noGrp="1" noChangeAspect="1" noChangeArrowheads="1"/>
          </p:cNvPicPr>
          <p:nvPr>
            <p:ph idx="1"/>
          </p:nvPr>
        </p:nvPicPr>
        <p:blipFill>
          <a:blip r:embed="rId2"/>
          <a:srcRect/>
          <a:stretch>
            <a:fillRect/>
          </a:stretch>
        </p:blipFill>
        <p:spPr bwMode="auto">
          <a:xfrm>
            <a:off x="355988" y="2571744"/>
            <a:ext cx="4401440" cy="2928958"/>
          </a:xfrm>
          <a:prstGeom prst="rect">
            <a:avLst/>
          </a:prstGeom>
          <a:noFill/>
        </p:spPr>
      </p:pic>
      <p:pic>
        <p:nvPicPr>
          <p:cNvPr id="8195" name="Picture 3" descr="C:\Users\win7\Pictures\untitledven.png"/>
          <p:cNvPicPr>
            <a:picLocks noChangeAspect="1" noChangeArrowheads="1"/>
          </p:cNvPicPr>
          <p:nvPr/>
        </p:nvPicPr>
        <p:blipFill>
          <a:blip r:embed="rId3"/>
          <a:srcRect/>
          <a:stretch>
            <a:fillRect/>
          </a:stretch>
        </p:blipFill>
        <p:spPr bwMode="auto">
          <a:xfrm>
            <a:off x="5857884" y="1928802"/>
            <a:ext cx="3286116" cy="4572032"/>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55000" lnSpcReduction="20000"/>
          </a:bodyPr>
          <a:lstStyle/>
          <a:p>
            <a:pPr algn="l">
              <a:lnSpc>
                <a:spcPct val="80000"/>
              </a:lnSpc>
            </a:pPr>
            <a:endParaRPr lang="en-US" sz="2800" dirty="0" smtClean="0">
              <a:solidFill>
                <a:schemeClr val="hlink"/>
              </a:solidFill>
            </a:endParaRPr>
          </a:p>
          <a:p>
            <a:pPr algn="l">
              <a:lnSpc>
                <a:spcPct val="80000"/>
              </a:lnSpc>
            </a:pPr>
            <a:endParaRPr lang="en-US" sz="3800" dirty="0" smtClean="0">
              <a:latin typeface="Times New Roman" pitchFamily="18" charset="0"/>
              <a:cs typeface="Times New Roman" pitchFamily="18" charset="0"/>
            </a:endParaRPr>
          </a:p>
          <a:p>
            <a:pPr algn="l">
              <a:lnSpc>
                <a:spcPct val="80000"/>
              </a:lnSpc>
            </a:pPr>
            <a:endParaRPr lang="en-US" sz="3800" dirty="0" smtClean="0">
              <a:solidFill>
                <a:schemeClr val="hlink"/>
              </a:solidFill>
            </a:endParaRPr>
          </a:p>
          <a:p>
            <a:pPr algn="just" rtl="0">
              <a:lnSpc>
                <a:spcPct val="80000"/>
              </a:lnSpc>
            </a:pPr>
            <a:r>
              <a:rPr lang="en-US" sz="3800" dirty="0" smtClean="0">
                <a:solidFill>
                  <a:schemeClr val="hlink"/>
                </a:solidFill>
              </a:rPr>
              <a:t>Source</a:t>
            </a:r>
            <a:r>
              <a:rPr lang="en-US" sz="3800" dirty="0" smtClean="0"/>
              <a:t> in food – yeast, egg yolk, liver and leafy vegetables</a:t>
            </a:r>
          </a:p>
          <a:p>
            <a:pPr algn="just" rtl="0">
              <a:lnSpc>
                <a:spcPct val="80000"/>
              </a:lnSpc>
            </a:pPr>
            <a:endParaRPr lang="en-US" sz="3800" dirty="0" smtClean="0"/>
          </a:p>
          <a:p>
            <a:pPr algn="just" rtl="0">
              <a:lnSpc>
                <a:spcPct val="80000"/>
              </a:lnSpc>
            </a:pPr>
            <a:endParaRPr lang="en-US" sz="3800" dirty="0" smtClean="0"/>
          </a:p>
          <a:p>
            <a:pPr algn="just" rtl="0">
              <a:lnSpc>
                <a:spcPct val="80000"/>
              </a:lnSpc>
            </a:pPr>
            <a:r>
              <a:rPr lang="en-US" sz="3800" dirty="0" smtClean="0"/>
              <a:t>Folic Acid (F.A.) is absorbed in the </a:t>
            </a:r>
            <a:r>
              <a:rPr lang="en-US" sz="3800" dirty="0" smtClean="0">
                <a:solidFill>
                  <a:schemeClr val="hlink"/>
                </a:solidFill>
              </a:rPr>
              <a:t>small intestines.</a:t>
            </a:r>
            <a:r>
              <a:rPr lang="en-US" sz="3800" dirty="0" smtClean="0"/>
              <a:t> </a:t>
            </a:r>
          </a:p>
          <a:p>
            <a:pPr algn="just" rtl="0">
              <a:lnSpc>
                <a:spcPct val="80000"/>
              </a:lnSpc>
            </a:pPr>
            <a:endParaRPr lang="en-US" sz="3800" dirty="0" smtClean="0"/>
          </a:p>
          <a:p>
            <a:pPr algn="just" rtl="0">
              <a:lnSpc>
                <a:spcPct val="80000"/>
              </a:lnSpc>
            </a:pPr>
            <a:r>
              <a:rPr lang="en-US" sz="3800" dirty="0" smtClean="0"/>
              <a:t>F.A. is converted to </a:t>
            </a:r>
            <a:r>
              <a:rPr lang="en-US" sz="3800" dirty="0" err="1" smtClean="0">
                <a:solidFill>
                  <a:srgbClr val="CCFF33"/>
                </a:solidFill>
              </a:rPr>
              <a:t>tetrahydrofolate</a:t>
            </a:r>
            <a:r>
              <a:rPr lang="en-US" sz="3800" dirty="0" smtClean="0"/>
              <a:t>  by </a:t>
            </a:r>
            <a:r>
              <a:rPr lang="en-US" sz="3800" dirty="0" err="1" smtClean="0">
                <a:solidFill>
                  <a:srgbClr val="CCFF33"/>
                </a:solidFill>
              </a:rPr>
              <a:t>dihydrofolate</a:t>
            </a:r>
            <a:r>
              <a:rPr lang="en-US" sz="3800" dirty="0" smtClean="0"/>
              <a:t> </a:t>
            </a:r>
            <a:r>
              <a:rPr lang="en-US" sz="3800" dirty="0" err="1" smtClean="0">
                <a:solidFill>
                  <a:srgbClr val="CCFF33"/>
                </a:solidFill>
              </a:rPr>
              <a:t>reductase</a:t>
            </a:r>
            <a:r>
              <a:rPr lang="en-US" sz="3800" dirty="0" smtClean="0">
                <a:solidFill>
                  <a:srgbClr val="CCFF33"/>
                </a:solidFill>
              </a:rPr>
              <a:t>.</a:t>
            </a:r>
            <a:r>
              <a:rPr lang="en-US" sz="3800" dirty="0" smtClean="0"/>
              <a:t> </a:t>
            </a:r>
          </a:p>
          <a:p>
            <a:pPr algn="just" rtl="0">
              <a:lnSpc>
                <a:spcPct val="80000"/>
              </a:lnSpc>
            </a:pPr>
            <a:endParaRPr lang="en-US" sz="3800" dirty="0" smtClean="0"/>
          </a:p>
          <a:p>
            <a:pPr algn="just" rtl="0">
              <a:lnSpc>
                <a:spcPct val="80000"/>
              </a:lnSpc>
            </a:pPr>
            <a:r>
              <a:rPr lang="en-US" sz="3800" dirty="0" smtClean="0"/>
              <a:t>Folic Acid deficiency (F.A. Deficiency) is also called </a:t>
            </a:r>
            <a:r>
              <a:rPr lang="en-US" sz="3800" dirty="0" smtClean="0">
                <a:solidFill>
                  <a:schemeClr val="hlink"/>
                </a:solidFill>
              </a:rPr>
              <a:t>Will’s Disease.</a:t>
            </a:r>
            <a:r>
              <a:rPr lang="en-US" sz="3800" dirty="0" smtClean="0"/>
              <a:t> </a:t>
            </a:r>
          </a:p>
          <a:p>
            <a:pPr algn="just" rtl="0">
              <a:lnSpc>
                <a:spcPct val="80000"/>
              </a:lnSpc>
            </a:pPr>
            <a:endParaRPr lang="en-US" sz="3800" dirty="0" smtClean="0"/>
          </a:p>
          <a:p>
            <a:pPr algn="just" rtl="0">
              <a:lnSpc>
                <a:spcPct val="80000"/>
              </a:lnSpc>
            </a:pPr>
            <a:r>
              <a:rPr lang="en-US" sz="3800" dirty="0" smtClean="0"/>
              <a:t>Deficiency may produce  </a:t>
            </a:r>
            <a:r>
              <a:rPr lang="en-US" sz="3800" dirty="0" err="1" smtClean="0"/>
              <a:t>megaloblastic</a:t>
            </a:r>
            <a:r>
              <a:rPr lang="en-US" sz="3800" dirty="0" smtClean="0"/>
              <a:t> anemia; </a:t>
            </a:r>
            <a:r>
              <a:rPr lang="en-US" sz="3800" dirty="0" smtClean="0">
                <a:solidFill>
                  <a:srgbClr val="CCFF33"/>
                </a:solidFill>
              </a:rPr>
              <a:t>neural tube defect in fetus. </a:t>
            </a:r>
          </a:p>
          <a:p>
            <a:pPr algn="just" rtl="0">
              <a:buNone/>
            </a:pPr>
            <a:r>
              <a:rPr lang="en-US" sz="3800" dirty="0" smtClean="0">
                <a:latin typeface="Times New Roman" pitchFamily="18" charset="0"/>
                <a:cs typeface="Times New Roman" pitchFamily="18" charset="0"/>
              </a:rPr>
              <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Used for treatment of </a:t>
            </a:r>
            <a:r>
              <a:rPr lang="en-US" sz="3800" dirty="0" err="1" smtClean="0">
                <a:latin typeface="Times New Roman" pitchFamily="18" charset="0"/>
                <a:cs typeface="Times New Roman" pitchFamily="18" charset="0"/>
              </a:rPr>
              <a:t>megaloblastic</a:t>
            </a:r>
            <a:r>
              <a:rPr lang="en-US" sz="3800" dirty="0" smtClean="0">
                <a:latin typeface="Times New Roman" pitchFamily="18" charset="0"/>
                <a:cs typeface="Times New Roman" pitchFamily="18" charset="0"/>
              </a:rPr>
              <a:t>  anemia due to folic acid </a:t>
            </a:r>
            <a:r>
              <a:rPr lang="en-US" sz="3800" dirty="0" err="1" smtClean="0">
                <a:latin typeface="Times New Roman" pitchFamily="18" charset="0"/>
                <a:cs typeface="Times New Roman" pitchFamily="18" charset="0"/>
              </a:rPr>
              <a:t>deffecinecy,used</a:t>
            </a:r>
            <a:r>
              <a:rPr lang="en-US" sz="3800" dirty="0" smtClean="0">
                <a:latin typeface="Times New Roman" pitchFamily="18" charset="0"/>
                <a:cs typeface="Times New Roman" pitchFamily="18" charset="0"/>
              </a:rPr>
              <a:t> to prevent neural tube defect.</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Given preconception and throughout the pregnancy </a:t>
            </a:r>
            <a:endParaRPr lang="en-US" sz="3800" dirty="0" smtClean="0">
              <a:solidFill>
                <a:schemeClr val="hlink"/>
              </a:solidFill>
            </a:endParaRPr>
          </a:p>
          <a:p>
            <a:pPr algn="just" rtl="0">
              <a:lnSpc>
                <a:spcPct val="80000"/>
              </a:lnSpc>
            </a:pPr>
            <a:r>
              <a:rPr lang="en-US" sz="3800" dirty="0" smtClean="0">
                <a:latin typeface="Times New Roman" pitchFamily="18" charset="0"/>
                <a:cs typeface="Times New Roman" pitchFamily="18" charset="0"/>
              </a:rPr>
              <a:t/>
            </a:r>
            <a:br>
              <a:rPr lang="en-US" sz="3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endParaRPr lang="ar-IQ" dirty="0"/>
          </a:p>
        </p:txBody>
      </p:sp>
      <p:sp>
        <p:nvSpPr>
          <p:cNvPr id="4" name="Rectangle 3"/>
          <p:cNvSpPr/>
          <p:nvPr/>
        </p:nvSpPr>
        <p:spPr>
          <a:xfrm>
            <a:off x="785786" y="428604"/>
            <a:ext cx="4337006" cy="830997"/>
          </a:xfrm>
          <a:prstGeom prst="rect">
            <a:avLst/>
          </a:prstGeom>
        </p:spPr>
        <p:txBody>
          <a:bodyPr wrap="square">
            <a:spAutoFit/>
          </a:bodyPr>
          <a:lstStyle/>
          <a:p>
            <a:pPr algn="l"/>
            <a:r>
              <a:rPr lang="en-US" sz="4800" dirty="0" smtClean="0">
                <a:latin typeface="Times New Roman" pitchFamily="18" charset="0"/>
                <a:cs typeface="Times New Roman" pitchFamily="18" charset="0"/>
              </a:rPr>
              <a:t>Folic acid</a:t>
            </a:r>
            <a:endParaRPr lang="ar-IQ" sz="4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3" descr="H:\download (1).jpg"/>
          <p:cNvPicPr>
            <a:picLocks noGrp="1"/>
          </p:cNvPicPr>
          <p:nvPr>
            <p:ph idx="1"/>
          </p:nvPr>
        </p:nvPicPr>
        <p:blipFill>
          <a:blip r:embed="rId2" cstate="print"/>
          <a:srcRect/>
          <a:stretch>
            <a:fillRect/>
          </a:stretch>
        </p:blipFill>
        <p:spPr bwMode="auto">
          <a:xfrm>
            <a:off x="2362200" y="1143000"/>
            <a:ext cx="4191000" cy="4343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TW" dirty="0" err="1" smtClean="0"/>
              <a:t>Oxytocin</a:t>
            </a:r>
            <a:r>
              <a:rPr lang="en-US" altLang="zh-TW" dirty="0" smtClean="0"/>
              <a:t/>
            </a:r>
            <a:br>
              <a:rPr lang="en-US" altLang="zh-TW" dirty="0" smtClean="0"/>
            </a:br>
            <a:endParaRPr lang="ar-IQ" dirty="0"/>
          </a:p>
        </p:txBody>
      </p:sp>
      <p:sp>
        <p:nvSpPr>
          <p:cNvPr id="3" name="Content Placeholder 2"/>
          <p:cNvSpPr>
            <a:spLocks noGrp="1"/>
          </p:cNvSpPr>
          <p:nvPr>
            <p:ph idx="1"/>
          </p:nvPr>
        </p:nvSpPr>
        <p:spPr>
          <a:xfrm>
            <a:off x="457200" y="2500306"/>
            <a:ext cx="8229600" cy="3824294"/>
          </a:xfrm>
        </p:spPr>
        <p:txBody>
          <a:bodyPr/>
          <a:lstStyle/>
          <a:p>
            <a:pPr algn="just" rtl="0">
              <a:lnSpc>
                <a:spcPct val="90000"/>
              </a:lnSpc>
            </a:pPr>
            <a:r>
              <a:rPr lang="en-US" altLang="zh-TW" dirty="0" smtClean="0"/>
              <a:t>10 IU/1ml/amp, in 500ml N/S, 20 </a:t>
            </a:r>
            <a:r>
              <a:rPr lang="en-US" altLang="zh-TW" dirty="0" err="1" smtClean="0"/>
              <a:t>mU</a:t>
            </a:r>
            <a:r>
              <a:rPr lang="en-US" altLang="zh-TW" dirty="0" smtClean="0"/>
              <a:t>/ml</a:t>
            </a:r>
          </a:p>
          <a:p>
            <a:pPr algn="just" rtl="0">
              <a:lnSpc>
                <a:spcPct val="90000"/>
              </a:lnSpc>
            </a:pPr>
            <a:r>
              <a:rPr lang="en-US" altLang="zh-TW" dirty="0" err="1" smtClean="0"/>
              <a:t>Moad</a:t>
            </a:r>
            <a:r>
              <a:rPr lang="en-US" altLang="zh-TW" dirty="0" smtClean="0"/>
              <a:t> of action :Uterine stimulant, by increasing intracellular concentrations of calcium in uterine </a:t>
            </a:r>
            <a:r>
              <a:rPr lang="en-US" altLang="zh-TW" dirty="0" err="1" smtClean="0"/>
              <a:t>myometrial</a:t>
            </a:r>
            <a:r>
              <a:rPr lang="en-US" altLang="zh-TW" dirty="0" smtClean="0"/>
              <a:t> tissue </a:t>
            </a:r>
          </a:p>
          <a:p>
            <a:pPr algn="just" rtl="0">
              <a:lnSpc>
                <a:spcPct val="90000"/>
              </a:lnSpc>
            </a:pPr>
            <a:r>
              <a:rPr lang="en-US" altLang="zh-TW" dirty="0" smtClean="0"/>
              <a:t>OXYTOCIN also has </a:t>
            </a:r>
            <a:r>
              <a:rPr lang="en-US" altLang="zh-TW" dirty="0" err="1" smtClean="0"/>
              <a:t>pressor</a:t>
            </a:r>
            <a:r>
              <a:rPr lang="en-US" altLang="zh-TW" dirty="0" smtClean="0"/>
              <a:t> and </a:t>
            </a:r>
            <a:r>
              <a:rPr lang="en-US" altLang="zh-TW" dirty="0" err="1" smtClean="0"/>
              <a:t>antidiuretic</a:t>
            </a:r>
            <a:r>
              <a:rPr lang="en-US" altLang="zh-TW" dirty="0" smtClean="0"/>
              <a:t> activity which may be exhibited with high doses</a:t>
            </a:r>
          </a:p>
          <a:p>
            <a:pPr algn="just" rtl="0">
              <a:lnSpc>
                <a:spcPct val="90000"/>
              </a:lnSpc>
            </a:pPr>
            <a:r>
              <a:rPr lang="en-US" altLang="zh-TW" dirty="0" smtClean="0"/>
              <a:t> </a:t>
            </a:r>
            <a:r>
              <a:rPr lang="en-US" altLang="zh-TW" dirty="0" err="1" smtClean="0"/>
              <a:t>Antidiuresis</a:t>
            </a:r>
            <a:r>
              <a:rPr lang="en-US" altLang="zh-TW" dirty="0" smtClean="0"/>
              <a:t> appears to be initiated by the direct action of </a:t>
            </a:r>
            <a:r>
              <a:rPr lang="en-US" altLang="zh-TW" dirty="0" err="1" smtClean="0"/>
              <a:t>oxytocin</a:t>
            </a:r>
            <a:r>
              <a:rPr lang="en-US" altLang="zh-TW" dirty="0" smtClean="0"/>
              <a:t> on the kidney. The action of the drug stimulates renal tubular absorption of </a:t>
            </a:r>
            <a:r>
              <a:rPr lang="en-US" altLang="zh-TW" dirty="0" smtClean="0">
                <a:solidFill>
                  <a:schemeClr val="tx2"/>
                </a:solidFill>
              </a:rPr>
              <a:t>free water</a:t>
            </a:r>
            <a:r>
              <a:rPr lang="en-US" altLang="zh-TW" dirty="0" smtClean="0"/>
              <a:t>. </a:t>
            </a:r>
          </a:p>
          <a:p>
            <a:endParaRPr lang="ar-IQ" dirty="0"/>
          </a:p>
        </p:txBody>
      </p:sp>
      <p:pic>
        <p:nvPicPr>
          <p:cNvPr id="1026" name="Picture 2" descr="C:\Users\win7\Pictures\images2HUIUSNK.jpg"/>
          <p:cNvPicPr>
            <a:picLocks noChangeAspect="1" noChangeArrowheads="1"/>
          </p:cNvPicPr>
          <p:nvPr/>
        </p:nvPicPr>
        <p:blipFill>
          <a:blip r:embed="rId2"/>
          <a:srcRect/>
          <a:stretch>
            <a:fillRect/>
          </a:stretch>
        </p:blipFill>
        <p:spPr bwMode="auto">
          <a:xfrm>
            <a:off x="4071934" y="1"/>
            <a:ext cx="5072066" cy="2285992"/>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800" dirty="0" smtClean="0">
                <a:solidFill>
                  <a:srgbClr val="FFC000"/>
                </a:solidFill>
                <a:latin typeface="+mj-lt"/>
              </a:rPr>
              <a:t/>
            </a:r>
            <a:br>
              <a:rPr lang="en-US" sz="4800" dirty="0" smtClean="0">
                <a:solidFill>
                  <a:srgbClr val="FFC000"/>
                </a:solidFill>
                <a:latin typeface="+mj-lt"/>
              </a:rPr>
            </a:br>
            <a:r>
              <a:rPr lang="en-US" sz="4800" dirty="0" smtClean="0">
                <a:solidFill>
                  <a:srgbClr val="FFC000"/>
                </a:solidFill>
                <a:latin typeface="+mj-lt"/>
              </a:rPr>
              <a:t>Folic acid</a:t>
            </a:r>
            <a:br>
              <a:rPr lang="en-US" sz="4800" dirty="0" smtClean="0">
                <a:solidFill>
                  <a:srgbClr val="FFC000"/>
                </a:solidFill>
                <a:latin typeface="+mj-lt"/>
              </a:rPr>
            </a:br>
            <a:endParaRPr lang="en-US" sz="4800" dirty="0">
              <a:solidFill>
                <a:srgbClr val="FFC000"/>
              </a:solidFill>
            </a:endParaRPr>
          </a:p>
        </p:txBody>
      </p:sp>
      <p:sp>
        <p:nvSpPr>
          <p:cNvPr id="3" name="Content Placeholder 2"/>
          <p:cNvSpPr>
            <a:spLocks noGrp="1"/>
          </p:cNvSpPr>
          <p:nvPr>
            <p:ph idx="1"/>
          </p:nvPr>
        </p:nvSpPr>
        <p:spPr>
          <a:xfrm>
            <a:off x="152400" y="1828800"/>
            <a:ext cx="8763000" cy="4800600"/>
          </a:xfrm>
        </p:spPr>
        <p:txBody>
          <a:bodyPr>
            <a:noAutofit/>
          </a:bodyPr>
          <a:lstStyle/>
          <a:p>
            <a:pPr algn="l">
              <a:buNone/>
            </a:pPr>
            <a:r>
              <a:rPr lang="en-US" sz="2000" dirty="0" smtClean="0">
                <a:solidFill>
                  <a:schemeClr val="bg1">
                    <a:lumMod val="95000"/>
                    <a:lumOff val="5000"/>
                  </a:schemeClr>
                </a:solidFill>
                <a:latin typeface="Calibri" pitchFamily="34" charset="0"/>
              </a:rPr>
              <a:t>Folic acid is a vitamin B</a:t>
            </a:r>
          </a:p>
          <a:p>
            <a:pPr algn="l">
              <a:buNone/>
            </a:pPr>
            <a:r>
              <a:rPr lang="en-US" sz="2000" b="1" dirty="0" smtClean="0">
                <a:solidFill>
                  <a:schemeClr val="bg1">
                    <a:lumMod val="95000"/>
                    <a:lumOff val="5000"/>
                  </a:schemeClr>
                </a:solidFill>
                <a:latin typeface="Calibri" pitchFamily="34" charset="0"/>
              </a:rPr>
              <a:t>Dose: </a:t>
            </a:r>
            <a:r>
              <a:rPr lang="en-US" sz="2000" dirty="0" smtClean="0">
                <a:solidFill>
                  <a:schemeClr val="bg1">
                    <a:lumMod val="95000"/>
                    <a:lumOff val="5000"/>
                  </a:schemeClr>
                </a:solidFill>
                <a:latin typeface="Calibri" pitchFamily="34" charset="0"/>
              </a:rPr>
              <a:t>as prophylactic 0.4 mg one tablet per day</a:t>
            </a:r>
          </a:p>
          <a:p>
            <a:pPr algn="l">
              <a:buNone/>
            </a:pPr>
            <a:r>
              <a:rPr lang="en-US" sz="2000" dirty="0">
                <a:solidFill>
                  <a:schemeClr val="bg1">
                    <a:lumMod val="95000"/>
                    <a:lumOff val="5000"/>
                  </a:schemeClr>
                </a:solidFill>
                <a:latin typeface="Calibri" pitchFamily="34" charset="0"/>
              </a:rPr>
              <a:t> </a:t>
            </a:r>
            <a:r>
              <a:rPr lang="en-US" sz="2000" dirty="0" smtClean="0">
                <a:solidFill>
                  <a:schemeClr val="bg1">
                    <a:lumMod val="95000"/>
                    <a:lumOff val="5000"/>
                  </a:schemeClr>
                </a:solidFill>
                <a:latin typeface="Calibri" pitchFamily="34" charset="0"/>
              </a:rPr>
              <a:t>          as therapeutic 5mg one tablet per day</a:t>
            </a:r>
          </a:p>
          <a:p>
            <a:pPr algn="l">
              <a:buNone/>
            </a:pPr>
            <a:r>
              <a:rPr lang="en-US" sz="2000" b="1" dirty="0" smtClean="0">
                <a:solidFill>
                  <a:schemeClr val="bg1">
                    <a:lumMod val="95000"/>
                    <a:lumOff val="5000"/>
                  </a:schemeClr>
                </a:solidFill>
                <a:latin typeface="Calibri" pitchFamily="34" charset="0"/>
              </a:rPr>
              <a:t>Indications: </a:t>
            </a:r>
            <a:r>
              <a:rPr lang="en-US" sz="2000" dirty="0" smtClean="0">
                <a:solidFill>
                  <a:schemeClr val="bg1">
                    <a:lumMod val="95000"/>
                    <a:lumOff val="5000"/>
                  </a:schemeClr>
                </a:solidFill>
                <a:latin typeface="Calibri" pitchFamily="34" charset="0"/>
              </a:rPr>
              <a:t>as prophylactic </a:t>
            </a:r>
            <a:r>
              <a:rPr lang="en-US" sz="2000" dirty="0">
                <a:solidFill>
                  <a:schemeClr val="bg1">
                    <a:lumMod val="95000"/>
                    <a:lumOff val="5000"/>
                  </a:schemeClr>
                </a:solidFill>
                <a:latin typeface="Calibri" pitchFamily="34" charset="0"/>
              </a:rPr>
              <a:t>start taking folic acid tablets before becoming </a:t>
            </a:r>
            <a:r>
              <a:rPr lang="en-US" sz="2000" dirty="0" smtClean="0">
                <a:solidFill>
                  <a:schemeClr val="bg1">
                    <a:lumMod val="95000"/>
                    <a:lumOff val="5000"/>
                  </a:schemeClr>
                </a:solidFill>
                <a:latin typeface="Calibri" pitchFamily="34" charset="0"/>
              </a:rPr>
              <a:t>pregnant and </a:t>
            </a:r>
            <a:r>
              <a:rPr lang="en-US" sz="2000" dirty="0">
                <a:solidFill>
                  <a:schemeClr val="bg1">
                    <a:lumMod val="95000"/>
                    <a:lumOff val="5000"/>
                  </a:schemeClr>
                </a:solidFill>
                <a:latin typeface="Calibri" pitchFamily="34" charset="0"/>
              </a:rPr>
              <a:t>Continue to take folic acid tablets for the first 12 weeks of pregnancy</a:t>
            </a:r>
            <a:r>
              <a:rPr lang="en-US" sz="2000" dirty="0" smtClean="0">
                <a:solidFill>
                  <a:schemeClr val="bg1">
                    <a:lumMod val="95000"/>
                    <a:lumOff val="5000"/>
                  </a:schemeClr>
                </a:solidFill>
                <a:latin typeface="Calibri" pitchFamily="34" charset="0"/>
              </a:rPr>
              <a:t>.</a:t>
            </a:r>
          </a:p>
          <a:p>
            <a:pPr algn="l">
              <a:buNone/>
            </a:pPr>
            <a:r>
              <a:rPr lang="en-US" sz="2000" dirty="0" smtClean="0">
                <a:solidFill>
                  <a:schemeClr val="bg1">
                    <a:lumMod val="95000"/>
                    <a:lumOff val="5000"/>
                  </a:schemeClr>
                </a:solidFill>
                <a:latin typeface="Calibri" pitchFamily="34" charset="0"/>
              </a:rPr>
              <a:t>        as therapeutic indicated in:</a:t>
            </a:r>
          </a:p>
          <a:p>
            <a:pPr algn="l" fontAlgn="base">
              <a:buNone/>
            </a:pPr>
            <a:r>
              <a:rPr lang="en-US" sz="2000" dirty="0" smtClean="0">
                <a:solidFill>
                  <a:schemeClr val="bg1">
                    <a:lumMod val="95000"/>
                    <a:lumOff val="5000"/>
                  </a:schemeClr>
                </a:solidFill>
                <a:latin typeface="Calibri" pitchFamily="34" charset="0"/>
              </a:rPr>
              <a:t>     1-previously </a:t>
            </a:r>
            <a:r>
              <a:rPr lang="en-US" sz="2000" dirty="0">
                <a:solidFill>
                  <a:schemeClr val="bg1">
                    <a:lumMod val="95000"/>
                    <a:lumOff val="5000"/>
                  </a:schemeClr>
                </a:solidFill>
                <a:latin typeface="Calibri" pitchFamily="34" charset="0"/>
              </a:rPr>
              <a:t>affected pregnancy.</a:t>
            </a:r>
          </a:p>
          <a:p>
            <a:pPr algn="l" fontAlgn="base">
              <a:buNone/>
            </a:pPr>
            <a:r>
              <a:rPr lang="en-US" sz="2000" dirty="0" smtClean="0">
                <a:solidFill>
                  <a:schemeClr val="bg1">
                    <a:lumMod val="95000"/>
                    <a:lumOff val="5000"/>
                  </a:schemeClr>
                </a:solidFill>
                <a:latin typeface="Calibri" pitchFamily="34" charset="0"/>
              </a:rPr>
              <a:t>     2- mother has family history of spinal </a:t>
            </a:r>
            <a:r>
              <a:rPr lang="en-US" sz="2000" dirty="0">
                <a:solidFill>
                  <a:schemeClr val="bg1">
                    <a:lumMod val="95000"/>
                    <a:lumOff val="5000"/>
                  </a:schemeClr>
                </a:solidFill>
                <a:latin typeface="Calibri" pitchFamily="34" charset="0"/>
              </a:rPr>
              <a:t>cord </a:t>
            </a:r>
            <a:r>
              <a:rPr lang="en-US" sz="2000" dirty="0" smtClean="0">
                <a:solidFill>
                  <a:schemeClr val="bg1">
                    <a:lumMod val="95000"/>
                    <a:lumOff val="5000"/>
                  </a:schemeClr>
                </a:solidFill>
                <a:latin typeface="Calibri" pitchFamily="34" charset="0"/>
              </a:rPr>
              <a:t>defect</a:t>
            </a:r>
          </a:p>
          <a:p>
            <a:pPr algn="l" fontAlgn="base">
              <a:buNone/>
            </a:pPr>
            <a:r>
              <a:rPr lang="en-US" sz="2000" dirty="0" smtClean="0">
                <a:solidFill>
                  <a:schemeClr val="bg1">
                    <a:lumMod val="95000"/>
                    <a:lumOff val="5000"/>
                  </a:schemeClr>
                </a:solidFill>
                <a:latin typeface="Calibri" pitchFamily="34" charset="0"/>
              </a:rPr>
              <a:t>     3-mother takes medication </a:t>
            </a:r>
            <a:r>
              <a:rPr lang="en-US" sz="2000" dirty="0">
                <a:solidFill>
                  <a:schemeClr val="bg1">
                    <a:lumMod val="95000"/>
                    <a:lumOff val="5000"/>
                  </a:schemeClr>
                </a:solidFill>
                <a:latin typeface="Calibri" pitchFamily="34" charset="0"/>
              </a:rPr>
              <a:t>for epilepsy.</a:t>
            </a:r>
          </a:p>
          <a:p>
            <a:pPr algn="l" fontAlgn="base">
              <a:buNone/>
            </a:pPr>
            <a:r>
              <a:rPr lang="en-US" sz="2000" dirty="0" smtClean="0">
                <a:solidFill>
                  <a:schemeClr val="bg1">
                    <a:lumMod val="95000"/>
                    <a:lumOff val="5000"/>
                  </a:schemeClr>
                </a:solidFill>
                <a:latin typeface="Calibri" pitchFamily="34" charset="0"/>
              </a:rPr>
              <a:t>     4-obese women- </a:t>
            </a:r>
            <a:r>
              <a:rPr lang="en-US" sz="2000" dirty="0">
                <a:solidFill>
                  <a:schemeClr val="bg1">
                    <a:lumMod val="95000"/>
                    <a:lumOff val="5000"/>
                  </a:schemeClr>
                </a:solidFill>
                <a:latin typeface="Calibri" pitchFamily="34" charset="0"/>
              </a:rPr>
              <a:t>especially if </a:t>
            </a:r>
            <a:r>
              <a:rPr lang="en-US" sz="2000" dirty="0" smtClean="0">
                <a:solidFill>
                  <a:schemeClr val="bg1">
                    <a:lumMod val="95000"/>
                    <a:lumOff val="5000"/>
                  </a:schemeClr>
                </a:solidFill>
                <a:latin typeface="Calibri" pitchFamily="34" charset="0"/>
              </a:rPr>
              <a:t>the Body </a:t>
            </a:r>
            <a:r>
              <a:rPr lang="en-US" sz="2000" dirty="0">
                <a:solidFill>
                  <a:schemeClr val="bg1">
                    <a:lumMod val="95000"/>
                    <a:lumOff val="5000"/>
                  </a:schemeClr>
                </a:solidFill>
                <a:latin typeface="Calibri" pitchFamily="34" charset="0"/>
              </a:rPr>
              <a:t>Mass Index (BMI) is 30 or </a:t>
            </a:r>
            <a:r>
              <a:rPr lang="en-US" sz="2000" dirty="0" smtClean="0">
                <a:solidFill>
                  <a:schemeClr val="bg1">
                    <a:lumMod val="95000"/>
                    <a:lumOff val="5000"/>
                  </a:schemeClr>
                </a:solidFill>
                <a:latin typeface="Calibri" pitchFamily="34" charset="0"/>
              </a:rPr>
              <a:t>more</a:t>
            </a:r>
            <a:endParaRPr lang="en-US" sz="2000" dirty="0">
              <a:solidFill>
                <a:schemeClr val="bg1">
                  <a:lumMod val="95000"/>
                  <a:lumOff val="5000"/>
                </a:schemeClr>
              </a:solidFill>
              <a:latin typeface="Calibri" pitchFamily="34" charset="0"/>
            </a:endParaRPr>
          </a:p>
          <a:p>
            <a:pPr algn="l" fontAlgn="base">
              <a:buNone/>
            </a:pPr>
            <a:r>
              <a:rPr lang="en-US" sz="2000" dirty="0" smtClean="0">
                <a:solidFill>
                  <a:schemeClr val="bg1">
                    <a:lumMod val="95000"/>
                    <a:lumOff val="5000"/>
                  </a:schemeClr>
                </a:solidFill>
                <a:latin typeface="Calibri" pitchFamily="34" charset="0"/>
              </a:rPr>
              <a:t>     5-women  </a:t>
            </a:r>
            <a:r>
              <a:rPr lang="en-US" sz="2000" dirty="0">
                <a:solidFill>
                  <a:schemeClr val="bg1">
                    <a:lumMod val="95000"/>
                    <a:lumOff val="5000"/>
                  </a:schemeClr>
                </a:solidFill>
                <a:latin typeface="Calibri" pitchFamily="34" charset="0"/>
              </a:rPr>
              <a:t>have </a:t>
            </a:r>
            <a:r>
              <a:rPr lang="en-US" sz="2000" dirty="0" smtClean="0">
                <a:solidFill>
                  <a:schemeClr val="bg1">
                    <a:lumMod val="95000"/>
                    <a:lumOff val="5000"/>
                  </a:schemeClr>
                </a:solidFill>
                <a:latin typeface="Calibri" pitchFamily="34" charset="0"/>
              </a:rPr>
              <a:t>celiac </a:t>
            </a:r>
            <a:r>
              <a:rPr lang="en-US" sz="2000" dirty="0">
                <a:solidFill>
                  <a:schemeClr val="bg1">
                    <a:lumMod val="95000"/>
                    <a:lumOff val="5000"/>
                  </a:schemeClr>
                </a:solidFill>
                <a:latin typeface="Calibri" pitchFamily="34" charset="0"/>
              </a:rPr>
              <a:t>disease, diabetes, sickle cell </a:t>
            </a:r>
            <a:r>
              <a:rPr lang="en-US" sz="2000" dirty="0" smtClean="0">
                <a:solidFill>
                  <a:schemeClr val="bg1">
                    <a:lumMod val="95000"/>
                    <a:lumOff val="5000"/>
                  </a:schemeClr>
                </a:solidFill>
                <a:latin typeface="Calibri" pitchFamily="34" charset="0"/>
              </a:rPr>
              <a:t>anemia, </a:t>
            </a:r>
            <a:r>
              <a:rPr lang="en-US" sz="2000" dirty="0">
                <a:solidFill>
                  <a:schemeClr val="bg1">
                    <a:lumMod val="95000"/>
                    <a:lumOff val="5000"/>
                  </a:schemeClr>
                </a:solidFill>
                <a:latin typeface="Calibri" pitchFamily="34" charset="0"/>
              </a:rPr>
              <a:t>or thalassaemia.</a:t>
            </a:r>
          </a:p>
          <a:p>
            <a:pPr algn="l">
              <a:buNone/>
            </a:pPr>
            <a:endParaRPr lang="en-US" sz="2000" dirty="0">
              <a:latin typeface="Calibri" pitchFamily="34" charset="0"/>
            </a:endParaRPr>
          </a:p>
        </p:txBody>
      </p:sp>
      <p:pic>
        <p:nvPicPr>
          <p:cNvPr id="1026" name="Picture 2" descr="C:\Users\DR SALLY\Desktop\prod1__20070301160653.jpg"/>
          <p:cNvPicPr>
            <a:picLocks noChangeAspect="1" noChangeArrowheads="1"/>
          </p:cNvPicPr>
          <p:nvPr/>
        </p:nvPicPr>
        <p:blipFill>
          <a:blip r:embed="rId2" cstate="print"/>
          <a:srcRect/>
          <a:stretch>
            <a:fillRect/>
          </a:stretch>
        </p:blipFill>
        <p:spPr bwMode="auto">
          <a:xfrm>
            <a:off x="7162800" y="1"/>
            <a:ext cx="1981200" cy="28956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229600" cy="4610112"/>
          </a:xfrm>
        </p:spPr>
        <p:txBody>
          <a:bodyPr/>
          <a:lstStyle/>
          <a:p>
            <a:pPr algn="l">
              <a:lnSpc>
                <a:spcPct val="150000"/>
              </a:lnSpc>
            </a:pPr>
            <a:r>
              <a:rPr lang="en-US" sz="2800" dirty="0" smtClean="0">
                <a:latin typeface="Times New Roman" pitchFamily="18" charset="0"/>
                <a:cs typeface="Times New Roman" pitchFamily="18" charset="0"/>
              </a:rPr>
              <a:t>available as 250, 500 and 2500 IU vials, for intramuscular use only</a:t>
            </a:r>
          </a:p>
          <a:p>
            <a:pPr algn="l"/>
            <a:r>
              <a:rPr lang="en-US" dirty="0" smtClean="0">
                <a:latin typeface="Times New Roman" pitchFamily="18" charset="0"/>
                <a:cs typeface="Times New Roman" pitchFamily="18" charset="0"/>
              </a:rPr>
              <a:t>Indications</a:t>
            </a:r>
          </a:p>
          <a:p>
            <a:pPr algn="l"/>
            <a:r>
              <a:rPr lang="en-US" dirty="0" smtClean="0">
                <a:latin typeface="Times New Roman" pitchFamily="18" charset="0"/>
                <a:cs typeface="Times New Roman" pitchFamily="18" charset="0"/>
              </a:rPr>
              <a:t>Miscarriage, ectopic pregnancy or termination of pregnancy</a:t>
            </a:r>
          </a:p>
          <a:p>
            <a:endParaRPr lang="ar-IQ" dirty="0"/>
          </a:p>
        </p:txBody>
      </p:sp>
      <p:sp>
        <p:nvSpPr>
          <p:cNvPr id="4" name="Rectangle 3"/>
          <p:cNvSpPr/>
          <p:nvPr/>
        </p:nvSpPr>
        <p:spPr>
          <a:xfrm>
            <a:off x="571472" y="1"/>
            <a:ext cx="5522739" cy="1654748"/>
          </a:xfrm>
          <a:prstGeom prst="rect">
            <a:avLst/>
          </a:prstGeom>
        </p:spPr>
        <p:txBody>
          <a:bodyPr wrap="square">
            <a:spAutoFit/>
          </a:bodyPr>
          <a:lstStyle/>
          <a:p>
            <a:pPr algn="l">
              <a:lnSpc>
                <a:spcPct val="150000"/>
              </a:lnSpc>
            </a:pPr>
            <a:r>
              <a:rPr lang="en-US" sz="3600" dirty="0" smtClean="0">
                <a:solidFill>
                  <a:srgbClr val="FFFF00"/>
                </a:solidFill>
                <a:latin typeface="Times New Roman" pitchFamily="18" charset="0"/>
                <a:cs typeface="Times New Roman" pitchFamily="18" charset="0"/>
              </a:rPr>
              <a:t>Anti-D (Rho) Immunoglobulin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Picture 3"/>
          <p:cNvPicPr>
            <a:picLocks noChangeAspect="1"/>
          </p:cNvPicPr>
          <p:nvPr/>
        </p:nvPicPr>
        <p:blipFill>
          <a:blip r:embed="rId2"/>
          <a:stretch>
            <a:fillRect/>
          </a:stretch>
        </p:blipFill>
        <p:spPr>
          <a:xfrm>
            <a:off x="2555776" y="2852936"/>
            <a:ext cx="4608512" cy="3168352"/>
          </a:xfrm>
          <a:prstGeom prst="rect">
            <a:avLst/>
          </a:prstGeom>
        </p:spPr>
      </p:pic>
    </p:spTree>
    <p:extLst>
      <p:ext uri="{BB962C8B-B14F-4D97-AF65-F5344CB8AC3E}">
        <p14:creationId xmlns:p14="http://schemas.microsoft.com/office/powerpoint/2010/main" val="2124482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a:r>
              <a:rPr lang="en-US" sz="2800" dirty="0" smtClean="0">
                <a:latin typeface="Times New Roman" pitchFamily="18" charset="0"/>
                <a:cs typeface="Times New Roman" pitchFamily="18" charset="0"/>
              </a:rPr>
              <a:t>250 IU anti-D </a:t>
            </a:r>
            <a:r>
              <a:rPr lang="en-US" sz="2800" dirty="0" err="1" smtClean="0">
                <a:latin typeface="Times New Roman" pitchFamily="18" charset="0"/>
                <a:cs typeface="Times New Roman" pitchFamily="18" charset="0"/>
              </a:rPr>
              <a:t>Ig</a:t>
            </a:r>
            <a:r>
              <a:rPr lang="en-US" sz="2800" dirty="0" smtClean="0">
                <a:latin typeface="Times New Roman" pitchFamily="18" charset="0"/>
                <a:cs typeface="Times New Roman" pitchFamily="18" charset="0"/>
              </a:rPr>
              <a:t> is given up to 19</a:t>
            </a:r>
            <a:r>
              <a:rPr lang="en-US" sz="2800" baseline="30000" dirty="0" smtClean="0">
                <a:latin typeface="Times New Roman" pitchFamily="18" charset="0"/>
                <a:cs typeface="Times New Roman" pitchFamily="18" charset="0"/>
              </a:rPr>
              <a:t>+6</a:t>
            </a:r>
            <a:r>
              <a:rPr lang="en-US" sz="2800" dirty="0" smtClean="0">
                <a:latin typeface="Times New Roman" pitchFamily="18" charset="0"/>
                <a:cs typeface="Times New Roman" pitchFamily="18" charset="0"/>
              </a:rPr>
              <a:t> weeks of gestation and 500 IU thereafter. A test for the size of </a:t>
            </a:r>
            <a:r>
              <a:rPr lang="en-US" sz="2800" dirty="0" err="1" smtClean="0">
                <a:latin typeface="Times New Roman" pitchFamily="18" charset="0"/>
                <a:cs typeface="Times New Roman" pitchFamily="18" charset="0"/>
              </a:rPr>
              <a:t>feto</a:t>
            </a:r>
            <a:r>
              <a:rPr lang="en-US" sz="2800" dirty="0" smtClean="0">
                <a:latin typeface="Times New Roman" pitchFamily="18" charset="0"/>
                <a:cs typeface="Times New Roman" pitchFamily="18" charset="0"/>
              </a:rPr>
              <a:t>-maternal </a:t>
            </a:r>
            <a:r>
              <a:rPr lang="en-US" sz="2800" dirty="0" err="1" smtClean="0">
                <a:latin typeface="Times New Roman" pitchFamily="18" charset="0"/>
                <a:cs typeface="Times New Roman" pitchFamily="18" charset="0"/>
              </a:rPr>
              <a:t>haemorrhage</a:t>
            </a:r>
            <a:r>
              <a:rPr lang="en-US" sz="2800" dirty="0" smtClean="0">
                <a:latin typeface="Times New Roman" pitchFamily="18" charset="0"/>
                <a:cs typeface="Times New Roman" pitchFamily="18" charset="0"/>
              </a:rPr>
              <a:t> (FMH) should be performed when anti-D </a:t>
            </a:r>
            <a:r>
              <a:rPr lang="en-US" sz="2800" dirty="0" err="1" smtClean="0">
                <a:latin typeface="Times New Roman" pitchFamily="18" charset="0"/>
                <a:cs typeface="Times New Roman" pitchFamily="18" charset="0"/>
              </a:rPr>
              <a:t>Ig</a:t>
            </a:r>
            <a:r>
              <a:rPr lang="en-US" sz="2800" dirty="0" smtClean="0">
                <a:latin typeface="Times New Roman" pitchFamily="18" charset="0"/>
                <a:cs typeface="Times New Roman" pitchFamily="18" charset="0"/>
              </a:rPr>
              <a:t> is given at or after 20</a:t>
            </a:r>
            <a:r>
              <a:rPr lang="en-US" sz="2800" baseline="30000" dirty="0" smtClean="0">
                <a:latin typeface="Times New Roman" pitchFamily="18" charset="0"/>
                <a:cs typeface="Times New Roman" pitchFamily="18" charset="0"/>
              </a:rPr>
              <a:t>+0</a:t>
            </a:r>
            <a:r>
              <a:rPr lang="en-US" sz="2800" dirty="0" smtClean="0">
                <a:latin typeface="Times New Roman" pitchFamily="18" charset="0"/>
                <a:cs typeface="Times New Roman" pitchFamily="18" charset="0"/>
              </a:rPr>
              <a:t> weeks of gestation:</a:t>
            </a:r>
          </a:p>
          <a:p>
            <a:pPr lvl="0" algn="l"/>
            <a:r>
              <a:rPr lang="en-US" sz="2800" dirty="0" smtClean="0">
                <a:latin typeface="Times New Roman" pitchFamily="18" charset="0"/>
                <a:cs typeface="Times New Roman" pitchFamily="18" charset="0"/>
              </a:rPr>
              <a:t>Anti-D </a:t>
            </a:r>
            <a:r>
              <a:rPr lang="en-US" sz="2800" dirty="0" err="1" smtClean="0">
                <a:latin typeface="Times New Roman" pitchFamily="18" charset="0"/>
                <a:cs typeface="Times New Roman" pitchFamily="18" charset="0"/>
              </a:rPr>
              <a:t>Ig</a:t>
            </a:r>
            <a:r>
              <a:rPr lang="en-US" sz="2800" dirty="0" smtClean="0">
                <a:latin typeface="Times New Roman" pitchFamily="18" charset="0"/>
                <a:cs typeface="Times New Roman" pitchFamily="18" charset="0"/>
              </a:rPr>
              <a:t> is not required for spontaneous miscarriage before 12</a:t>
            </a:r>
            <a:r>
              <a:rPr lang="en-US" sz="2800" baseline="30000" dirty="0" smtClean="0">
                <a:latin typeface="Times New Roman" pitchFamily="18" charset="0"/>
                <a:cs typeface="Times New Roman" pitchFamily="18" charset="0"/>
              </a:rPr>
              <a:t>+0</a:t>
            </a:r>
            <a:r>
              <a:rPr lang="en-US" sz="2800" dirty="0" smtClean="0">
                <a:latin typeface="Times New Roman" pitchFamily="18" charset="0"/>
                <a:cs typeface="Times New Roman" pitchFamily="18" charset="0"/>
              </a:rPr>
              <a:t> weeks of gestation, unless there is instrumentation or medical evacuation of the uterus. It should be considered in women if there is heavy, repeated bleeding with abdominal pain as she approaches 12</a:t>
            </a:r>
            <a:r>
              <a:rPr lang="en-US" sz="2800" baseline="30000" dirty="0" smtClean="0">
                <a:latin typeface="Times New Roman" pitchFamily="18" charset="0"/>
                <a:cs typeface="Times New Roman" pitchFamily="18" charset="0"/>
              </a:rPr>
              <a:t>+0</a:t>
            </a:r>
            <a:r>
              <a:rPr lang="en-US" sz="2800" dirty="0" smtClean="0">
                <a:latin typeface="Times New Roman" pitchFamily="18" charset="0"/>
                <a:cs typeface="Times New Roman" pitchFamily="18" charset="0"/>
              </a:rPr>
              <a:t> weeks of gestation.</a:t>
            </a:r>
            <a:br>
              <a:rPr lang="en-US" sz="2800" dirty="0" smtClean="0">
                <a:latin typeface="Times New Roman" pitchFamily="18" charset="0"/>
                <a:cs typeface="Times New Roman" pitchFamily="18" charset="0"/>
              </a:rPr>
            </a:b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95996"/>
          </a:xfrm>
        </p:spPr>
        <p:txBody>
          <a:bodyPr>
            <a:normAutofit lnSpcReduction="10000"/>
          </a:bodyPr>
          <a:lstStyle/>
          <a:p>
            <a:pPr lvl="0" algn="just" rtl="0"/>
            <a:r>
              <a:rPr lang="en-US" sz="4000" dirty="0" smtClean="0">
                <a:latin typeface="Times New Roman" pitchFamily="18" charset="0"/>
                <a:cs typeface="Times New Roman" pitchFamily="18" charset="0"/>
              </a:rPr>
              <a:t>Anti-D </a:t>
            </a:r>
            <a:r>
              <a:rPr lang="en-US" sz="4000" dirty="0" err="1" smtClean="0">
                <a:latin typeface="Times New Roman" pitchFamily="18" charset="0"/>
                <a:cs typeface="Times New Roman" pitchFamily="18" charset="0"/>
              </a:rPr>
              <a:t>Ig</a:t>
            </a:r>
            <a:r>
              <a:rPr lang="en-US" sz="4000" dirty="0" smtClean="0">
                <a:latin typeface="Times New Roman" pitchFamily="18" charset="0"/>
                <a:cs typeface="Times New Roman" pitchFamily="18" charset="0"/>
              </a:rPr>
              <a:t> is not required for spontaneous miscarriage before 12</a:t>
            </a:r>
            <a:r>
              <a:rPr lang="en-US" sz="4000" baseline="30000" dirty="0" smtClean="0">
                <a:latin typeface="Times New Roman" pitchFamily="18" charset="0"/>
                <a:cs typeface="Times New Roman" pitchFamily="18" charset="0"/>
              </a:rPr>
              <a:t>+0</a:t>
            </a:r>
            <a:r>
              <a:rPr lang="en-US" sz="4000" dirty="0" smtClean="0">
                <a:latin typeface="Times New Roman" pitchFamily="18" charset="0"/>
                <a:cs typeface="Times New Roman" pitchFamily="18" charset="0"/>
              </a:rPr>
              <a:t> weeks of gestation, unless there is instrumentation or medical evacuation of the uterus. It should be considered in women if there is heavy, repeated bleeding with abdominal pain as she approaches 12</a:t>
            </a:r>
            <a:r>
              <a:rPr lang="en-US" sz="4000" baseline="30000" dirty="0" smtClean="0">
                <a:latin typeface="Times New Roman" pitchFamily="18" charset="0"/>
                <a:cs typeface="Times New Roman" pitchFamily="18" charset="0"/>
              </a:rPr>
              <a:t>+0</a:t>
            </a:r>
            <a:r>
              <a:rPr lang="en-US" sz="4000" dirty="0" smtClean="0">
                <a:latin typeface="Times New Roman" pitchFamily="18" charset="0"/>
                <a:cs typeface="Times New Roman" pitchFamily="18" charset="0"/>
              </a:rPr>
              <a:t> weeks of gestation.</a:t>
            </a:r>
            <a:br>
              <a:rPr lang="en-US" sz="4000" dirty="0" smtClean="0">
                <a:latin typeface="Times New Roman" pitchFamily="18" charset="0"/>
                <a:cs typeface="Times New Roman" pitchFamily="18" charset="0"/>
              </a:rPr>
            </a:br>
            <a:endParaRPr lang="en-US" sz="4000" dirty="0" smtClean="0">
              <a:latin typeface="Times New Roman" pitchFamily="18" charset="0"/>
              <a:cs typeface="Times New Roman" pitchFamily="18" charset="0"/>
            </a:endParaRPr>
          </a:p>
          <a:p>
            <a:pPr algn="l"/>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t>
            </a:r>
            <a:endParaRPr lang="ar-IQ" dirty="0"/>
          </a:p>
        </p:txBody>
      </p:sp>
      <p:sp>
        <p:nvSpPr>
          <p:cNvPr id="3" name="Content Placeholder 2"/>
          <p:cNvSpPr>
            <a:spLocks noGrp="1"/>
          </p:cNvSpPr>
          <p:nvPr>
            <p:ph idx="1"/>
          </p:nvPr>
        </p:nvSpPr>
        <p:spPr/>
        <p:txBody>
          <a:bodyPr/>
          <a:lstStyle/>
          <a:p>
            <a:pPr algn="l" rtl="0">
              <a:buNone/>
            </a:pPr>
            <a:r>
              <a:rPr lang="en-US" altLang="zh-TW" sz="2400" dirty="0" smtClean="0"/>
              <a:t>Cardiovascular:</a:t>
            </a:r>
            <a:br>
              <a:rPr lang="en-US" altLang="zh-TW" sz="2400" dirty="0" smtClean="0"/>
            </a:br>
            <a:r>
              <a:rPr lang="en-US" altLang="zh-TW" sz="2400" dirty="0" smtClean="0"/>
              <a:t>- The cardiovascular effects of </a:t>
            </a:r>
            <a:r>
              <a:rPr lang="en-US" altLang="zh-TW" sz="2400" dirty="0" err="1" smtClean="0"/>
              <a:t>oxytocin</a:t>
            </a:r>
            <a:r>
              <a:rPr lang="en-US" altLang="zh-TW" sz="2400" dirty="0" smtClean="0"/>
              <a:t> used postpartum consist of HYPOTENSION followed by a period of HYPERTENSION </a:t>
            </a:r>
            <a:br>
              <a:rPr lang="en-US" altLang="zh-TW" sz="2400" dirty="0" smtClean="0"/>
            </a:br>
            <a:r>
              <a:rPr lang="en-US" altLang="zh-TW" sz="2400" dirty="0" smtClean="0"/>
              <a:t>- arrhythmias</a:t>
            </a:r>
            <a:br>
              <a:rPr lang="en-US" altLang="zh-TW" sz="2400" dirty="0" smtClean="0"/>
            </a:br>
            <a:r>
              <a:rPr lang="en-US" altLang="zh-TW" sz="2400" dirty="0" smtClean="0"/>
              <a:t>- peripheral </a:t>
            </a:r>
            <a:r>
              <a:rPr lang="en-US" altLang="zh-TW" sz="2400" dirty="0" err="1" smtClean="0"/>
              <a:t>arteriospasm</a:t>
            </a:r>
            <a:r>
              <a:rPr lang="en-US" altLang="zh-TW" sz="2400" dirty="0" smtClean="0"/>
              <a:t/>
            </a:r>
            <a:br>
              <a:rPr lang="en-US" altLang="zh-TW" sz="2400" dirty="0" smtClean="0"/>
            </a:br>
            <a:r>
              <a:rPr lang="en-US" altLang="zh-TW" sz="2400" dirty="0" smtClean="0"/>
              <a:t>- myocardial infarction: coronary artery spasm(?)</a:t>
            </a:r>
            <a:r>
              <a:rPr lang="en-US" altLang="zh-TW" sz="2400" dirty="0" smtClean="0">
                <a:sym typeface="Wingdings" pitchFamily="2" charset="2"/>
              </a:rPr>
              <a:t> maybe related to supine hypotension, epidural anesthesia, ephedrine, cigarette smoking, intravenous </a:t>
            </a:r>
            <a:r>
              <a:rPr lang="en-US" altLang="zh-TW" sz="2400" dirty="0" err="1" smtClean="0">
                <a:sym typeface="Wingdings" pitchFamily="2" charset="2"/>
              </a:rPr>
              <a:t>oxytocin</a:t>
            </a:r>
            <a:endParaRPr lang="en-US" altLang="zh-TW" sz="2400"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1935480"/>
            <a:ext cx="8229600" cy="2350776"/>
          </a:xfrm>
        </p:spPr>
        <p:txBody>
          <a:bodyPr/>
          <a:lstStyle/>
          <a:p>
            <a:r>
              <a:rPr lang="en-US" altLang="zh-TW" dirty="0" smtClean="0"/>
              <a:t>Others:  Nausea and vomiting, uterine </a:t>
            </a:r>
            <a:r>
              <a:rPr lang="en-US" altLang="zh-TW" dirty="0" err="1" smtClean="0"/>
              <a:t>hypertonia</a:t>
            </a:r>
            <a:r>
              <a:rPr lang="en-US" altLang="zh-TW" dirty="0" smtClean="0"/>
              <a:t> or rupture uterus, flushing </a:t>
            </a:r>
          </a:p>
          <a:p>
            <a:pPr algn="l"/>
            <a:endParaRPr lang="ar-IQ" dirty="0"/>
          </a:p>
        </p:txBody>
      </p:sp>
      <p:pic>
        <p:nvPicPr>
          <p:cNvPr id="4" name="Content Placeholder 3"/>
          <p:cNvPicPr>
            <a:picLocks noChangeAspect="1"/>
          </p:cNvPicPr>
          <p:nvPr/>
        </p:nvPicPr>
        <p:blipFill>
          <a:blip r:embed="rId2"/>
          <a:srcRect/>
          <a:stretch>
            <a:fillRect/>
          </a:stretch>
        </p:blipFill>
        <p:spPr>
          <a:xfrm>
            <a:off x="714348" y="3071810"/>
            <a:ext cx="7000875" cy="32861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Ergometrine</a:t>
            </a:r>
            <a:endParaRPr lang="ar-IQ" dirty="0"/>
          </a:p>
        </p:txBody>
      </p:sp>
      <p:sp>
        <p:nvSpPr>
          <p:cNvPr id="3" name="Content Placeholder 2"/>
          <p:cNvSpPr>
            <a:spLocks noGrp="1"/>
          </p:cNvSpPr>
          <p:nvPr>
            <p:ph idx="1"/>
          </p:nvPr>
        </p:nvSpPr>
        <p:spPr>
          <a:xfrm>
            <a:off x="457200" y="2643182"/>
            <a:ext cx="8229600" cy="4214818"/>
          </a:xfrm>
        </p:spPr>
        <p:txBody>
          <a:bodyPr/>
          <a:lstStyle/>
          <a:p>
            <a:pPr algn="just" rtl="0">
              <a:lnSpc>
                <a:spcPct val="90000"/>
              </a:lnSpc>
            </a:pPr>
            <a:r>
              <a:rPr lang="en-US" altLang="zh-TW" sz="2400" dirty="0" smtClean="0"/>
              <a:t>0.2mg/1ml/amp : is an ergot derivative with direct uterine and vascular smooth muscle contractile properties </a:t>
            </a:r>
          </a:p>
          <a:p>
            <a:pPr algn="just" rtl="0">
              <a:buFont typeface="Arial" pitchFamily="34" charset="0"/>
              <a:buNone/>
            </a:pPr>
            <a:r>
              <a:rPr lang="en-US" sz="2400" b="1" dirty="0" smtClean="0">
                <a:solidFill>
                  <a:schemeClr val="tx2"/>
                </a:solidFill>
              </a:rPr>
              <a:t>Dose :</a:t>
            </a:r>
            <a:r>
              <a:rPr lang="en-US" sz="2400" dirty="0" smtClean="0">
                <a:solidFill>
                  <a:schemeClr val="tx2"/>
                </a:solidFill>
              </a:rPr>
              <a:t>give IV only in emergency because of potential for HTN &amp; CVA.</a:t>
            </a:r>
          </a:p>
          <a:p>
            <a:pPr algn="just" rtl="0">
              <a:buFont typeface="Arial" pitchFamily="34" charset="0"/>
              <a:buNone/>
            </a:pPr>
            <a:r>
              <a:rPr lang="en-US" sz="2400" dirty="0" smtClean="0">
                <a:solidFill>
                  <a:schemeClr val="tx2"/>
                </a:solidFill>
              </a:rPr>
              <a:t>Give over &gt;1 min &amp; monitor BP.</a:t>
            </a:r>
            <a:endParaRPr lang="en-US" sz="2400" b="1" dirty="0" smtClean="0">
              <a:solidFill>
                <a:schemeClr val="tx2"/>
              </a:solidFill>
            </a:endParaRPr>
          </a:p>
          <a:p>
            <a:pPr algn="just" rtl="0">
              <a:buFont typeface="Arial" pitchFamily="34" charset="0"/>
              <a:buNone/>
            </a:pPr>
            <a:r>
              <a:rPr lang="en-US" sz="2400" b="1" dirty="0" smtClean="0">
                <a:solidFill>
                  <a:schemeClr val="tx2"/>
                </a:solidFill>
              </a:rPr>
              <a:t>Side effects: </a:t>
            </a:r>
            <a:r>
              <a:rPr lang="en-US" sz="2400" dirty="0" smtClean="0">
                <a:solidFill>
                  <a:schemeClr val="tx2"/>
                </a:solidFill>
              </a:rPr>
              <a:t>hypertension, </a:t>
            </a:r>
            <a:r>
              <a:rPr lang="en-US" sz="2400" dirty="0" err="1" smtClean="0">
                <a:solidFill>
                  <a:schemeClr val="tx2"/>
                </a:solidFill>
              </a:rPr>
              <a:t>thrombophlebitis</a:t>
            </a:r>
            <a:r>
              <a:rPr lang="en-US" sz="2400" dirty="0" smtClean="0">
                <a:solidFill>
                  <a:schemeClr val="tx2"/>
                </a:solidFill>
              </a:rPr>
              <a:t>, leg cramps,</a:t>
            </a:r>
          </a:p>
          <a:p>
            <a:pPr algn="just" rtl="0">
              <a:buFont typeface="Arial" pitchFamily="34" charset="0"/>
              <a:buNone/>
            </a:pPr>
            <a:r>
              <a:rPr lang="en-US" sz="2400" dirty="0" smtClean="0">
                <a:solidFill>
                  <a:schemeClr val="tx2"/>
                </a:solidFill>
              </a:rPr>
              <a:t>                     ruptured uterus.</a:t>
            </a:r>
            <a:r>
              <a:rPr lang="en-GB" sz="2400" dirty="0" smtClean="0"/>
              <a:t> – Nausea, vomiting, abdominal pain, chest pain, palpitation, Stroke &amp; MI</a:t>
            </a:r>
            <a:endParaRPr lang="en-US" sz="2400" b="1" dirty="0" smtClean="0">
              <a:solidFill>
                <a:schemeClr val="tx2"/>
              </a:solidFill>
            </a:endParaRPr>
          </a:p>
          <a:p>
            <a:pPr algn="l"/>
            <a:endParaRPr lang="ar-IQ" dirty="0"/>
          </a:p>
        </p:txBody>
      </p:sp>
      <p:pic>
        <p:nvPicPr>
          <p:cNvPr id="2050" name="Picture 2" descr="C:\Users\win7\Pictures\untitledmeth.png"/>
          <p:cNvPicPr>
            <a:picLocks noChangeAspect="1" noChangeArrowheads="1"/>
          </p:cNvPicPr>
          <p:nvPr/>
        </p:nvPicPr>
        <p:blipFill>
          <a:blip r:embed="rId2"/>
          <a:srcRect/>
          <a:stretch>
            <a:fillRect/>
          </a:stretch>
        </p:blipFill>
        <p:spPr bwMode="auto">
          <a:xfrm>
            <a:off x="4000496" y="0"/>
            <a:ext cx="5143504" cy="257174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rtl="0">
              <a:lnSpc>
                <a:spcPct val="90000"/>
              </a:lnSpc>
            </a:pPr>
            <a:r>
              <a:rPr lang="en-GB" dirty="0" smtClean="0"/>
              <a:t>Clinical use:</a:t>
            </a:r>
          </a:p>
          <a:p>
            <a:pPr algn="just" rtl="0">
              <a:lnSpc>
                <a:spcPct val="90000"/>
              </a:lnSpc>
              <a:buNone/>
            </a:pPr>
            <a:r>
              <a:rPr lang="en-GB" dirty="0" smtClean="0"/>
              <a:t>  1- Management of 3</a:t>
            </a:r>
            <a:r>
              <a:rPr lang="en-GB" baseline="30000" dirty="0" smtClean="0"/>
              <a:t>rd</a:t>
            </a:r>
            <a:r>
              <a:rPr lang="en-GB" dirty="0" smtClean="0"/>
              <a:t> stage of labour</a:t>
            </a:r>
          </a:p>
          <a:p>
            <a:pPr algn="just" rtl="0">
              <a:lnSpc>
                <a:spcPct val="90000"/>
              </a:lnSpc>
            </a:pPr>
            <a:r>
              <a:rPr lang="en-US" altLang="zh-TW" dirty="0" smtClean="0"/>
              <a:t>0.2 milligram after delivery of the anterior shoulder, after delivery of the placenta, or during the </a:t>
            </a:r>
            <a:r>
              <a:rPr lang="en-US" altLang="zh-TW" dirty="0" err="1" smtClean="0"/>
              <a:t>puerperium</a:t>
            </a:r>
            <a:r>
              <a:rPr lang="en-US" altLang="zh-TW" dirty="0" smtClean="0"/>
              <a:t>, which may be repeated every 2 to 4 hours as needed </a:t>
            </a:r>
          </a:p>
          <a:p>
            <a:pPr algn="just" rtl="0">
              <a:lnSpc>
                <a:spcPct val="90000"/>
              </a:lnSpc>
            </a:pPr>
            <a:r>
              <a:rPr lang="en-US" altLang="zh-TW" dirty="0" smtClean="0"/>
              <a:t>This drug should </a:t>
            </a:r>
            <a:r>
              <a:rPr lang="en-US" altLang="zh-TW" dirty="0" smtClean="0">
                <a:solidFill>
                  <a:srgbClr val="CC0000"/>
                </a:solidFill>
              </a:rPr>
              <a:t>not</a:t>
            </a:r>
            <a:r>
              <a:rPr lang="en-US" altLang="zh-TW" dirty="0" smtClean="0"/>
              <a:t> be routinely administered intravenously because of the possibility of inducing </a:t>
            </a:r>
            <a:r>
              <a:rPr lang="en-US" altLang="zh-TW" dirty="0" smtClean="0">
                <a:solidFill>
                  <a:srgbClr val="CC0000"/>
                </a:solidFill>
              </a:rPr>
              <a:t>sudden hypertensive and </a:t>
            </a:r>
            <a:r>
              <a:rPr lang="en-US" altLang="zh-TW" dirty="0" err="1" smtClean="0">
                <a:solidFill>
                  <a:srgbClr val="CC0000"/>
                </a:solidFill>
              </a:rPr>
              <a:t>cerebrovascular</a:t>
            </a:r>
            <a:r>
              <a:rPr lang="en-US" altLang="zh-TW" dirty="0" smtClean="0">
                <a:solidFill>
                  <a:srgbClr val="CC0000"/>
                </a:solidFill>
              </a:rPr>
              <a:t> accidents</a:t>
            </a:r>
            <a:endParaRPr lang="ar-IQ" dirty="0" smtClean="0"/>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rtl="0">
              <a:lnSpc>
                <a:spcPct val="90000"/>
              </a:lnSpc>
            </a:pPr>
            <a:r>
              <a:rPr lang="en-US" altLang="zh-TW" dirty="0" smtClean="0"/>
              <a:t>If intravenous administration is considered essential as a life-saving measure, </a:t>
            </a:r>
            <a:r>
              <a:rPr lang="en-US" altLang="zh-TW" dirty="0" err="1" smtClean="0"/>
              <a:t>Methergine</a:t>
            </a:r>
            <a:r>
              <a:rPr lang="en-US" altLang="zh-TW" dirty="0" smtClean="0"/>
              <a:t> should be given slowly over a period of </a:t>
            </a:r>
            <a:r>
              <a:rPr lang="en-US" altLang="zh-TW" dirty="0" smtClean="0">
                <a:solidFill>
                  <a:srgbClr val="CC0000"/>
                </a:solidFill>
              </a:rPr>
              <a:t>no less than 60 seconds</a:t>
            </a:r>
            <a:r>
              <a:rPr lang="en-US" altLang="zh-TW" dirty="0" smtClean="0"/>
              <a:t>, with careful monitoring of blood pressure </a:t>
            </a:r>
          </a:p>
          <a:p>
            <a:pPr algn="just" rtl="0">
              <a:lnSpc>
                <a:spcPct val="90000"/>
              </a:lnSpc>
              <a:buNone/>
            </a:pPr>
            <a:endParaRPr lang="en-GB" dirty="0" smtClean="0"/>
          </a:p>
          <a:p>
            <a:pPr algn="just" rtl="0">
              <a:lnSpc>
                <a:spcPct val="90000"/>
              </a:lnSpc>
              <a:buNone/>
            </a:pPr>
            <a:r>
              <a:rPr lang="en-GB" dirty="0" smtClean="0"/>
              <a:t> 2 -  Management of PPH -  2</a:t>
            </a:r>
            <a:r>
              <a:rPr lang="en-GB" baseline="30000" dirty="0" smtClean="0"/>
              <a:t>nd</a:t>
            </a:r>
            <a:r>
              <a:rPr lang="en-GB" dirty="0" smtClean="0"/>
              <a:t> dose give.</a:t>
            </a:r>
            <a:r>
              <a:rPr lang="en-US" dirty="0" smtClean="0"/>
              <a:t> Alternatively IV </a:t>
            </a:r>
            <a:r>
              <a:rPr lang="en-US" dirty="0" err="1" smtClean="0"/>
              <a:t>ergometrine</a:t>
            </a:r>
            <a:r>
              <a:rPr lang="en-US" dirty="0" smtClean="0"/>
              <a:t> can be given (works with in 40 sec)</a:t>
            </a:r>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rtl="0">
              <a:buFont typeface="Arial" pitchFamily="34" charset="0"/>
              <a:buNone/>
              <a:defRPr/>
            </a:pPr>
            <a:r>
              <a:rPr lang="en-US" b="1" dirty="0" smtClean="0">
                <a:solidFill>
                  <a:schemeClr val="tx2"/>
                </a:solidFill>
              </a:rPr>
              <a:t>Contraindications: </a:t>
            </a:r>
            <a:r>
              <a:rPr lang="en-US" dirty="0" smtClean="0">
                <a:solidFill>
                  <a:schemeClr val="tx2"/>
                </a:solidFill>
              </a:rPr>
              <a:t>hypertension and cardiac disease</a:t>
            </a:r>
            <a:r>
              <a:rPr lang="en-US" dirty="0" smtClean="0">
                <a:solidFill>
                  <a:schemeClr val="bg1">
                    <a:lumMod val="95000"/>
                    <a:lumOff val="5000"/>
                  </a:schemeClr>
                </a:solidFill>
              </a:rPr>
              <a:t>.</a:t>
            </a:r>
          </a:p>
          <a:p>
            <a:pPr algn="just" rtl="0">
              <a:buFont typeface="Arial" pitchFamily="34" charset="0"/>
              <a:buNone/>
              <a:defRPr/>
            </a:pPr>
            <a:r>
              <a:rPr lang="en-US" dirty="0" smtClean="0">
                <a:solidFill>
                  <a:schemeClr val="tx2"/>
                </a:solidFill>
              </a:rPr>
              <a:t>It is usually combined with </a:t>
            </a:r>
            <a:r>
              <a:rPr lang="en-US" dirty="0" err="1" smtClean="0">
                <a:solidFill>
                  <a:schemeClr val="tx2"/>
                </a:solidFill>
              </a:rPr>
              <a:t>oxytocin</a:t>
            </a:r>
            <a:r>
              <a:rPr lang="en-US" dirty="0" smtClean="0">
                <a:solidFill>
                  <a:schemeClr val="tx2"/>
                </a:solidFill>
              </a:rPr>
              <a:t> </a:t>
            </a:r>
            <a:r>
              <a:rPr lang="en-US" dirty="0" smtClean="0">
                <a:solidFill>
                  <a:srgbClr val="FF0000"/>
                </a:solidFill>
              </a:rPr>
              <a:t>as </a:t>
            </a:r>
            <a:r>
              <a:rPr lang="en-US" dirty="0" err="1" smtClean="0">
                <a:solidFill>
                  <a:srgbClr val="FF0000"/>
                </a:solidFill>
              </a:rPr>
              <a:t>syntometrine</a:t>
            </a:r>
            <a:r>
              <a:rPr lang="en-US" dirty="0" smtClean="0">
                <a:solidFill>
                  <a:srgbClr val="FF0000"/>
                </a:solidFill>
              </a:rPr>
              <a:t>.</a:t>
            </a:r>
            <a:endParaRPr lang="en-US" dirty="0" smtClean="0">
              <a:solidFill>
                <a:schemeClr val="bg1">
                  <a:lumMod val="95000"/>
                  <a:lumOff val="5000"/>
                </a:schemeClr>
              </a:solidFill>
            </a:endParaRPr>
          </a:p>
          <a:p>
            <a:pPr algn="just" rtl="0">
              <a:lnSpc>
                <a:spcPct val="90000"/>
              </a:lnSpc>
              <a:defRPr/>
            </a:pPr>
            <a:r>
              <a:rPr lang="it-IT" dirty="0" smtClean="0"/>
              <a:t>Syntometrine IM: </a:t>
            </a:r>
          </a:p>
          <a:p>
            <a:pPr algn="just" rtl="0">
              <a:lnSpc>
                <a:spcPct val="90000"/>
              </a:lnSpc>
              <a:buNone/>
              <a:defRPr/>
            </a:pPr>
            <a:r>
              <a:rPr lang="it-IT" dirty="0" smtClean="0"/>
              <a:t>   5U syntocinon(rhythmic contraction in 2min) + </a:t>
            </a:r>
          </a:p>
          <a:p>
            <a:pPr algn="just" rtl="0">
              <a:lnSpc>
                <a:spcPct val="90000"/>
              </a:lnSpc>
              <a:buNone/>
              <a:defRPr/>
            </a:pPr>
            <a:r>
              <a:rPr lang="it-IT" dirty="0" smtClean="0"/>
              <a:t>   500µg ergometrine(sustained contraction in 7 min)</a:t>
            </a:r>
            <a:endParaRPr lang="en-GB" dirty="0" smtClean="0"/>
          </a:p>
          <a:p>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428</TotalTime>
  <Words>1203</Words>
  <Application>Microsoft Office PowerPoint</Application>
  <PresentationFormat>On-screen Show (4:3)</PresentationFormat>
  <Paragraphs>185</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PowerPoint Presentation</vt:lpstr>
      <vt:lpstr>oxytocin</vt:lpstr>
      <vt:lpstr>Oxytocin </vt:lpstr>
      <vt:lpstr>SE:</vt:lpstr>
      <vt:lpstr>PowerPoint Presentation</vt:lpstr>
      <vt:lpstr>Ergometrine</vt:lpstr>
      <vt:lpstr>PowerPoint Presentation</vt:lpstr>
      <vt:lpstr>PowerPoint Presentation</vt:lpstr>
      <vt:lpstr>PowerPoint Presentation</vt:lpstr>
      <vt:lpstr>Dinoprostone ( prostin E2)</vt:lpstr>
      <vt:lpstr>Carboprost ( Hemabate)</vt:lpstr>
      <vt:lpstr>PowerPoint Presentation</vt:lpstr>
      <vt:lpstr>Antihypertension   Methyldopa</vt:lpstr>
      <vt:lpstr>PowerPoint Presentation</vt:lpstr>
      <vt:lpstr>PowerPoint Presentation</vt:lpstr>
      <vt:lpstr>hydralazine</vt:lpstr>
      <vt:lpstr>PowerPoint Presentation</vt:lpstr>
      <vt:lpstr>PowerPoint Presentation</vt:lpstr>
      <vt:lpstr>PowerPoint Presentation</vt:lpstr>
      <vt:lpstr>Tocolytic drug Beta-mimetics </vt:lpstr>
      <vt:lpstr>PowerPoint Presentation</vt:lpstr>
      <vt:lpstr>PowerPoint Presentation</vt:lpstr>
      <vt:lpstr>nifidipin</vt:lpstr>
      <vt:lpstr>Magnesium sulphate</vt:lpstr>
      <vt:lpstr>PowerPoint Presentation</vt:lpstr>
      <vt:lpstr>PowerPoint Presentation</vt:lpstr>
      <vt:lpstr>PowerPoint Presentation</vt:lpstr>
      <vt:lpstr>PowerPoint Presentation</vt:lpstr>
      <vt:lpstr>PowerPoint Presentation</vt:lpstr>
      <vt:lpstr> Folic acid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za</cp:lastModifiedBy>
  <cp:revision>61</cp:revision>
  <dcterms:created xsi:type="dcterms:W3CDTF">2013-02-04T19:43:01Z</dcterms:created>
  <dcterms:modified xsi:type="dcterms:W3CDTF">2018-11-09T22:54:54Z</dcterms:modified>
</cp:coreProperties>
</file>