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84" r:id="rId5"/>
    <p:sldId id="279" r:id="rId6"/>
    <p:sldId id="258" r:id="rId7"/>
    <p:sldId id="280" r:id="rId8"/>
    <p:sldId id="259" r:id="rId9"/>
    <p:sldId id="262" r:id="rId10"/>
    <p:sldId id="264" r:id="rId11"/>
    <p:sldId id="265" r:id="rId12"/>
    <p:sldId id="267" r:id="rId13"/>
    <p:sldId id="263" r:id="rId14"/>
    <p:sldId id="282" r:id="rId15"/>
    <p:sldId id="275" r:id="rId16"/>
    <p:sldId id="270" r:id="rId17"/>
    <p:sldId id="271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34" autoAdjust="0"/>
  </p:normalViewPr>
  <p:slideViewPr>
    <p:cSldViewPr>
      <p:cViewPr varScale="1">
        <p:scale>
          <a:sx n="71" d="100"/>
          <a:sy n="71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0935-D2ED-4E37-90C6-400E138A20AC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01208C7-61EE-4487-823E-8B1EC09E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81-0D41-47FB-91BC-7164BEE2464D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3EC5-1671-4444-BD77-67DCCF69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BD58-2322-46AC-8A2C-B12200B9FE7C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50D2-82CE-4DDA-881B-621894D6D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7308-D7B0-4335-8F97-7C2CCF3DA431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954A-B2FB-4349-86E3-CF4BF181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0019-9C53-45C0-8DAD-A7D8361DB527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4C51-CCEF-4FC9-8189-72BC47A93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B8B4-8B8E-4B2E-8834-1136F8DEA85C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D493-2C86-4EFE-B837-45C59C7AD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1E5F-C441-4379-8A59-C01FB3FDECC3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866C-C412-42E9-B36F-93C74E3B8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BD3-4DEC-49FF-8122-9D0348A2DB55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F0AC-E004-433D-AEA4-D49C5211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B11F-87E4-4E62-8F53-687636320A48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CB8F-ADBF-419E-A353-DA47397F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3138-255B-4B8D-B5FE-B0A003BCD072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4044-E131-4403-80E3-B69E07E75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CAE6-F73F-42C7-9748-08EA2FF2BDBB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2641-983D-463A-9587-9A9EE623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8DE7-5A9D-4755-9DE9-6E2F71D07319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A9F0-4836-4002-AEC7-D82097CE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4CC7F-47A0-4582-A89A-D3B413A140BE}" type="datetimeFigureOut">
              <a:rPr lang="en-US"/>
              <a:pPr>
                <a:defRPr/>
              </a:pPr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D84DDD-0E6B-4599-8A8C-C15E34582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5" r:id="rId7"/>
    <p:sldLayoutId id="2147483676" r:id="rId8"/>
    <p:sldLayoutId id="2147483677" r:id="rId9"/>
    <p:sldLayoutId id="2147483671" r:id="rId10"/>
    <p:sldLayoutId id="2147483678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6934200" cy="1295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sz="2000" b="1" cap="none" dirty="0" smtClean="0">
              <a:solidFill>
                <a:srgbClr val="0D0D0D"/>
              </a:solidFill>
              <a:latin typeface="Candara" pitchFamily="34" charset="0"/>
            </a:endParaRPr>
          </a:p>
          <a:p>
            <a:pPr eaLnBrk="1" hangingPunct="1">
              <a:defRPr/>
            </a:pPr>
            <a:r>
              <a:rPr lang="en-US" sz="1400" b="1" cap="none" dirty="0" smtClean="0">
                <a:solidFill>
                  <a:srgbClr val="0D0D0D"/>
                </a:solidFill>
                <a:latin typeface="Candara" pitchFamily="34" charset="0"/>
              </a:rPr>
              <a:t>LABORATORY OF </a:t>
            </a:r>
            <a:r>
              <a:rPr lang="en-US" sz="1400" b="1" cap="none" smtClean="0">
                <a:solidFill>
                  <a:srgbClr val="0D0D0D"/>
                </a:solidFill>
                <a:latin typeface="Candara" pitchFamily="34" charset="0"/>
              </a:rPr>
              <a:t>PHARMACOLOGY</a:t>
            </a:r>
            <a:r>
              <a:rPr lang="en-US" sz="1400" b="1" cap="none" smtClean="0">
                <a:solidFill>
                  <a:srgbClr val="0D0D0D"/>
                </a:solidFill>
                <a:latin typeface="Candara" pitchFamily="34" charset="0"/>
              </a:rPr>
              <a:t>,</a:t>
            </a:r>
          </a:p>
          <a:p>
            <a:pPr eaLnBrk="1" hangingPunct="1">
              <a:defRPr/>
            </a:pPr>
            <a:r>
              <a:rPr lang="en-US" sz="1400" b="1" cap="none" smtClean="0">
                <a:solidFill>
                  <a:srgbClr val="0D0D0D"/>
                </a:solidFill>
                <a:latin typeface="Candara" pitchFamily="34" charset="0"/>
              </a:rPr>
              <a:t> </a:t>
            </a:r>
            <a:r>
              <a:rPr lang="en-US" sz="1400" b="1" cap="none" dirty="0" smtClean="0">
                <a:solidFill>
                  <a:srgbClr val="0D0D0D"/>
                </a:solidFill>
                <a:latin typeface="Candara" pitchFamily="34" charset="0"/>
              </a:rPr>
              <a:t>UNIVERSITY OF AL-MUSTANSYRIA</a:t>
            </a:r>
          </a:p>
          <a:p>
            <a:pPr eaLnBrk="1" hangingPunct="1">
              <a:defRPr/>
            </a:pPr>
            <a:r>
              <a:rPr lang="en-US" sz="1400" b="1" cap="none" dirty="0" smtClean="0">
                <a:solidFill>
                  <a:srgbClr val="0D0D0D"/>
                </a:solidFill>
                <a:latin typeface="Candara" pitchFamily="34" charset="0"/>
              </a:rPr>
              <a:t>2018-2019</a:t>
            </a:r>
            <a:endParaRPr lang="en-US" sz="1400" b="1" cap="none" dirty="0" smtClean="0">
              <a:solidFill>
                <a:srgbClr val="0D0D0D"/>
              </a:solidFill>
              <a:latin typeface="Candara" pitchFamily="34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533400" y="1447800"/>
            <a:ext cx="7620000" cy="1828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600" b="1" i="1" cap="none" dirty="0" smtClean="0">
                <a:solidFill>
                  <a:srgbClr val="47534C"/>
                </a:solidFill>
                <a:latin typeface="Cambria" pitchFamily="18" charset="0"/>
              </a:rPr>
              <a:t>Study of the action of Drugs on Human Eyes</a:t>
            </a:r>
            <a:br>
              <a:rPr lang="en-US" sz="4600" b="1" i="1" cap="none" dirty="0" smtClean="0">
                <a:solidFill>
                  <a:srgbClr val="47534C"/>
                </a:solidFill>
                <a:latin typeface="Cambria" pitchFamily="18" charset="0"/>
              </a:rPr>
            </a:br>
            <a:r>
              <a:rPr lang="en-US" sz="4600" b="1" i="1" cap="none" dirty="0" smtClean="0">
                <a:solidFill>
                  <a:srgbClr val="47534C"/>
                </a:solidFill>
                <a:latin typeface="Cambria" pitchFamily="18" charset="0"/>
              </a:rPr>
              <a:t/>
            </a:r>
            <a:br>
              <a:rPr lang="en-US" sz="4600" b="1" i="1" cap="none" dirty="0" smtClean="0">
                <a:solidFill>
                  <a:srgbClr val="47534C"/>
                </a:solidFill>
                <a:latin typeface="Cambria" pitchFamily="18" charset="0"/>
              </a:rPr>
            </a:br>
            <a:r>
              <a:rPr lang="en-US" sz="3000" b="1" i="1" cap="none" dirty="0" smtClean="0">
                <a:solidFill>
                  <a:srgbClr val="47534C"/>
                </a:solidFill>
                <a:latin typeface="Cambria" pitchFamily="18" charset="0"/>
              </a:rPr>
              <a:t>Lab-6</a:t>
            </a:r>
            <a:r>
              <a:rPr lang="en-US" sz="3000" b="1" i="1" cap="none" dirty="0" smtClean="0">
                <a:solidFill>
                  <a:srgbClr val="47534C"/>
                </a:solidFill>
                <a:latin typeface="Cambria" pitchFamily="18" charset="0"/>
              </a:rPr>
              <a:t/>
            </a:r>
            <a:br>
              <a:rPr lang="en-US" sz="3000" b="1" i="1" cap="none" dirty="0" smtClean="0">
                <a:solidFill>
                  <a:srgbClr val="47534C"/>
                </a:solidFill>
                <a:latin typeface="Cambria" pitchFamily="18" charset="0"/>
              </a:rPr>
            </a:br>
            <a:endParaRPr lang="en-US" sz="3000" b="1" i="1" cap="none" dirty="0" smtClean="0">
              <a:solidFill>
                <a:srgbClr val="47534C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86106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andara" pitchFamily="34" charset="0"/>
              </a:rPr>
              <a:t>Ophthalmic anesthetics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ndara" pitchFamily="34" charset="0"/>
              </a:rPr>
              <a:t>Ophthalmic anesthetics are agents that act locally to block pain signals at the nerve endings in the eyes</a:t>
            </a:r>
          </a:p>
          <a:p>
            <a:pPr>
              <a:buFont typeface="Arial" charset="0"/>
              <a:buChar char="•"/>
            </a:pPr>
            <a:r>
              <a:rPr lang="en-US" sz="2400" dirty="0" err="1">
                <a:latin typeface="Candara" pitchFamily="34" charset="0"/>
              </a:rPr>
              <a:t>Anaesthetic</a:t>
            </a:r>
            <a:r>
              <a:rPr lang="en-US" sz="2400" dirty="0">
                <a:latin typeface="Candara" pitchFamily="34" charset="0"/>
              </a:rPr>
              <a:t> drops: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latin typeface="Candara" pitchFamily="34" charset="0"/>
              </a:rPr>
              <a:t>Initial assessment of minor trauma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latin typeface="Candara" pitchFamily="34" charset="0"/>
              </a:rPr>
              <a:t>Removal of conjunctival and corneal foreign bodies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latin typeface="Candara" pitchFamily="34" charset="0"/>
              </a:rPr>
              <a:t>In surgery</a:t>
            </a:r>
          </a:p>
          <a:p>
            <a:pPr>
              <a:buFont typeface="Arial" charset="0"/>
              <a:buChar char="•"/>
            </a:pPr>
            <a:r>
              <a:rPr lang="fr-FR" sz="2400" dirty="0" err="1">
                <a:latin typeface="Candara" pitchFamily="34" charset="0"/>
              </a:rPr>
              <a:t>Example</a:t>
            </a:r>
            <a:r>
              <a:rPr lang="fr-FR" sz="2400" dirty="0">
                <a:latin typeface="Candara" pitchFamily="34" charset="0"/>
              </a:rPr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err="1">
                <a:latin typeface="Candara" pitchFamily="34" charset="0"/>
              </a:rPr>
              <a:t>Propracaine</a:t>
            </a:r>
            <a:r>
              <a:rPr lang="fr-FR" sz="2000" dirty="0">
                <a:latin typeface="Candara" pitchFamily="34" charset="0"/>
              </a:rPr>
              <a:t> </a:t>
            </a:r>
            <a:r>
              <a:rPr lang="fr-FR" sz="2000" dirty="0" err="1">
                <a:latin typeface="Candara" pitchFamily="34" charset="0"/>
              </a:rPr>
              <a:t>Hydrochloride</a:t>
            </a:r>
            <a:r>
              <a:rPr lang="fr-FR" sz="2000" dirty="0">
                <a:latin typeface="Candara" pitchFamily="34" charset="0"/>
              </a:rPr>
              <a:t> 0.5% (</a:t>
            </a:r>
            <a:r>
              <a:rPr lang="fr-FR" sz="2000" dirty="0" err="1">
                <a:latin typeface="Candara" pitchFamily="34" charset="0"/>
              </a:rPr>
              <a:t>Alcaine</a:t>
            </a:r>
            <a:r>
              <a:rPr lang="fr-FR" sz="2000" dirty="0">
                <a:latin typeface="Candara" pitchFamily="34" charset="0"/>
              </a:rPr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err="1">
                <a:latin typeface="Candara" pitchFamily="34" charset="0"/>
              </a:rPr>
              <a:t>Tetracaine</a:t>
            </a:r>
            <a:r>
              <a:rPr lang="fr-FR" sz="2000" dirty="0">
                <a:latin typeface="Candara" pitchFamily="34" charset="0"/>
              </a:rPr>
              <a:t> 0.5%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ndara" pitchFamily="34" charset="0"/>
              </a:rPr>
              <a:t>Side effects: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latin typeface="Candara" pitchFamily="34" charset="0"/>
              </a:rPr>
              <a:t>Allergy: local or systemic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>
              <a:latin typeface="Candara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fr-FR" sz="2000" dirty="0">
              <a:latin typeface="Candar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971800"/>
            <a:ext cx="1755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Drugs and human eye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752600"/>
            <a:ext cx="86868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ndara" panose="020E0502030303020204" pitchFamily="34" charset="0"/>
                <a:cs typeface="+mn-cs"/>
              </a:rPr>
              <a:t>Dilating Drops (</a:t>
            </a:r>
            <a:r>
              <a:rPr lang="en-US" sz="2400" b="1" dirty="0" err="1">
                <a:latin typeface="Candara" panose="020E0502030303020204" pitchFamily="34" charset="0"/>
                <a:cs typeface="+mn-cs"/>
              </a:rPr>
              <a:t>mydriatic</a:t>
            </a:r>
            <a:r>
              <a:rPr lang="en-US" sz="2400" b="1" dirty="0">
                <a:latin typeface="Candara" panose="020E0502030303020204" pitchFamily="34" charset="0"/>
                <a:cs typeface="+mn-cs"/>
              </a:rPr>
              <a:t> medications)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ndara" panose="020E0502030303020204" pitchFamily="34" charset="0"/>
                <a:cs typeface="+mn-cs"/>
              </a:rPr>
              <a:t>Mydriatics</a:t>
            </a:r>
            <a:r>
              <a:rPr lang="en-US" sz="2000" dirty="0">
                <a:latin typeface="Candara" panose="020E0502030303020204" pitchFamily="34" charset="0"/>
                <a:cs typeface="+mn-cs"/>
              </a:rPr>
              <a:t> are used to enlarge the pupil for eye examinations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Used in diagnosis and surgery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atin typeface="Candara" panose="020E0502030303020204" pitchFamily="34" charset="0"/>
                <a:cs typeface="+mn-cs"/>
              </a:rPr>
              <a:t>1- Parasympathetic </a:t>
            </a:r>
            <a:r>
              <a:rPr lang="en-US" sz="2200" b="1" dirty="0">
                <a:latin typeface="Candara" panose="020E0502030303020204" pitchFamily="34" charset="0"/>
                <a:cs typeface="+mn-cs"/>
              </a:rPr>
              <a:t>antagonists (</a:t>
            </a:r>
            <a:r>
              <a:rPr lang="en-US" sz="2200" b="1" dirty="0" err="1">
                <a:latin typeface="Candara" panose="020E0502030303020204" pitchFamily="34" charset="0"/>
                <a:cs typeface="+mn-cs"/>
              </a:rPr>
              <a:t>parasympatholytics</a:t>
            </a:r>
            <a:r>
              <a:rPr lang="en-US" sz="2200" b="1" dirty="0">
                <a:latin typeface="Candara" panose="020E0502030303020204" pitchFamily="34" charset="0"/>
                <a:cs typeface="+mn-cs"/>
              </a:rPr>
              <a:t>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Paralyzing the iris sphincter muscle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Make the pupil larger and paralyze the muscle involved in focusing of the lens (accommodation)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Blurry eyes especially for up close (reading, near play)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ndara" panose="020E0502030303020204" pitchFamily="34" charset="0"/>
                <a:cs typeface="+mn-cs"/>
              </a:rPr>
              <a:t>Tropicamide</a:t>
            </a:r>
            <a:r>
              <a:rPr lang="en-US" sz="2000" dirty="0">
                <a:latin typeface="Candara" panose="020E0502030303020204" pitchFamily="34" charset="0"/>
                <a:cs typeface="+mn-cs"/>
              </a:rPr>
              <a:t>: (</a:t>
            </a:r>
            <a:r>
              <a:rPr lang="en-US" sz="2000" dirty="0" err="1">
                <a:latin typeface="Candara" panose="020E0502030303020204" pitchFamily="34" charset="0"/>
                <a:cs typeface="+mn-cs"/>
              </a:rPr>
              <a:t>Mydriacyl</a:t>
            </a:r>
            <a:r>
              <a:rPr lang="en-US" sz="2000" dirty="0">
                <a:latin typeface="Candara" panose="020E0502030303020204" pitchFamily="34" charset="0"/>
                <a:cs typeface="+mn-cs"/>
              </a:rPr>
              <a:t>) 0.5% and 1%. Action up to 6 hours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ndara" panose="020E0502030303020204" pitchFamily="34" charset="0"/>
                <a:cs typeface="+mn-cs"/>
              </a:rPr>
              <a:t>Cyclopentolate</a:t>
            </a:r>
            <a:r>
              <a:rPr lang="en-US" sz="2000" dirty="0">
                <a:latin typeface="Candara" panose="020E0502030303020204" pitchFamily="34" charset="0"/>
                <a:cs typeface="+mn-cs"/>
              </a:rPr>
              <a:t>: (</a:t>
            </a:r>
            <a:r>
              <a:rPr lang="en-US" sz="2000" dirty="0" err="1">
                <a:latin typeface="Candara" panose="020E0502030303020204" pitchFamily="34" charset="0"/>
                <a:cs typeface="+mn-cs"/>
              </a:rPr>
              <a:t>Cyclogyl</a:t>
            </a:r>
            <a:r>
              <a:rPr lang="en-US" sz="2000" dirty="0">
                <a:latin typeface="Candara" panose="020E0502030303020204" pitchFamily="34" charset="0"/>
                <a:cs typeface="+mn-cs"/>
              </a:rPr>
              <a:t>) 0.5%, 1% and 2%. Action up to 24 hours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ndara" panose="020E0502030303020204" pitchFamily="34" charset="0"/>
                <a:cs typeface="+mn-cs"/>
              </a:rPr>
              <a:t>Homatropine</a:t>
            </a:r>
            <a:r>
              <a:rPr lang="en-US" sz="2000" dirty="0">
                <a:latin typeface="Candara" panose="020E0502030303020204" pitchFamily="34" charset="0"/>
                <a:cs typeface="+mn-cs"/>
              </a:rPr>
              <a:t>: 2% and 5%. Action: 2-3 days.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Atropine: (</a:t>
            </a:r>
            <a:r>
              <a:rPr lang="en-US" sz="2000" dirty="0" err="1">
                <a:latin typeface="Candara" panose="020E0502030303020204" pitchFamily="34" charset="0"/>
                <a:cs typeface="+mn-cs"/>
              </a:rPr>
              <a:t>Atropisol</a:t>
            </a:r>
            <a:r>
              <a:rPr lang="en-US" sz="2000" dirty="0">
                <a:latin typeface="Candara" panose="020E0502030303020204" pitchFamily="34" charset="0"/>
                <a:cs typeface="+mn-cs"/>
              </a:rPr>
              <a:t>) Drops 0.5% or 1%, ointment 1%. Action: 1-2 weeks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atin typeface="Candara" panose="020E0502030303020204" pitchFamily="34" charset="0"/>
                <a:cs typeface="+mn-cs"/>
              </a:rPr>
              <a:t>2- Sympathetic </a:t>
            </a:r>
            <a:r>
              <a:rPr lang="en-US" sz="2200" b="1" dirty="0">
                <a:latin typeface="Candara" panose="020E0502030303020204" pitchFamily="34" charset="0"/>
                <a:cs typeface="+mn-cs"/>
              </a:rPr>
              <a:t>agonists (</a:t>
            </a:r>
            <a:r>
              <a:rPr lang="en-US" sz="2200" b="1" dirty="0" err="1">
                <a:latin typeface="Candara" panose="020E0502030303020204" pitchFamily="34" charset="0"/>
                <a:cs typeface="+mn-cs"/>
              </a:rPr>
              <a:t>sympathomimetics</a:t>
            </a:r>
            <a:r>
              <a:rPr lang="en-US" sz="2200" b="1" dirty="0">
                <a:latin typeface="Candara" panose="020E0502030303020204" pitchFamily="34" charset="0"/>
                <a:cs typeface="+mn-cs"/>
              </a:rPr>
              <a:t>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Stimulate the iris dilator muscle.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Phenylephrine: 2.5% and 10%. Action 3-6 hours.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Drugs and human eye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 and human eye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05800" cy="1249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 err="1">
                <a:latin typeface="Candara" pitchFamily="34" charset="0"/>
              </a:rPr>
              <a:t>Miotic</a:t>
            </a:r>
            <a:r>
              <a:rPr lang="en-US" sz="2800" b="1" dirty="0">
                <a:latin typeface="Candara" pitchFamily="34" charset="0"/>
              </a:rPr>
              <a:t> agents</a:t>
            </a:r>
          </a:p>
          <a:p>
            <a:pPr>
              <a:buFont typeface="Arial" charset="0"/>
              <a:buChar char="•"/>
            </a:pPr>
            <a:r>
              <a:rPr lang="en-US" sz="2400" dirty="0" err="1">
                <a:latin typeface="Candara" pitchFamily="34" charset="0"/>
              </a:rPr>
              <a:t>Dapiprazole</a:t>
            </a:r>
            <a:r>
              <a:rPr lang="en-US" sz="2400" dirty="0">
                <a:latin typeface="Candara" pitchFamily="34" charset="0"/>
              </a:rPr>
              <a:t> (</a:t>
            </a:r>
            <a:r>
              <a:rPr lang="el-GR" sz="2400" dirty="0">
                <a:latin typeface="Candara" pitchFamily="34" charset="0"/>
              </a:rPr>
              <a:t>α1-</a:t>
            </a:r>
            <a:r>
              <a:rPr lang="en-US" sz="2400" dirty="0">
                <a:latin typeface="Candara" pitchFamily="34" charset="0"/>
              </a:rPr>
              <a:t>antagonist)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ndara" pitchFamily="34" charset="0"/>
              </a:rPr>
              <a:t>Pilocarpine (M3 agonist)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86200"/>
            <a:ext cx="2590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cap="none" smtClean="0">
                <a:solidFill>
                  <a:srgbClr val="47534C"/>
                </a:solidFill>
                <a:latin typeface="Candara" pitchFamily="34" charset="0"/>
              </a:rPr>
              <a:t>GLAUCOMA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2209800"/>
            <a:ext cx="4876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Disease of the eye in which fluid pressure within the eye rises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May lead to vision lose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Affects both eyes</a:t>
            </a:r>
          </a:p>
          <a:p>
            <a:pPr marL="285750" indent="-285750">
              <a:buFontTx/>
              <a:buChar char="•"/>
            </a:pPr>
            <a:r>
              <a:rPr lang="en-US">
                <a:latin typeface="Century Gothic" pitchFamily="34" charset="0"/>
              </a:rPr>
              <a:t>  Symptoms :Loss of peripheral vision    Sensitivity to light and glare</a:t>
            </a:r>
          </a:p>
          <a:p>
            <a:pPr marL="285750" indent="-285750"/>
            <a:r>
              <a:rPr lang="en-US">
                <a:latin typeface="Century Gothic" pitchFamily="34" charset="0"/>
              </a:rPr>
              <a:t>Problems with night vision ,and Blurred vision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Century Gothic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entury Gothic" pitchFamily="34" charset="0"/>
              </a:rPr>
              <a:t>Characterized chiefly by 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an increase in IOP above 21 mmHg &amp; may be as high as 70 or 80 mmHg during the attack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36826" y="2212708"/>
            <a:ext cx="3798695" cy="25820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Pathphysiology of Glaucoma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724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solidFill>
                  <a:schemeClr val="tx1"/>
                </a:solidFill>
              </a:rPr>
              <a:t>The aqueous humor is a transparent, gelatinous fluid. It is secreted from the ciliary epithelium.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chemeClr val="tx1"/>
                </a:solidFill>
              </a:rPr>
              <a:t>In glaucoma, aqueous humor builds up and increases pressure within the eye</a:t>
            </a:r>
          </a:p>
          <a:p>
            <a:pPr>
              <a:lnSpc>
                <a:spcPct val="80000"/>
              </a:lnSpc>
            </a:pPr>
            <a:endParaRPr lang="en-US" sz="18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800" smtClean="0">
                <a:solidFill>
                  <a:schemeClr val="tx1"/>
                </a:solidFill>
                <a:ea typeface="SimSun" pitchFamily="2" charset="-122"/>
              </a:rPr>
              <a:t>Ciliary Epithelium (B2-Receptors) Responsible for secretion of aqueous humor.</a:t>
            </a:r>
          </a:p>
          <a:p>
            <a:pPr>
              <a:lnSpc>
                <a:spcPct val="80000"/>
              </a:lnSpc>
            </a:pPr>
            <a:endParaRPr lang="en-US" altLang="zh-CN" sz="1800" smtClean="0">
              <a:solidFill>
                <a:schemeClr val="tx1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800" smtClean="0">
                <a:solidFill>
                  <a:schemeClr val="tx1"/>
                </a:solidFill>
                <a:ea typeface="SimSun" pitchFamily="2" charset="-122"/>
              </a:rPr>
              <a:t>Ciliary muscle contraction(M3 agonist) → Increases flow → Decreases IOP.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1800" smtClean="0">
              <a:solidFill>
                <a:schemeClr val="tx1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800" smtClean="0">
                <a:solidFill>
                  <a:schemeClr val="tx1"/>
                </a:solidFill>
                <a:ea typeface="SimSun" pitchFamily="2" charset="-122"/>
              </a:rPr>
              <a:t>Ciliary muscle Relaxation → Decreases flow → Increases IOP (Glaucoma).</a:t>
            </a:r>
            <a:endParaRPr lang="en-US" sz="18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  <p:pic>
        <p:nvPicPr>
          <p:cNvPr id="26627" name="صورة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486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glaucoma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866775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andara" panose="020E0502030303020204" pitchFamily="34" charset="0"/>
                <a:cs typeface="+mn-cs"/>
              </a:rPr>
              <a:t>Types of Glaucoma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ndara" panose="020E0502030303020204" pitchFamily="34" charset="0"/>
                <a:cs typeface="+mn-cs"/>
              </a:rPr>
              <a:t>Open-Angle Glaucoma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  <a:cs typeface="+mn-cs"/>
              </a:rPr>
              <a:t>The most common form of glaucoma, 90% of all glaucoma cases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  <a:cs typeface="+mn-cs"/>
              </a:rPr>
              <a:t>Caused by the slow clogging of the drainage canals, increased IOP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  <a:cs typeface="+mn-cs"/>
              </a:rPr>
              <a:t>Develops slowly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  <a:cs typeface="+mn-cs"/>
              </a:rPr>
              <a:t>“Open-angle” means that the angle where the iris meets the cornea is as wide and open as it should be</a:t>
            </a:r>
            <a:endParaRPr lang="en-US" sz="2000" dirty="0"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550" y="3575050"/>
            <a:ext cx="3105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80975" y="4038600"/>
            <a:ext cx="5686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>
                <a:latin typeface="Candara" pitchFamily="34" charset="0"/>
              </a:rPr>
              <a:t>Angle-Closure Glaucoma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>
                <a:latin typeface="Candara" pitchFamily="34" charset="0"/>
              </a:rPr>
              <a:t>Caused by blocked drainage canals, sudden rise in IOP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>
                <a:latin typeface="Candara" pitchFamily="34" charset="0"/>
              </a:rPr>
              <a:t>Has a closed or narrow angle between the iris and cornea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glaucoma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66457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andara" panose="020E0502030303020204" pitchFamily="34" charset="0"/>
                <a:cs typeface="+mn-cs"/>
              </a:rPr>
              <a:t>Diagnosis</a:t>
            </a:r>
            <a:endParaRPr lang="en-US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Tonometry: eyeball pressure is measured. High Intraocular pressure (IOP) may suggest glaucoma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Optic Nerve Examination: check for damage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Visual Field Examination: a patient's visual field (area in front) will be mapped to check for visual loss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38600"/>
            <a:ext cx="3197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600" y="3743325"/>
            <a:ext cx="2286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11125" y="4064000"/>
            <a:ext cx="3429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>
                <a:latin typeface="Candara" pitchFamily="34" charset="0"/>
              </a:rPr>
              <a:t>IOP is the pressure caused by the fluid inside the eye that helps maintain the shape of the eye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>
                <a:latin typeface="Candara" pitchFamily="34" charset="0"/>
              </a:rPr>
              <a:t>IOP ranges from 10 - 21 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887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glaucoma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1693863"/>
            <a:ext cx="868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b="1" dirty="0">
                <a:latin typeface="Candara" pitchFamily="34" charset="0"/>
              </a:rPr>
              <a:t>Treatment</a:t>
            </a:r>
            <a:endParaRPr lang="en-US" sz="3200" dirty="0">
              <a:latin typeface="Candar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300" dirty="0">
                <a:latin typeface="Candara" pitchFamily="34" charset="0"/>
              </a:rPr>
              <a:t>There is no cure for glaucoma and if the optic nerve is damaged, it cannot be fixed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300" dirty="0">
                <a:latin typeface="Candara" pitchFamily="34" charset="0"/>
              </a:rPr>
              <a:t>The progression of glaucoma can be controlled, by lowering IOP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300" dirty="0">
                <a:solidFill>
                  <a:schemeClr val="accent2"/>
                </a:solidFill>
                <a:latin typeface="Candara" pitchFamily="34" charset="0"/>
              </a:rPr>
              <a:t>Increase the drainage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300" dirty="0">
                <a:solidFill>
                  <a:schemeClr val="accent2"/>
                </a:solidFill>
                <a:latin typeface="Candara" pitchFamily="34" charset="0"/>
              </a:rPr>
              <a:t>Decrease production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2300" dirty="0">
                <a:latin typeface="Candara" pitchFamily="34" charset="0"/>
              </a:rPr>
              <a:t>Drugs that reduce the production of aqueous humor: beta-blockers, alpha-adrenergic agents, carbonic anhydrase </a:t>
            </a:r>
            <a:r>
              <a:rPr lang="en-US" sz="2300" dirty="0" smtClean="0">
                <a:latin typeface="Candara" pitchFamily="34" charset="0"/>
              </a:rPr>
              <a:t>inhibitors.</a:t>
            </a: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ndara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2300" dirty="0">
                <a:latin typeface="Candara" pitchFamily="34" charset="0"/>
              </a:rPr>
              <a:t>Drugs that increase the outflow of aqueous humor: prostaglandins, </a:t>
            </a:r>
            <a:r>
              <a:rPr lang="en-US" sz="2300" dirty="0" err="1" smtClean="0">
                <a:latin typeface="Candara" pitchFamily="34" charset="0"/>
              </a:rPr>
              <a:t>prostamides</a:t>
            </a:r>
            <a:r>
              <a:rPr lang="en-US" sz="2300" dirty="0" smtClean="0">
                <a:latin typeface="Candara" pitchFamily="34" charset="0"/>
              </a:rPr>
              <a:t>.</a:t>
            </a:r>
          </a:p>
          <a:p>
            <a:pPr marL="342900" indent="-342900">
              <a:buFont typeface="Arial" charset="0"/>
              <a:buAutoNum type="arabicPeriod"/>
            </a:pPr>
            <a:endParaRPr lang="en-US" sz="1100" dirty="0">
              <a:latin typeface="Candara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2300" dirty="0">
                <a:latin typeface="Candara" pitchFamily="34" charset="0"/>
              </a:rPr>
              <a:t>Surgery to improve the outflow of aqueous </a:t>
            </a:r>
            <a:r>
              <a:rPr lang="en-US" sz="2300" dirty="0" smtClean="0">
                <a:latin typeface="Candara" pitchFamily="34" charset="0"/>
              </a:rPr>
              <a:t>humor.</a:t>
            </a:r>
          </a:p>
          <a:p>
            <a:endParaRPr lang="en-US" sz="2000" dirty="0">
              <a:latin typeface="Candara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2300" dirty="0">
                <a:latin typeface="Candara" pitchFamily="34" charset="0"/>
              </a:rPr>
              <a:t>Implantation of a device to help drain fluid within </a:t>
            </a:r>
            <a:r>
              <a:rPr lang="en-US" sz="2300" dirty="0" smtClean="0">
                <a:latin typeface="Candara" pitchFamily="34" charset="0"/>
              </a:rPr>
              <a:t>eyes.</a:t>
            </a:r>
            <a:endParaRPr lang="en-US" sz="2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b="1" cap="none" smtClean="0"/>
              <a:t>OBJECTIVES</a:t>
            </a:r>
            <a:endParaRPr lang="en-US" b="1" cap="none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CN" smtClean="0">
                <a:ea typeface="SimSun" pitchFamily="2" charset="-122"/>
              </a:rPr>
              <a:t>At the end of the practical class the student shall be able to:</a:t>
            </a:r>
          </a:p>
          <a:p>
            <a:pPr>
              <a:buFont typeface="Arial" charset="0"/>
              <a:buNone/>
            </a:pPr>
            <a:r>
              <a:rPr lang="en-US" altLang="zh-CN" smtClean="0">
                <a:ea typeface="SimSun" pitchFamily="2" charset="-122"/>
              </a:rPr>
              <a:t>1. Instill drugs carefully into the volunteer eye by the pouch method without injuring the cornea.</a:t>
            </a:r>
          </a:p>
          <a:p>
            <a:pPr>
              <a:buFont typeface="Arial" charset="0"/>
              <a:buNone/>
            </a:pPr>
            <a:r>
              <a:rPr lang="en-US" altLang="zh-CN" smtClean="0">
                <a:ea typeface="SimSun" pitchFamily="2" charset="-122"/>
              </a:rPr>
              <a:t>2. Study the effects of drugs on the eyes </a:t>
            </a: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/>
              <a:t>Methods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chemeClr val="tx1"/>
                </a:solidFill>
                <a:ea typeface="SimSun" pitchFamily="2" charset="-122"/>
              </a:rPr>
              <a:t>Place one drop of the agents in the following table into on eye and check for the parameters mentioned in the following table:</a:t>
            </a:r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 </a:t>
            </a:r>
            <a:endParaRPr lang="en-US" altLang="zh-CN" b="1" smtClean="0">
              <a:solidFill>
                <a:schemeClr val="tx1"/>
              </a:solidFill>
              <a:ea typeface="SimSun" pitchFamily="2" charset="-122"/>
            </a:endParaRPr>
          </a:p>
          <a:p>
            <a:pPr>
              <a:buFont typeface="Arial" charset="0"/>
              <a:buNone/>
            </a:pPr>
            <a:endParaRPr 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3387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74397"/>
              </p:ext>
            </p:extLst>
          </p:nvPr>
        </p:nvGraphicFramePr>
        <p:xfrm>
          <a:off x="304800" y="2819400"/>
          <a:ext cx="8534400" cy="3346453"/>
        </p:xfrm>
        <a:graphic>
          <a:graphicData uri="http://schemas.openxmlformats.org/drawingml/2006/table">
            <a:tbl>
              <a:tblPr/>
              <a:tblGrid>
                <a:gridCol w="1295400"/>
                <a:gridCol w="1150938"/>
                <a:gridCol w="1439862"/>
                <a:gridCol w="1447800"/>
                <a:gridCol w="1219200"/>
                <a:gridCol w="1320800"/>
                <a:gridCol w="6604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Parameter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Pupil Size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Accommodation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Light Reflex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Blanching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Blinking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IOP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Agent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Phenylphrine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Pilocarpine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Tropicamide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proparacaine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placeabo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5450" y="407988"/>
            <a:ext cx="8261350" cy="822325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rgbClr val="0070C0"/>
                </a:solidFill>
              </a:rPr>
              <a:t>Eye</a:t>
            </a:r>
            <a:r>
              <a:rPr lang="en-US" cap="none" smtClean="0"/>
              <a:t>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38400"/>
            <a:ext cx="8497888" cy="4038600"/>
          </a:xfrm>
        </p:spPr>
        <p:txBody>
          <a:bodyPr/>
          <a:lstStyle/>
          <a:p>
            <a:pPr eaLnBrk="1" hangingPunct="1"/>
            <a:r>
              <a:rPr lang="en-US" smtClean="0"/>
              <a:t>is specialized sensory organ that mediate vision. The eye focuses images from external environment onto retina &amp; convert them into electrical signals which then recognized by the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8261350" cy="1039813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rgbClr val="0070C0"/>
                </a:solidFill>
              </a:rPr>
              <a:t>Anatomy &amp; Physiology of the Eye</a:t>
            </a:r>
          </a:p>
        </p:txBody>
      </p:sp>
      <p:pic>
        <p:nvPicPr>
          <p:cNvPr id="16387" name="صورة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71392"/>
            <a:ext cx="8399464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09800" y="6147123"/>
            <a:ext cx="4517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Figure 1: The composition of the human eye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76400"/>
            <a:ext cx="8991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1- Iris</a:t>
            </a:r>
            <a:r>
              <a:rPr lang="en-US" sz="2000" b="1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That involves: Circular muscle (Muscarinic receptors) and Radial muscle (</a:t>
            </a:r>
            <a:r>
              <a:rPr lang="en-US" sz="2000" dirty="0" smtClean="0"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Alpha-receptors).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2- Lens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Attached to the ciliary body by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ligaments.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3- Ciliary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body: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that involves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Ciliary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epithelium (B</a:t>
            </a:r>
            <a:r>
              <a:rPr lang="en-US" sz="2000" baseline="-25000" dirty="0">
                <a:latin typeface="+mn-lt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receptors): responsible for secretion of aqueous humor.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Ciliary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muscle (M receptors): responsible for near or far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vision</a:t>
            </a:r>
          </a:p>
          <a:p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4- </a:t>
            </a:r>
            <a:r>
              <a:rPr lang="en-US" sz="2000" b="1" dirty="0">
                <a:latin typeface="+mn-lt"/>
              </a:rPr>
              <a:t>The cornea</a:t>
            </a:r>
            <a:r>
              <a:rPr lang="en-US" sz="2000" dirty="0">
                <a:latin typeface="+mn-lt"/>
              </a:rPr>
              <a:t> is the </a:t>
            </a:r>
            <a:r>
              <a:rPr lang="en-US" sz="2000" dirty="0" smtClean="0">
                <a:latin typeface="+mn-lt"/>
              </a:rPr>
              <a:t>transparent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front </a:t>
            </a:r>
            <a:r>
              <a:rPr lang="en-US" sz="2000" dirty="0">
                <a:latin typeface="+mn-lt"/>
              </a:rPr>
              <a:t>part of the </a:t>
            </a:r>
            <a:r>
              <a:rPr lang="en-US" sz="2000" dirty="0" smtClean="0">
                <a:latin typeface="+mn-lt"/>
              </a:rPr>
              <a:t>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that cover the</a:t>
            </a:r>
            <a:r>
              <a:rPr lang="en-US" sz="2000" dirty="0">
                <a:latin typeface="+mn-lt"/>
              </a:rPr>
              <a:t> iris, pupil, and anterior </a:t>
            </a:r>
            <a:r>
              <a:rPr lang="en-US" sz="2000" dirty="0" smtClean="0">
                <a:latin typeface="+mn-lt"/>
              </a:rPr>
              <a:t>chamber.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5-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 </a:t>
            </a:r>
            <a:r>
              <a:rPr lang="en-US" sz="2000" b="1" dirty="0">
                <a:latin typeface="+mn-lt"/>
              </a:rPr>
              <a:t>anterior </a:t>
            </a:r>
            <a:r>
              <a:rPr lang="en-US" sz="2000" b="1" dirty="0" smtClean="0">
                <a:latin typeface="+mn-lt"/>
              </a:rPr>
              <a:t>chamber</a:t>
            </a:r>
            <a:r>
              <a:rPr lang="en-US" sz="2000" dirty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is the fluid-filled space inside the eye between the iris and the </a:t>
            </a:r>
            <a:r>
              <a:rPr lang="en-US" sz="2000" dirty="0" smtClean="0">
                <a:latin typeface="+mn-lt"/>
              </a:rPr>
              <a:t>cornea.</a:t>
            </a:r>
            <a:r>
              <a:rPr lang="en-US" sz="2000" dirty="0">
                <a:latin typeface="+mn-lt"/>
              </a:rPr>
              <a:t> Aqueous </a:t>
            </a:r>
            <a:r>
              <a:rPr lang="en-US" sz="2000" dirty="0" smtClean="0">
                <a:latin typeface="+mn-lt"/>
              </a:rPr>
              <a:t>humor </a:t>
            </a:r>
            <a:r>
              <a:rPr lang="en-US" sz="2000" dirty="0">
                <a:latin typeface="+mn-lt"/>
              </a:rPr>
              <a:t> is the clear fluid that fills the anterior chamber.</a:t>
            </a:r>
            <a:endParaRPr lang="en-US" sz="2000" dirty="0" smtClean="0">
              <a:latin typeface="+mn-lt"/>
            </a:endParaRPr>
          </a:p>
          <a:p>
            <a:r>
              <a:rPr lang="en-US" sz="2000" u="sng" dirty="0" smtClean="0">
                <a:latin typeface="+mn-lt"/>
                <a:cs typeface="Arial" panose="020B0604020202020204" pitchFamily="34" charset="0"/>
              </a:rPr>
              <a:t> </a:t>
            </a: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effectLst/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lt"/>
                <a:ea typeface="SimSun" pitchFamily="2" charset="-122"/>
                <a:cs typeface="Times New Roman" pitchFamily="18" charset="0"/>
              </a:rPr>
              <a:t>The main compartments of the human eye (as shown in figure 1</a:t>
            </a:r>
            <a:r>
              <a:rPr lang="en-US" altLang="zh-CN" sz="2400" b="1" dirty="0" smtClean="0">
                <a:latin typeface="+mn-lt"/>
                <a:ea typeface="SimSun" pitchFamily="2" charset="-122"/>
                <a:cs typeface="Times New Roman" pitchFamily="18" charset="0"/>
              </a:rPr>
              <a:t>)</a:t>
            </a:r>
            <a:endParaRPr lang="en-US" altLang="zh-CN" sz="1200" b="1" dirty="0">
              <a:latin typeface="+mn-lt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9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5450" y="407988"/>
            <a:ext cx="8261350" cy="768350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rgbClr val="0070C0"/>
                </a:solidFill>
              </a:rPr>
              <a:t>Pupil Diameter</a:t>
            </a:r>
            <a:r>
              <a:rPr lang="en-US" cap="none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17713"/>
            <a:ext cx="8421688" cy="453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pupil </a:t>
            </a:r>
            <a:r>
              <a:rPr lang="en-US" sz="2000" dirty="0" smtClean="0">
                <a:solidFill>
                  <a:schemeClr val="tx1"/>
                </a:solidFill>
              </a:rPr>
              <a:t>is the hole in the center of iris. The diameter of the pupil (pupil size) &amp; hence the amount of light entering the eye is regulated by two anatomically innervated set of smooth muscles: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1- radial muscles which innervated by adrenergic fibers (containing alpha1-receptors).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2- circular muscles which innervated by cholinergic fibers (containing M3-receptors).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000" b="1" dirty="0" smtClean="0">
                <a:solidFill>
                  <a:schemeClr val="tx1"/>
                </a:solidFill>
              </a:rPr>
              <a:t>Notes: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1" dirty="0" err="1" smtClean="0">
                <a:solidFill>
                  <a:schemeClr val="tx1"/>
                </a:solidFill>
                <a:ea typeface="SimSun" pitchFamily="2" charset="-122"/>
              </a:rPr>
              <a:t>Miosis</a:t>
            </a:r>
            <a:r>
              <a:rPr lang="en-US" altLang="zh-CN" sz="2000" b="1" dirty="0" smtClean="0">
                <a:solidFill>
                  <a:schemeClr val="tx1"/>
                </a:solidFill>
                <a:ea typeface="SimSun" pitchFamily="2" charset="-122"/>
              </a:rPr>
              <a:t>:</a:t>
            </a:r>
            <a:r>
              <a:rPr lang="en-US" altLang="zh-CN" sz="2000" dirty="0" smtClean="0">
                <a:solidFill>
                  <a:schemeClr val="tx1"/>
                </a:solidFill>
                <a:ea typeface="SimSun" pitchFamily="2" charset="-122"/>
              </a:rPr>
              <a:t> is due to either contraction of circular muscle or   relaxation of radial muscle. </a:t>
            </a:r>
            <a:endParaRPr lang="en-US" altLang="zh-CN" sz="2000" dirty="0" smtClean="0">
              <a:solidFill>
                <a:schemeClr val="tx1"/>
              </a:solidFill>
              <a:ea typeface="SimSun" pitchFamily="2" charset="-122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zh-CN" sz="2000" b="1" dirty="0" err="1" smtClean="0">
                <a:solidFill>
                  <a:schemeClr val="tx1"/>
                </a:solidFill>
                <a:ea typeface="SimSun" pitchFamily="2" charset="-122"/>
              </a:rPr>
              <a:t>Mydriasis</a:t>
            </a:r>
            <a:r>
              <a:rPr lang="en-US" altLang="zh-CN" sz="2000" b="1" dirty="0" smtClean="0">
                <a:solidFill>
                  <a:schemeClr val="tx1"/>
                </a:solidFill>
                <a:ea typeface="SimSun" pitchFamily="2" charset="-122"/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  <a:ea typeface="SimSun" pitchFamily="2" charset="-122"/>
              </a:rPr>
              <a:t>is due to either contraction of radial muscle or relaxation of circular muscle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Human eye anatomy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31168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124200"/>
            <a:ext cx="1219200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Mydriasis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8400" y="4876800"/>
            <a:ext cx="838200" cy="3698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Miosis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2406" y="6281736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+mn-lt"/>
                <a:ea typeface="SimSun" panose="02010600030101010101" pitchFamily="2" charset="-122"/>
              </a:rPr>
              <a:t>Figure </a:t>
            </a:r>
            <a:r>
              <a:rPr lang="en-US" b="1" dirty="0" smtClean="0">
                <a:latin typeface="+mn-lt"/>
                <a:ea typeface="SimSun" panose="02010600030101010101" pitchFamily="2" charset="-122"/>
              </a:rPr>
              <a:t>2: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Regulation of the amount of the light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rgbClr val="0070C0"/>
                </a:solidFill>
              </a:rPr>
              <a:t>Accummodation for Near &amp; Far Vision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574088" cy="4611688"/>
          </a:xfrm>
        </p:spPr>
        <p:txBody>
          <a:bodyPr/>
          <a:lstStyle/>
          <a:p>
            <a:r>
              <a:rPr lang="en-US" altLang="zh-CN" sz="1800" dirty="0" smtClean="0">
                <a:solidFill>
                  <a:schemeClr val="tx1"/>
                </a:solidFill>
                <a:ea typeface="SimSun" pitchFamily="2" charset="-122"/>
              </a:rPr>
              <a:t>Ciliary body involves ciliary muscle and ciliary epithelium</a:t>
            </a:r>
          </a:p>
          <a:p>
            <a:r>
              <a:rPr lang="en-US" altLang="zh-CN" sz="1800" dirty="0" smtClean="0">
                <a:solidFill>
                  <a:schemeClr val="tx1"/>
                </a:solidFill>
                <a:ea typeface="SimSun" pitchFamily="2" charset="-122"/>
              </a:rPr>
              <a:t>Ciliary muscle </a:t>
            </a:r>
            <a:r>
              <a:rPr lang="en-US" altLang="zh-CN" sz="1800" b="1" dirty="0" smtClean="0">
                <a:solidFill>
                  <a:schemeClr val="tx1"/>
                </a:solidFill>
                <a:ea typeface="SimSun" pitchFamily="2" charset="-122"/>
              </a:rPr>
              <a:t>(M receptors):</a:t>
            </a:r>
            <a:r>
              <a:rPr lang="en-US" altLang="zh-CN" sz="1800" dirty="0" smtClean="0">
                <a:solidFill>
                  <a:schemeClr val="tx1"/>
                </a:solidFill>
                <a:ea typeface="SimSun" pitchFamily="2" charset="-122"/>
              </a:rPr>
              <a:t> responsible for near or far vision.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Low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800" b="1" dirty="0" smtClean="0">
                <a:solidFill>
                  <a:schemeClr val="tx1"/>
                </a:solidFill>
                <a:ea typeface="SimSun" pitchFamily="2" charset="-122"/>
                <a:cs typeface="Times New Roman" pitchFamily="18" charset="0"/>
              </a:rPr>
              <a:t>    M-agonist → Ciliary M. Contraction → Lens contraction → near vision</a:t>
            </a:r>
          </a:p>
          <a:p>
            <a:pPr algn="justLow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800" b="1" dirty="0" smtClean="0">
                <a:solidFill>
                  <a:schemeClr val="tx1"/>
                </a:solidFill>
                <a:ea typeface="SimSun" pitchFamily="2" charset="-122"/>
                <a:cs typeface="Times New Roman" pitchFamily="18" charset="0"/>
              </a:rPr>
              <a:t>   Anti-Muscarinic → Ciliary M. Relaxation → Lens relaxation → far vision</a:t>
            </a:r>
          </a:p>
          <a:p>
            <a:pPr algn="justLow" eaLnBrk="1" hangingPunct="1">
              <a:lnSpc>
                <a:spcPct val="90000"/>
              </a:lnSpc>
              <a:buFont typeface="Arial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Contraction</a:t>
            </a:r>
            <a:r>
              <a:rPr lang="en-US" sz="1800" dirty="0" smtClean="0">
                <a:solidFill>
                  <a:schemeClr val="tx1"/>
                </a:solidFill>
              </a:rPr>
              <a:t> of ciliary muscle in response to cholinergic activation (M3 receptors) causes these suspensory ligaments to relax allowing the lens to become more convex &amp; thus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 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improving the focus for closer objects.</a:t>
            </a:r>
            <a:r>
              <a:rPr lang="en-US" sz="1800" dirty="0" smtClean="0">
                <a:solidFill>
                  <a:schemeClr val="tx1"/>
                </a:solidFill>
              </a:rPr>
              <a:t> 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relaxation</a:t>
            </a:r>
            <a:r>
              <a:rPr lang="en-US" sz="1800" dirty="0" smtClean="0">
                <a:solidFill>
                  <a:schemeClr val="tx1"/>
                </a:solidFill>
              </a:rPr>
              <a:t> of the ciliary muscle (e.g. by </a:t>
            </a:r>
            <a:r>
              <a:rPr lang="en-US" sz="1800" dirty="0" err="1" smtClean="0">
                <a:solidFill>
                  <a:schemeClr val="tx1"/>
                </a:solidFill>
              </a:rPr>
              <a:t>antimuscarinic</a:t>
            </a:r>
            <a:r>
              <a:rPr lang="en-US" sz="1800" dirty="0" smtClean="0">
                <a:solidFill>
                  <a:schemeClr val="tx1"/>
                </a:solidFill>
              </a:rPr>
              <a:t> agents) the suspensory ligaments will be stretch allowing the lens to become more flat so that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improving the focus for farther objects.</a:t>
            </a:r>
            <a:r>
              <a:rPr lang="en-US" sz="1800" dirty="0" smtClean="0">
                <a:solidFill>
                  <a:schemeClr val="tx1"/>
                </a:solidFill>
              </a:rPr>
              <a:t> 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Drugs that antagonized </a:t>
            </a:r>
            <a:r>
              <a:rPr lang="en-US" sz="1800" dirty="0" err="1" smtClean="0">
                <a:solidFill>
                  <a:schemeClr val="tx1"/>
                </a:solidFill>
              </a:rPr>
              <a:t>accummodation</a:t>
            </a:r>
            <a:r>
              <a:rPr lang="en-US" sz="1800" dirty="0" smtClean="0">
                <a:solidFill>
                  <a:schemeClr val="tx1"/>
                </a:solidFill>
              </a:rPr>
              <a:t> for near vision termed </a:t>
            </a:r>
            <a:r>
              <a:rPr lang="en-US" sz="1800" b="1" dirty="0" err="1" smtClean="0">
                <a:solidFill>
                  <a:schemeClr val="tx1"/>
                </a:solidFill>
              </a:rPr>
              <a:t>cycloplegics</a:t>
            </a:r>
            <a:r>
              <a:rPr lang="en-US" sz="1800" dirty="0" smtClean="0">
                <a:solidFill>
                  <a:schemeClr val="tx1"/>
                </a:solidFill>
              </a:rPr>
              <a:t>, they are exclusively muscarinic antagonists.  sympatholytic agents do not alter </a:t>
            </a:r>
            <a:r>
              <a:rPr lang="en-US" sz="1800" dirty="0" err="1" smtClean="0">
                <a:solidFill>
                  <a:schemeClr val="tx1"/>
                </a:solidFill>
              </a:rPr>
              <a:t>accummodation</a:t>
            </a:r>
            <a:r>
              <a:rPr lang="en-US" sz="1800" dirty="0" smtClean="0">
                <a:solidFill>
                  <a:schemeClr val="tx1"/>
                </a:solidFill>
              </a:rPr>
              <a:t> for near vision since there are no adrenergic receptors in the ciliary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Human eyes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accommodation</a:t>
            </a:r>
          </a:p>
        </p:txBody>
      </p:sp>
      <p:pic>
        <p:nvPicPr>
          <p:cNvPr id="20482" name="صورة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5334000" cy="40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3" descr="F:\my doc.s\DEPARTMENT OF PHARMACOLOGY &amp; THERAPIUTICS\eye\photo\ciliarysmcmh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895600" cy="27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068137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Figure 3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The contraction and relaxation of the lens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Drugs and human eye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5344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ndara" panose="020E0502030303020204" pitchFamily="34" charset="0"/>
                <a:cs typeface="+mn-cs"/>
              </a:rPr>
              <a:t>Topical administration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Eye drops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Principally absorbed through the cornea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Short drug-eye contact time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Eye ointments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Allow a prolonged contact time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Eye lotions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Used for irrigation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ndara" panose="020E0502030303020204" pitchFamily="34" charset="0"/>
                <a:cs typeface="+mn-cs"/>
              </a:rPr>
              <a:t>Local injections and systemic treatment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Physiological barriers limit systemically administered drug penetration to the eye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 panose="020E0502030303020204" pitchFamily="34" charset="0"/>
                <a:cs typeface="+mn-cs"/>
              </a:rPr>
              <a:t>Ex. acetazolamide for severely raised intraocular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782</TotalTime>
  <Words>1081</Words>
  <Application>Microsoft Office PowerPoint</Application>
  <PresentationFormat>On-screen Show (4:3)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宋体</vt:lpstr>
      <vt:lpstr>Arial</vt:lpstr>
      <vt:lpstr>Book Antiqua</vt:lpstr>
      <vt:lpstr>Cambria</vt:lpstr>
      <vt:lpstr>Candara</vt:lpstr>
      <vt:lpstr>Century Gothic</vt:lpstr>
      <vt:lpstr>Times New Roman</vt:lpstr>
      <vt:lpstr>Wingdings</vt:lpstr>
      <vt:lpstr>Apothecary</vt:lpstr>
      <vt:lpstr>Study of the action of Drugs on Human Eyes  Lab-6 </vt:lpstr>
      <vt:lpstr>Eye </vt:lpstr>
      <vt:lpstr>Anatomy &amp; Physiology of the Eye</vt:lpstr>
      <vt:lpstr>PowerPoint Presentation</vt:lpstr>
      <vt:lpstr>Pupil Diameter </vt:lpstr>
      <vt:lpstr>Human eye anatomy</vt:lpstr>
      <vt:lpstr>Accummodation for Near &amp; Far Vision</vt:lpstr>
      <vt:lpstr>Human eyes accommodation</vt:lpstr>
      <vt:lpstr>Drugs and human eye</vt:lpstr>
      <vt:lpstr>Drugs and human eye</vt:lpstr>
      <vt:lpstr>Drugs and human eye</vt:lpstr>
      <vt:lpstr>Drugs and human eye</vt:lpstr>
      <vt:lpstr>GLAUCOMA</vt:lpstr>
      <vt:lpstr>Pathphysiology of Glaucoma</vt:lpstr>
      <vt:lpstr>glaucoma</vt:lpstr>
      <vt:lpstr>glaucoma</vt:lpstr>
      <vt:lpstr>glaucoma</vt:lpstr>
      <vt:lpstr>OBJECTIVES</vt:lpstr>
      <vt:lpstr>Methods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Eyes</dc:title>
  <dc:creator>Hassan</dc:creator>
  <cp:lastModifiedBy>alsafi</cp:lastModifiedBy>
  <cp:revision>95</cp:revision>
  <dcterms:created xsi:type="dcterms:W3CDTF">2006-08-16T00:00:00Z</dcterms:created>
  <dcterms:modified xsi:type="dcterms:W3CDTF">2018-11-24T07:35:41Z</dcterms:modified>
</cp:coreProperties>
</file>