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4"/>
  </p:notesMasterIdLst>
  <p:sldIdLst>
    <p:sldId id="256" r:id="rId2"/>
    <p:sldId id="285" r:id="rId3"/>
    <p:sldId id="293" r:id="rId4"/>
    <p:sldId id="294" r:id="rId5"/>
    <p:sldId id="295" r:id="rId6"/>
    <p:sldId id="277" r:id="rId7"/>
    <p:sldId id="278" r:id="rId8"/>
    <p:sldId id="296" r:id="rId9"/>
    <p:sldId id="292" r:id="rId10"/>
    <p:sldId id="282" r:id="rId11"/>
    <p:sldId id="283" r:id="rId12"/>
    <p:sldId id="289" r:id="rId13"/>
    <p:sldId id="297" r:id="rId14"/>
    <p:sldId id="307" r:id="rId15"/>
    <p:sldId id="308" r:id="rId16"/>
    <p:sldId id="309" r:id="rId17"/>
    <p:sldId id="310" r:id="rId18"/>
    <p:sldId id="291" r:id="rId19"/>
    <p:sldId id="298" r:id="rId20"/>
    <p:sldId id="286" r:id="rId21"/>
    <p:sldId id="284" r:id="rId22"/>
    <p:sldId id="299" r:id="rId23"/>
    <p:sldId id="306" r:id="rId24"/>
    <p:sldId id="281" r:id="rId25"/>
    <p:sldId id="311" r:id="rId26"/>
    <p:sldId id="280" r:id="rId27"/>
    <p:sldId id="312" r:id="rId28"/>
    <p:sldId id="313" r:id="rId29"/>
    <p:sldId id="301" r:id="rId30"/>
    <p:sldId id="314" r:id="rId31"/>
    <p:sldId id="315" r:id="rId32"/>
    <p:sldId id="316" r:id="rId3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7AD445-5E2A-4CA2-AB17-E8AF9A7DEC76}" type="datetimeFigureOut">
              <a:rPr lang="ar-IQ" smtClean="0"/>
              <a:pPr/>
              <a:t>02/03/1440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29BA01-1C35-4A28-8460-8EC676857A1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3605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36FE-AD0A-4BF9-8C8C-B46CD1D87C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02/03/1440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02/03/1440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02/03/1440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02/03/1440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02/03/1440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02/03/1440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02/03/1440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02/03/1440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02/03/1440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02/03/1440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BB4-DE46-43DA-8E1F-BB19FC9E8014}" type="datetimeFigureOut">
              <a:rPr lang="ar-IQ" smtClean="0"/>
              <a:pPr/>
              <a:t>02/03/1440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365BB4-DE46-43DA-8E1F-BB19FC9E8014}" type="datetimeFigureOut">
              <a:rPr lang="ar-IQ" smtClean="0"/>
              <a:pPr/>
              <a:t>02/03/1440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A8D340-4D68-42BA-9507-5279C95C0462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7166"/>
            <a:ext cx="7854696" cy="462397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Tx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Drugs in gynecology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ar-IQ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Gynecological department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university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gosereline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Zoladex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Its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GnRH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analouge,given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S.C injection in the abdominal area every 28day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4" name="صورة 2" descr="ZNC09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7377138" cy="3657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Side effect: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 pain, breast tenderness, hot flush ,headache ,depression ,decreased libido.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Used in treatment of endometriosis, breast cancer, its also used to help thinning of the lining of the uterus before surgery.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5300" dirty="0" err="1" smtClean="0">
                <a:solidFill>
                  <a:srgbClr val="FFC000"/>
                </a:solidFill>
              </a:rPr>
              <a:t>Clomifene</a:t>
            </a:r>
            <a:r>
              <a:rPr lang="en-US" sz="5300" dirty="0" smtClean="0">
                <a:solidFill>
                  <a:srgbClr val="FFC000"/>
                </a:solidFill>
              </a:rPr>
              <a:t> citrate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It is a selective estrogen receptor modulator (SERM) that increases production of gonadotropins by inhibiting negative feedback on the hypothalamus.</a:t>
            </a:r>
          </a:p>
          <a:p>
            <a:pPr algn="l">
              <a:buNone/>
            </a:pPr>
            <a:r>
              <a:rPr lang="en-US" sz="2400" b="1" i="1" dirty="0" smtClean="0"/>
              <a:t>Administered during follicular phase of menstrual cycle. It act by increasing </a:t>
            </a:r>
            <a:r>
              <a:rPr lang="en-US" sz="2400" b="1" i="1" dirty="0" err="1" smtClean="0"/>
              <a:t>gonadotrophin</a:t>
            </a:r>
            <a:r>
              <a:rPr lang="en-US" sz="2400" b="1" i="1" dirty="0" smtClean="0"/>
              <a:t> release from the pituitary, leading to enhanced follicular recruitment &amp; growth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n-US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l">
              <a:buNone/>
            </a:pPr>
            <a:r>
              <a:rPr lang="en-US" sz="2400" b="1" i="1" dirty="0" smtClean="0"/>
              <a:t>. It is effective in inducing ovulation in 85% of women &amp; the current recommendation is for 6 cycles of treatment</a:t>
            </a:r>
          </a:p>
          <a:p>
            <a:pPr>
              <a:buNone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C:\Users\DR SALLY\Desktop\clo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5286388"/>
            <a:ext cx="828677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i="1" dirty="0" smtClean="0"/>
              <a:t>It is recommended that </a:t>
            </a:r>
            <a:r>
              <a:rPr lang="en-US" b="1" i="1" dirty="0" err="1" smtClean="0"/>
              <a:t>tretment</a:t>
            </a:r>
            <a:r>
              <a:rPr lang="en-US" b="1" i="1" dirty="0" smtClean="0"/>
              <a:t> are </a:t>
            </a:r>
            <a:r>
              <a:rPr lang="en-US" b="1" i="1" dirty="0" err="1" smtClean="0"/>
              <a:t>monitered</a:t>
            </a:r>
            <a:r>
              <a:rPr lang="en-US" b="1" i="1" dirty="0" smtClean="0"/>
              <a:t> with serial U/S scans to minimize the risk of multiple pregnancy &amp; risk of OHSS.</a:t>
            </a:r>
          </a:p>
          <a:p>
            <a:pPr algn="l">
              <a:buNone/>
            </a:pPr>
            <a:r>
              <a:rPr lang="en-US" b="1" i="1" dirty="0" smtClean="0"/>
              <a:t>Adverse effects</a:t>
            </a:r>
          </a:p>
          <a:p>
            <a:pPr algn="l">
              <a:buNone/>
            </a:pPr>
            <a:r>
              <a:rPr lang="en-US" b="1" i="1" dirty="0" smtClean="0"/>
              <a:t>1. multiple pregnancy 5-12%</a:t>
            </a:r>
          </a:p>
          <a:p>
            <a:pPr algn="l">
              <a:buNone/>
            </a:pPr>
            <a:r>
              <a:rPr lang="en-US" b="1" i="1" dirty="0" smtClean="0"/>
              <a:t>2. OHSS-ovarian </a:t>
            </a:r>
            <a:r>
              <a:rPr lang="en-US" b="1" i="1" dirty="0" err="1" smtClean="0"/>
              <a:t>hyperstimulation</a:t>
            </a:r>
            <a:r>
              <a:rPr lang="en-US" b="1" i="1" dirty="0" smtClean="0"/>
              <a:t> syndrome.</a:t>
            </a:r>
          </a:p>
          <a:p>
            <a:pPr algn="l">
              <a:buNone/>
            </a:pPr>
            <a:r>
              <a:rPr lang="en-US" b="1" i="1" dirty="0" smtClean="0"/>
              <a:t>3. hot flushing</a:t>
            </a:r>
          </a:p>
          <a:p>
            <a:pPr algn="l">
              <a:buNone/>
            </a:pPr>
            <a:r>
              <a:rPr lang="en-US" b="1" i="1" dirty="0" smtClean="0"/>
              <a:t>4. Headache</a:t>
            </a:r>
          </a:p>
          <a:p>
            <a:pPr algn="l">
              <a:buNone/>
            </a:pPr>
            <a:r>
              <a:rPr lang="en-US" b="1" i="1" dirty="0" smtClean="0"/>
              <a:t>5. abdominal discomfort</a:t>
            </a:r>
          </a:p>
          <a:p>
            <a:pPr algn="l">
              <a:buNone/>
            </a:pPr>
            <a:r>
              <a:rPr lang="en-US" b="1" i="1" dirty="0" smtClean="0"/>
              <a:t>6. visual blurring</a:t>
            </a:r>
          </a:p>
          <a:p>
            <a:pPr algn="l">
              <a:buNone/>
            </a:pPr>
            <a:r>
              <a:rPr lang="en-US" b="1" i="1" dirty="0" smtClean="0"/>
              <a:t>7. Rarely cause reversible alopecia</a:t>
            </a: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Tamoxifen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b="1" i="1" dirty="0" smtClean="0"/>
              <a:t>Estrogenic and </a:t>
            </a:r>
            <a:r>
              <a:rPr lang="en-US" b="1" i="1" dirty="0" err="1" smtClean="0"/>
              <a:t>antiestrogenic</a:t>
            </a:r>
            <a:r>
              <a:rPr lang="en-US" b="1" i="1" dirty="0" smtClean="0"/>
              <a:t> effects</a:t>
            </a:r>
          </a:p>
          <a:p>
            <a:pPr algn="just" rtl="0">
              <a:buNone/>
            </a:pPr>
            <a:r>
              <a:rPr lang="en-US" b="1" i="1" dirty="0" smtClean="0"/>
              <a:t>Estrogen receptor antagonist in breast tissue, treat breast cancer in receptor + patients</a:t>
            </a:r>
          </a:p>
          <a:p>
            <a:pPr marL="514350" indent="-514350" algn="just" rtl="0">
              <a:buNone/>
            </a:pPr>
            <a:r>
              <a:rPr lang="en-US" b="1" i="1" dirty="0" smtClean="0"/>
              <a:t>Adverse effects </a:t>
            </a:r>
          </a:p>
          <a:p>
            <a:pPr marL="514350" indent="-514350" algn="just" rtl="0">
              <a:buAutoNum type="arabicPeriod"/>
            </a:pPr>
            <a:r>
              <a:rPr lang="en-US" b="1" i="1" dirty="0" smtClean="0"/>
              <a:t>nausea</a:t>
            </a:r>
          </a:p>
          <a:p>
            <a:pPr algn="just" rtl="0">
              <a:buNone/>
            </a:pPr>
            <a:r>
              <a:rPr lang="en-US" b="1" i="1" dirty="0" smtClean="0"/>
              <a:t>2. Vomiting</a:t>
            </a:r>
          </a:p>
          <a:p>
            <a:pPr algn="just" rtl="0">
              <a:buNone/>
            </a:pPr>
            <a:r>
              <a:rPr lang="en-US" b="1" i="1" dirty="0" smtClean="0"/>
              <a:t>3. hot flashes</a:t>
            </a:r>
          </a:p>
          <a:p>
            <a:pPr algn="just" rtl="0">
              <a:buNone/>
            </a:pPr>
            <a:r>
              <a:rPr lang="en-US" b="1" i="1" dirty="0" smtClean="0"/>
              <a:t>4. vaginal bleeding</a:t>
            </a:r>
          </a:p>
          <a:p>
            <a:pPr algn="just" rtl="0">
              <a:buNone/>
            </a:pPr>
            <a:r>
              <a:rPr lang="en-US" b="1" i="1" dirty="0" smtClean="0"/>
              <a:t>5. menstrual irregularities</a:t>
            </a: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14686"/>
            <a:ext cx="46434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parlodel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Medical treatment of </a:t>
            </a:r>
            <a:r>
              <a:rPr lang="en-US" b="1" i="1" dirty="0" err="1" smtClean="0"/>
              <a:t>hyperprolactenemia</a:t>
            </a:r>
            <a:r>
              <a:rPr lang="en-US" b="1" i="1" dirty="0" smtClean="0"/>
              <a:t> Nonspecific dopamine receptor agonist, </a:t>
            </a:r>
            <a:r>
              <a:rPr lang="en-US" b="1" i="1" dirty="0" err="1" smtClean="0"/>
              <a:t>bromocriptine</a:t>
            </a:r>
            <a:r>
              <a:rPr lang="en-US" b="1" i="1" dirty="0" smtClean="0"/>
              <a:t> (</a:t>
            </a:r>
            <a:r>
              <a:rPr lang="en-US" b="1" i="1" dirty="0" err="1" smtClean="0"/>
              <a:t>Parlodel</a:t>
            </a:r>
            <a:r>
              <a:rPr lang="en-US" b="1" i="1" dirty="0" smtClean="0"/>
              <a:t>) The dopamine receptor type 2 agonist, </a:t>
            </a:r>
            <a:r>
              <a:rPr lang="en-US" b="1" i="1" dirty="0" err="1" smtClean="0"/>
              <a:t>cabergoline</a:t>
            </a:r>
            <a:r>
              <a:rPr lang="en-US" b="1" i="1" dirty="0" smtClean="0"/>
              <a:t> (</a:t>
            </a:r>
            <a:r>
              <a:rPr lang="en-US" b="1" i="1" dirty="0" err="1" smtClean="0"/>
              <a:t>Dostinex</a:t>
            </a:r>
            <a:r>
              <a:rPr lang="en-US" b="1" i="1" dirty="0" smtClean="0"/>
              <a:t>).</a:t>
            </a:r>
          </a:p>
          <a:p>
            <a:pPr algn="l"/>
            <a:r>
              <a:rPr lang="en-US" i="1" dirty="0" smtClean="0"/>
              <a:t>Most patients can tolerate </a:t>
            </a:r>
            <a:r>
              <a:rPr lang="en-US" i="1" dirty="0" err="1" smtClean="0"/>
              <a:t>bromocriptine</a:t>
            </a:r>
            <a:r>
              <a:rPr lang="en-US" i="1" dirty="0" smtClean="0"/>
              <a:t> if started at a low dose—½ tablet or 0.125 mg—each night to minimize associated nausea and dizziness. This dose </a:t>
            </a:r>
            <a:r>
              <a:rPr lang="ar-IQ" i="1" dirty="0" smtClean="0"/>
              <a:t>  </a:t>
            </a:r>
            <a:r>
              <a:rPr lang="en-US" i="1" dirty="0" smtClean="0"/>
              <a:t>can be slowly increased to three times</a:t>
            </a: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290"/>
            <a:ext cx="5248294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i="1" dirty="0" smtClean="0"/>
              <a:t>side effects</a:t>
            </a:r>
          </a:p>
          <a:p>
            <a:pPr algn="l">
              <a:buNone/>
            </a:pPr>
            <a:r>
              <a:rPr lang="en-US" b="1" i="1" dirty="0" smtClean="0"/>
              <a:t>1. Nausea</a:t>
            </a:r>
          </a:p>
          <a:p>
            <a:pPr algn="l">
              <a:buNone/>
            </a:pPr>
            <a:r>
              <a:rPr lang="en-US" b="1" i="1" dirty="0" smtClean="0"/>
              <a:t>2. Vomiting</a:t>
            </a:r>
          </a:p>
          <a:p>
            <a:pPr algn="l">
              <a:buNone/>
            </a:pPr>
            <a:r>
              <a:rPr lang="en-US" b="1" i="1" dirty="0" smtClean="0"/>
              <a:t>3. nasal congestion</a:t>
            </a:r>
          </a:p>
          <a:p>
            <a:pPr algn="l">
              <a:buNone/>
            </a:pPr>
            <a:r>
              <a:rPr lang="en-US" b="1" i="1" dirty="0" smtClean="0"/>
              <a:t>.Alternative is </a:t>
            </a:r>
            <a:r>
              <a:rPr lang="en-US" b="1" i="1" dirty="0" err="1" smtClean="0"/>
              <a:t>gabrgoline</a:t>
            </a:r>
            <a:r>
              <a:rPr lang="en-US" b="1" i="1" dirty="0" smtClean="0"/>
              <a:t> (</a:t>
            </a:r>
            <a:r>
              <a:rPr lang="en-US" b="1" i="1" dirty="0" err="1" smtClean="0"/>
              <a:t>dostinex</a:t>
            </a:r>
            <a:r>
              <a:rPr lang="en-US" b="1" i="1" dirty="0" smtClean="0"/>
              <a:t>):</a:t>
            </a:r>
          </a:p>
          <a:p>
            <a:pPr algn="l">
              <a:buNone/>
            </a:pPr>
            <a:r>
              <a:rPr lang="en-US" i="1" dirty="0" err="1" smtClean="0"/>
              <a:t>Cabergoline</a:t>
            </a:r>
            <a:r>
              <a:rPr lang="en-US" i="1" dirty="0" smtClean="0"/>
              <a:t> has a longer half-life than </a:t>
            </a:r>
            <a:r>
              <a:rPr lang="en-US" i="1" dirty="0" err="1" smtClean="0"/>
              <a:t>bromocriptine</a:t>
            </a:r>
            <a:r>
              <a:rPr lang="en-US" i="1" dirty="0" smtClean="0"/>
              <a:t>, allowing once- or twice-weekly dosing compared with the multiple daily doses that may be required for </a:t>
            </a:r>
            <a:r>
              <a:rPr lang="en-US" i="1" dirty="0" err="1" smtClean="0"/>
              <a:t>bromocriptine</a:t>
            </a: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85728"/>
            <a:ext cx="152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36528"/>
          </a:xfrm>
        </p:spPr>
        <p:txBody>
          <a:bodyPr/>
          <a:lstStyle/>
          <a:p>
            <a:pPr algn="just" rtl="0"/>
            <a:r>
              <a:rPr lang="en-US" i="1" dirty="0" smtClean="0"/>
              <a:t>Typical initial </a:t>
            </a:r>
            <a:r>
              <a:rPr lang="en-US" i="1" dirty="0" err="1" smtClean="0"/>
              <a:t>cabergoline</a:t>
            </a:r>
            <a:r>
              <a:rPr lang="en-US" i="1" dirty="0" smtClean="0"/>
              <a:t> dosages are 0.25 mg orally twice weekly. </a:t>
            </a:r>
            <a:r>
              <a:rPr lang="en-US" i="1" dirty="0" err="1" smtClean="0"/>
              <a:t>Cabergoline</a:t>
            </a:r>
            <a:r>
              <a:rPr lang="en-US" i="1" dirty="0" smtClean="0"/>
              <a:t> has been found to be more effective than </a:t>
            </a:r>
            <a:r>
              <a:rPr lang="en-US" i="1" dirty="0" err="1" smtClean="0"/>
              <a:t>bromocriptine</a:t>
            </a:r>
            <a:r>
              <a:rPr lang="en-US" i="1" dirty="0" smtClean="0"/>
              <a:t> in normalizing PRL levels but, </a:t>
            </a:r>
            <a:r>
              <a:rPr lang="en-US" i="1" dirty="0" err="1" smtClean="0"/>
              <a:t>cabergoline</a:t>
            </a:r>
            <a:r>
              <a:rPr lang="en-US" i="1" dirty="0" smtClean="0"/>
              <a:t> is expensive Reliable measurement of post treatment serum </a:t>
            </a:r>
            <a:r>
              <a:rPr lang="en-US" i="1" dirty="0" err="1" smtClean="0"/>
              <a:t>prolactin</a:t>
            </a:r>
            <a:r>
              <a:rPr lang="en-US" i="1" dirty="0" smtClean="0"/>
              <a:t> levels can be obtained 1 month following a steady medication dose</a:t>
            </a:r>
            <a:endParaRPr lang="ar-IQ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038600"/>
            <a:ext cx="1628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C000"/>
                </a:solidFill>
              </a:rPr>
              <a:t>Gestrinone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8006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i="1" dirty="0" smtClean="0"/>
              <a:t>is a synthetic derivative of 19 nor testosterone with </a:t>
            </a:r>
            <a:r>
              <a:rPr lang="en-US" sz="2400" i="1" dirty="0" err="1" smtClean="0"/>
              <a:t>antioestrogenic</a:t>
            </a:r>
            <a:r>
              <a:rPr lang="en-US" sz="2400" i="1" dirty="0" smtClean="0"/>
              <a:t>, </a:t>
            </a:r>
            <a:r>
              <a:rPr lang="en-US" sz="2400" b="1" i="1" dirty="0" err="1" smtClean="0"/>
              <a:t>antiprogestinic</a:t>
            </a:r>
            <a:r>
              <a:rPr lang="en-US" sz="2400" b="1" i="1" dirty="0" smtClean="0"/>
              <a:t>&amp; some androgenic activity</a:t>
            </a:r>
          </a:p>
          <a:p>
            <a:pPr algn="l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Dose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:2.5 mg twice weekly.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Uses: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as a treatment for endometriosis. It also has been used to shrink uterine fibroids and to reduce menorrhagia.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Side effects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: signs of increased androgen activity such as acne,     oily skin, fluid retention, weight gain, hirsutism and voice   change.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Contraindications: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The drug is contraindicated in pregnancy, during lactation, and in patients with severe cardiac, renal or hepatic insufficiency.</a:t>
            </a:r>
            <a:endParaRPr lang="en-US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"/>
            <a:ext cx="442914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Mefenamic</a:t>
            </a:r>
            <a:r>
              <a:rPr lang="en-US" sz="5400" dirty="0" smtClean="0"/>
              <a:t> acid:</a:t>
            </a:r>
            <a:br>
              <a:rPr lang="en-US" sz="5400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286148"/>
          </a:xfrm>
        </p:spPr>
        <p:txBody>
          <a:bodyPr>
            <a:normAutofit/>
          </a:bodyPr>
          <a:lstStyle/>
          <a:p>
            <a:pPr algn="just" rtl="0">
              <a:lnSpc>
                <a:spcPct val="90000"/>
              </a:lnSpc>
            </a:pPr>
            <a:r>
              <a:rPr lang="en-US" sz="2000" dirty="0" smtClean="0"/>
              <a:t>- </a:t>
            </a:r>
            <a:r>
              <a:rPr lang="en-US" sz="3600" dirty="0" smtClean="0"/>
              <a:t>NSAID, reduces bleeding by 25%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  - Dose: 250-500mg x TDS  D1-3 of cycle or PRN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  - Side effects: Gastro-intestinal discomfort nausea, </a:t>
            </a:r>
            <a:r>
              <a:rPr lang="en-US" sz="3600" dirty="0" err="1" smtClean="0"/>
              <a:t>diarrhoea</a:t>
            </a:r>
            <a:r>
              <a:rPr lang="en-US" sz="3600" dirty="0" smtClean="0"/>
              <a:t>, bleeding/ulceration</a:t>
            </a:r>
          </a:p>
          <a:p>
            <a:endParaRPr lang="ar-IQ" dirty="0"/>
          </a:p>
        </p:txBody>
      </p:sp>
      <p:pic>
        <p:nvPicPr>
          <p:cNvPr id="8194" name="Picture 2" descr="C:\Users\win7\Pictures\untitledme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714884"/>
            <a:ext cx="7072344" cy="178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i="1" dirty="0" smtClean="0"/>
              <a:t/>
            </a:r>
            <a:br>
              <a:rPr lang="en-US" sz="6600" i="1" dirty="0" smtClean="0"/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cytotec</a:t>
            </a: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Synthetic prostaglandin E1analoge </a:t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Uterotonic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drug</a:t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/>
              <a:t> Uses:</a:t>
            </a:r>
            <a:br>
              <a:rPr lang="en-US" sz="3200" i="1" dirty="0" smtClean="0"/>
            </a:br>
            <a:r>
              <a:rPr lang="en-US" sz="3200" i="1" dirty="0" smtClean="0"/>
              <a:t>It is </a:t>
            </a:r>
            <a:r>
              <a:rPr lang="en-US" sz="3200" i="1" dirty="0" err="1" smtClean="0"/>
              <a:t>utero</a:t>
            </a:r>
            <a:r>
              <a:rPr lang="en-US" sz="3200" i="1" dirty="0" smtClean="0"/>
              <a:t> tonic drug</a:t>
            </a:r>
            <a:br>
              <a:rPr lang="en-US" sz="3200" i="1" dirty="0" smtClean="0"/>
            </a:br>
            <a:r>
              <a:rPr lang="en-US" sz="3200" i="1" dirty="0" smtClean="0"/>
              <a:t>1. Used for ripening of cervix in induction of  </a:t>
            </a:r>
            <a:r>
              <a:rPr lang="en-US" sz="3200" i="1" dirty="0" err="1" smtClean="0"/>
              <a:t>labour</a:t>
            </a:r>
            <a:endParaRPr lang="en-US" sz="3200" i="1" dirty="0" smtClean="0"/>
          </a:p>
          <a:p>
            <a:pPr algn="l">
              <a:lnSpc>
                <a:spcPct val="90000"/>
              </a:lnSpc>
              <a:buFont typeface="Arial" pitchFamily="34" charset="0"/>
              <a:buNone/>
            </a:pPr>
            <a:r>
              <a:rPr lang="en-US" sz="3200" i="1" dirty="0" smtClean="0"/>
              <a:t>2.</a:t>
            </a:r>
            <a:r>
              <a:rPr lang="en-US" sz="3200" dirty="0" smtClean="0"/>
              <a:t>Medical management of miscarriage/ IUD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>3. termination of pregnancy</a:t>
            </a:r>
            <a:br>
              <a:rPr lang="en-US" sz="3200" i="1" dirty="0" smtClean="0"/>
            </a:br>
            <a:r>
              <a:rPr lang="en-US" sz="3200" i="1" dirty="0" smtClean="0"/>
              <a:t>4. in prevention &amp; treatment of PPH</a:t>
            </a:r>
            <a:r>
              <a:rPr lang="en-US" sz="3200" dirty="0" smtClean="0"/>
              <a:t> (800mcg PR/PV</a:t>
            </a:r>
            <a:r>
              <a:rPr lang="en-US" sz="3200" i="1" dirty="0" smtClean="0"/>
              <a:t>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290"/>
            <a:ext cx="29908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Tranxamic</a:t>
            </a:r>
            <a:r>
              <a:rPr lang="en-US" dirty="0" smtClean="0"/>
              <a:t> acid :</a:t>
            </a:r>
            <a:r>
              <a:rPr lang="en-US" dirty="0" err="1" smtClean="0"/>
              <a:t>antifibrinlytic</a:t>
            </a:r>
            <a:r>
              <a:rPr lang="en-US" dirty="0" smtClean="0"/>
              <a:t> agent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6509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400" dirty="0" err="1" smtClean="0"/>
              <a:t>Tranexamic</a:t>
            </a:r>
            <a:r>
              <a:rPr lang="en-US" sz="2400" dirty="0" smtClean="0"/>
              <a:t> acid:</a:t>
            </a:r>
          </a:p>
          <a:p>
            <a:pPr algn="l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- </a:t>
            </a:r>
            <a:r>
              <a:rPr lang="en-US" sz="2400" dirty="0" err="1" smtClean="0"/>
              <a:t>Antifibrinolytic,reduces</a:t>
            </a:r>
            <a:r>
              <a:rPr lang="en-US" sz="2400" dirty="0" smtClean="0"/>
              <a:t> bleeding by 50%</a:t>
            </a:r>
          </a:p>
          <a:p>
            <a:pPr algn="l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- Dose: 1g TDS/QDS D1-4 of cycle</a:t>
            </a:r>
          </a:p>
          <a:p>
            <a:pPr algn="l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- Contraindication: </a:t>
            </a:r>
            <a:r>
              <a:rPr lang="en-US" sz="2400" dirty="0" err="1" smtClean="0"/>
              <a:t>thromboembolic</a:t>
            </a:r>
            <a:r>
              <a:rPr lang="en-US" sz="2400" dirty="0" smtClean="0"/>
              <a:t> disease</a:t>
            </a:r>
          </a:p>
          <a:p>
            <a:pPr algn="l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- Side effects: </a:t>
            </a:r>
            <a:r>
              <a:rPr lang="en-US" sz="2400" dirty="0" err="1" smtClean="0"/>
              <a:t>nausea,vomiting,diarrhoea</a:t>
            </a:r>
            <a:r>
              <a:rPr lang="en-US" sz="2400" dirty="0" smtClean="0"/>
              <a:t>, </a:t>
            </a:r>
            <a:r>
              <a:rPr lang="en-US" sz="2400" dirty="0" err="1" smtClean="0"/>
              <a:t>thrombo</a:t>
            </a:r>
            <a:r>
              <a:rPr lang="en-US" sz="2400" dirty="0" smtClean="0"/>
              <a:t> embolic event</a:t>
            </a:r>
          </a:p>
          <a:p>
            <a:endParaRPr lang="en-US" dirty="0" smtClean="0"/>
          </a:p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14825"/>
            <a:ext cx="3429024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72008"/>
            <a:ext cx="406241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5400684" cy="1214446"/>
          </a:xfrm>
        </p:spPr>
        <p:txBody>
          <a:bodyPr/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Danazol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92500" lnSpcReduction="10000"/>
          </a:bodyPr>
          <a:lstStyle/>
          <a:p>
            <a:pPr algn="just" rtl="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/>
              <a:t>Mechanism:  Inhibits pituitary </a:t>
            </a:r>
            <a:r>
              <a:rPr lang="en-US" sz="2400" dirty="0" err="1" smtClean="0"/>
              <a:t>gonadotrophin</a:t>
            </a:r>
            <a:endParaRPr lang="en-US" sz="2400" dirty="0" smtClean="0"/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                  -</a:t>
            </a:r>
            <a:r>
              <a:rPr lang="en-US" sz="2400" dirty="0" err="1" smtClean="0"/>
              <a:t>antioestrogenic</a:t>
            </a:r>
            <a:r>
              <a:rPr lang="en-US" sz="2400" dirty="0" smtClean="0"/>
              <a:t> &amp; </a:t>
            </a:r>
            <a:r>
              <a:rPr lang="en-US" sz="2400" dirty="0" err="1" smtClean="0"/>
              <a:t>antiprogestogenic</a:t>
            </a:r>
            <a:endParaRPr lang="en-US" sz="2400" dirty="0" smtClean="0"/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                  - androgenic activity</a:t>
            </a:r>
          </a:p>
          <a:p>
            <a:pPr algn="just" rtl="0">
              <a:lnSpc>
                <a:spcPct val="90000"/>
              </a:lnSpc>
            </a:pPr>
            <a:r>
              <a:rPr lang="en-US" sz="2400" dirty="0" smtClean="0"/>
              <a:t>Dose : 200-800mg 4 divided dose for 3-6 month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endParaRPr lang="en-US" sz="2400" dirty="0" smtClean="0"/>
          </a:p>
          <a:p>
            <a:pPr algn="just" rtl="0">
              <a:lnSpc>
                <a:spcPct val="90000"/>
              </a:lnSpc>
            </a:pPr>
            <a:r>
              <a:rPr lang="en-US" sz="2400" dirty="0" smtClean="0"/>
              <a:t>Clinical use: 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  - Endometriosis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    - Benign fibrocystic disease(breast tenderness)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endParaRPr lang="en-US" sz="2400" dirty="0" smtClean="0"/>
          </a:p>
          <a:p>
            <a:pPr algn="just" rtl="0">
              <a:lnSpc>
                <a:spcPct val="90000"/>
              </a:lnSpc>
            </a:pPr>
            <a:r>
              <a:rPr lang="en-US" sz="2400" dirty="0" smtClean="0"/>
              <a:t>Side effects: Nausea, </a:t>
            </a:r>
            <a:r>
              <a:rPr lang="en-US" sz="2400" dirty="0" err="1" smtClean="0"/>
              <a:t>headache,dizziness</a:t>
            </a:r>
            <a:r>
              <a:rPr lang="en-US" sz="2400" dirty="0" smtClean="0"/>
              <a:t>, weight gain, libido changes, androgenic side effects ( acne, oily skin, hair </a:t>
            </a:r>
            <a:r>
              <a:rPr lang="en-US" sz="2400" dirty="0" err="1" smtClean="0"/>
              <a:t>loss,voice</a:t>
            </a:r>
            <a:r>
              <a:rPr lang="en-US" sz="2400" dirty="0" smtClean="0"/>
              <a:t> changes)</a:t>
            </a:r>
          </a:p>
          <a:p>
            <a:pPr algn="l"/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0"/>
            <a:ext cx="574359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614866" cy="857232"/>
          </a:xfrm>
        </p:spPr>
        <p:txBody>
          <a:bodyPr/>
          <a:lstStyle/>
          <a:p>
            <a:r>
              <a:rPr lang="en-US" dirty="0" err="1" smtClean="0"/>
              <a:t>progestogen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365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2400" dirty="0" smtClean="0"/>
          </a:p>
          <a:p>
            <a:pPr algn="just" rtl="0">
              <a:lnSpc>
                <a:spcPct val="90000"/>
              </a:lnSpc>
              <a:buNone/>
            </a:pPr>
            <a:r>
              <a:rPr lang="en-US" sz="2400" dirty="0" smtClean="0"/>
              <a:t>Dysfunctional uterine bleeding/</a:t>
            </a:r>
            <a:r>
              <a:rPr lang="en-US" sz="2400" dirty="0" err="1" smtClean="0"/>
              <a:t>menorrhagia-Norethisterone</a:t>
            </a:r>
            <a:r>
              <a:rPr lang="en-US" sz="2400" dirty="0" smtClean="0"/>
              <a:t> 5mg TDS D5-25 (3ks on/1wk off) </a:t>
            </a:r>
          </a:p>
          <a:p>
            <a:pPr algn="just" rtl="0">
              <a:lnSpc>
                <a:spcPct val="90000"/>
              </a:lnSpc>
              <a:buNone/>
            </a:pPr>
            <a:r>
              <a:rPr lang="en-US" sz="2400" dirty="0" smtClean="0"/>
              <a:t>Endometriosis- same dose </a:t>
            </a:r>
            <a:r>
              <a:rPr lang="en-US" sz="2400" dirty="0" err="1" smtClean="0"/>
              <a:t>contin</a:t>
            </a:r>
            <a:r>
              <a:rPr lang="en-US" sz="2400" dirty="0" smtClean="0"/>
              <a:t>. 9 months</a:t>
            </a:r>
          </a:p>
          <a:p>
            <a:pPr algn="just" rtl="0">
              <a:lnSpc>
                <a:spcPct val="90000"/>
              </a:lnSpc>
              <a:buNone/>
            </a:pPr>
            <a:r>
              <a:rPr lang="en-US" sz="2400" dirty="0" err="1" smtClean="0"/>
              <a:t>Menorrhagia</a:t>
            </a:r>
            <a:r>
              <a:rPr lang="en-US" sz="2400" dirty="0" smtClean="0"/>
              <a:t>- </a:t>
            </a:r>
            <a:r>
              <a:rPr lang="en-US" sz="2400" dirty="0" err="1" smtClean="0"/>
              <a:t>Depoprovera</a:t>
            </a:r>
            <a:r>
              <a:rPr lang="en-US" sz="2400" dirty="0" smtClean="0"/>
              <a:t>, </a:t>
            </a:r>
            <a:r>
              <a:rPr lang="en-US" sz="2400" dirty="0" err="1" smtClean="0"/>
              <a:t>Mirena</a:t>
            </a:r>
            <a:endParaRPr lang="en-US" sz="2400" dirty="0" smtClean="0"/>
          </a:p>
          <a:p>
            <a:pPr algn="just" rtl="0">
              <a:lnSpc>
                <a:spcPct val="90000"/>
              </a:lnSpc>
              <a:buNone/>
            </a:pPr>
            <a:endParaRPr lang="en-US" sz="2400" dirty="0" smtClean="0"/>
          </a:p>
          <a:p>
            <a:endParaRPr lang="ar-IQ" dirty="0"/>
          </a:p>
        </p:txBody>
      </p:sp>
      <p:pic>
        <p:nvPicPr>
          <p:cNvPr id="2051" name="Picture 3" descr="C:\Users\win7\Pictures\untitledp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72008"/>
            <a:ext cx="2705100" cy="1695450"/>
          </a:xfrm>
          <a:prstGeom prst="rect">
            <a:avLst/>
          </a:prstGeom>
          <a:noFill/>
        </p:spPr>
      </p:pic>
      <p:pic>
        <p:nvPicPr>
          <p:cNvPr id="2052" name="Picture 4" descr="C:\Users\win7\Pictures\untitledpr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143380"/>
            <a:ext cx="2533650" cy="1809750"/>
          </a:xfrm>
          <a:prstGeom prst="rect">
            <a:avLst/>
          </a:prstGeom>
          <a:noFill/>
        </p:spPr>
      </p:pic>
      <p:pic>
        <p:nvPicPr>
          <p:cNvPr id="7" name="Picture 2" descr="C:\Users\win7\Pictures\imagesNCTRQFV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14818"/>
            <a:ext cx="2714644" cy="2643182"/>
          </a:xfrm>
          <a:prstGeom prst="rect">
            <a:avLst/>
          </a:prstGeom>
          <a:noFill/>
        </p:spPr>
      </p:pic>
      <p:pic>
        <p:nvPicPr>
          <p:cNvPr id="8" name="Picture 5" descr="C:\Users\win7\Pictures\untitledmi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57166"/>
            <a:ext cx="4305312" cy="173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1061326"/>
            <a:ext cx="8229600" cy="184712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571768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90000"/>
              </a:lnSpc>
              <a:buNone/>
            </a:pPr>
            <a:r>
              <a:rPr lang="en-US" sz="2800" dirty="0" smtClean="0"/>
              <a:t>Contraception- Mini pill, </a:t>
            </a:r>
            <a:r>
              <a:rPr lang="en-US" sz="2800" dirty="0" err="1" smtClean="0"/>
              <a:t>Mirena</a:t>
            </a:r>
            <a:endParaRPr lang="en-US" sz="2800" dirty="0" smtClean="0"/>
          </a:p>
          <a:p>
            <a:pPr algn="just" rtl="0">
              <a:lnSpc>
                <a:spcPct val="90000"/>
              </a:lnSpc>
              <a:buNone/>
            </a:pPr>
            <a:r>
              <a:rPr lang="en-US" sz="2800" dirty="0" smtClean="0"/>
              <a:t>Induce withdrawal bleeding </a:t>
            </a:r>
            <a:r>
              <a:rPr lang="en-US" sz="2800" dirty="0" err="1" smtClean="0"/>
              <a:t>eg</a:t>
            </a:r>
            <a:r>
              <a:rPr lang="en-US" sz="2800" dirty="0" smtClean="0"/>
              <a:t>. PCOS ( 10 days Rx)</a:t>
            </a:r>
          </a:p>
          <a:p>
            <a:pPr algn="just" rtl="0">
              <a:lnSpc>
                <a:spcPct val="90000"/>
              </a:lnSpc>
              <a:buNone/>
            </a:pPr>
            <a:r>
              <a:rPr lang="en-US" sz="2800" dirty="0" smtClean="0"/>
              <a:t>Endometrial hyperplasia ( except atypical variety)- </a:t>
            </a:r>
            <a:r>
              <a:rPr lang="en-US" sz="2800" dirty="0" err="1" smtClean="0"/>
              <a:t>Depo</a:t>
            </a:r>
            <a:r>
              <a:rPr lang="en-US" sz="2800" dirty="0" smtClean="0"/>
              <a:t> </a:t>
            </a:r>
            <a:r>
              <a:rPr lang="en-US" sz="2800" dirty="0" err="1" smtClean="0"/>
              <a:t>provera</a:t>
            </a:r>
            <a:r>
              <a:rPr lang="en-US" sz="2800" dirty="0" smtClean="0"/>
              <a:t>, </a:t>
            </a:r>
            <a:r>
              <a:rPr lang="en-US" sz="2800" dirty="0" err="1" smtClean="0"/>
              <a:t>Mirena</a:t>
            </a:r>
            <a:endParaRPr lang="en-US" sz="2800" dirty="0" smtClean="0"/>
          </a:p>
          <a:p>
            <a:pPr algn="just" rtl="0">
              <a:lnSpc>
                <a:spcPct val="90000"/>
              </a:lnSpc>
              <a:buNone/>
            </a:pPr>
            <a:r>
              <a:rPr lang="en-US" sz="2800" dirty="0" smtClean="0"/>
              <a:t>HRT </a:t>
            </a:r>
          </a:p>
          <a:p>
            <a:pPr algn="just" rtl="0">
              <a:lnSpc>
                <a:spcPct val="90000"/>
              </a:lnSpc>
              <a:buNone/>
            </a:pPr>
            <a:r>
              <a:rPr lang="en-US" sz="2800" dirty="0" smtClean="0"/>
              <a:t>Women with previous preterm </a:t>
            </a:r>
            <a:r>
              <a:rPr lang="en-US" sz="2800" dirty="0" err="1" smtClean="0"/>
              <a:t>labours</a:t>
            </a:r>
            <a:r>
              <a:rPr lang="en-US" sz="2800" dirty="0" smtClean="0"/>
              <a:t> -</a:t>
            </a:r>
            <a:r>
              <a:rPr lang="en-US" sz="2800" dirty="0" err="1" smtClean="0"/>
              <a:t>cyclogest</a:t>
            </a:r>
            <a:r>
              <a:rPr lang="en-US" sz="2800" dirty="0" smtClean="0"/>
              <a:t> </a:t>
            </a:r>
            <a:r>
              <a:rPr lang="en-US" sz="2800" dirty="0" err="1" smtClean="0"/>
              <a:t>pessary</a:t>
            </a:r>
            <a:r>
              <a:rPr lang="en-US" sz="2800" dirty="0" smtClean="0"/>
              <a:t> 200mg PV/PR daily till 36 weeks</a:t>
            </a:r>
          </a:p>
          <a:p>
            <a:pPr algn="just" rtl="0">
              <a:lnSpc>
                <a:spcPct val="90000"/>
              </a:lnSpc>
              <a:buNone/>
            </a:pPr>
            <a:r>
              <a:rPr lang="en-US" sz="2800" dirty="0" smtClean="0"/>
              <a:t>Following IVF/ICSI- </a:t>
            </a:r>
            <a:r>
              <a:rPr lang="en-US" sz="2800" dirty="0" err="1" smtClean="0"/>
              <a:t>Gestone</a:t>
            </a:r>
            <a:r>
              <a:rPr lang="en-US" sz="2800" dirty="0" smtClean="0"/>
              <a:t> </a:t>
            </a:r>
            <a:r>
              <a:rPr lang="en-US" sz="2800" dirty="0" err="1" smtClean="0"/>
              <a:t>inj</a:t>
            </a:r>
            <a:r>
              <a:rPr lang="en-US" sz="2800" dirty="0" smtClean="0"/>
              <a:t> + </a:t>
            </a:r>
            <a:r>
              <a:rPr lang="en-US" sz="2800" dirty="0" err="1" smtClean="0"/>
              <a:t>cyclogest</a:t>
            </a:r>
            <a:r>
              <a:rPr lang="en-US" sz="2800" dirty="0" smtClean="0"/>
              <a:t> </a:t>
            </a:r>
            <a:r>
              <a:rPr lang="en-US" sz="2800" dirty="0" err="1" smtClean="0"/>
              <a:t>pessary</a:t>
            </a:r>
            <a:endParaRPr lang="ar-IQ" dirty="0"/>
          </a:p>
        </p:txBody>
      </p:sp>
      <p:pic>
        <p:nvPicPr>
          <p:cNvPr id="4" name="Picture 2" descr="C:\Users\win7\Pictures\imagesRX8UHO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572008"/>
            <a:ext cx="3428992" cy="1866900"/>
          </a:xfrm>
          <a:prstGeom prst="rect">
            <a:avLst/>
          </a:prstGeom>
          <a:noFill/>
        </p:spPr>
      </p:pic>
      <p:pic>
        <p:nvPicPr>
          <p:cNvPr id="3075" name="Picture 3" descr="C:\Users\win7\Pictures\untitledcy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2190750" cy="2085975"/>
          </a:xfrm>
          <a:prstGeom prst="rect">
            <a:avLst/>
          </a:prstGeom>
          <a:noFill/>
        </p:spPr>
      </p:pic>
      <p:pic>
        <p:nvPicPr>
          <p:cNvPr id="3076" name="Picture 4" descr="C:\Users\win7\Pictures\untitlediu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429132"/>
            <a:ext cx="2047875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4357718"/>
          </a:xfrm>
        </p:spPr>
        <p:txBody>
          <a:bodyPr/>
          <a:lstStyle/>
          <a:p>
            <a:pPr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MICROGYNON® 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MICROGYNON 30 is a combined oral contraceptive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levonorgestrel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progestogen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ethinyloestradiol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oestrogen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Because of the small amount of hormones, MICROGYNON 30 is considered to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a low-dose combined oral contraceptive preparation.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ar-IQ" dirty="0"/>
          </a:p>
        </p:txBody>
      </p:sp>
      <p:pic>
        <p:nvPicPr>
          <p:cNvPr id="4" name="عنصر نائب للمحتوى 3" descr="H:\Pillpacketopen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72008"/>
            <a:ext cx="771530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Yasmin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93652"/>
          </a:xfrm>
        </p:spPr>
        <p:txBody>
          <a:bodyPr/>
          <a:lstStyle/>
          <a:p>
            <a:pPr algn="just" rtl="0"/>
            <a:r>
              <a:rPr lang="en-US" b="1" i="1" dirty="0" smtClean="0"/>
              <a:t>Contain </a:t>
            </a:r>
            <a:r>
              <a:rPr lang="en-US" b="1" i="1" dirty="0" err="1" smtClean="0"/>
              <a:t>progestagen</a:t>
            </a:r>
            <a:r>
              <a:rPr lang="en-US" b="1" i="1" dirty="0" smtClean="0"/>
              <a:t>, </a:t>
            </a:r>
            <a:r>
              <a:rPr lang="en-US" b="1" i="1" dirty="0" err="1" smtClean="0"/>
              <a:t>drosperinone</a:t>
            </a:r>
            <a:r>
              <a:rPr lang="en-US" b="1" i="1" dirty="0" smtClean="0"/>
              <a:t>, that has an anti-androgen effect </a:t>
            </a:r>
            <a:r>
              <a:rPr lang="en-US" b="1" i="1" dirty="0" err="1" smtClean="0"/>
              <a:t>through:Inhibition</a:t>
            </a:r>
            <a:r>
              <a:rPr lang="en-US" b="1" i="1" dirty="0" smtClean="0"/>
              <a:t> of ovarian androgen production. Blockage of androgen receptors.</a:t>
            </a:r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857628"/>
            <a:ext cx="650085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Dianne 35</a:t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ClrTx/>
              <a:buSzTx/>
              <a:buNone/>
              <a:defRPr/>
            </a:pPr>
            <a:r>
              <a:rPr lang="en-US" sz="3600" b="1" i="1" dirty="0" smtClean="0"/>
              <a:t>35 MICROGRAMS </a:t>
            </a:r>
            <a:r>
              <a:rPr lang="en-US" sz="3600" b="1" i="1" dirty="0" err="1" smtClean="0"/>
              <a:t>Ethinyl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estrodial</a:t>
            </a:r>
            <a:r>
              <a:rPr lang="en-US" sz="3600" b="1" i="1" dirty="0" smtClean="0"/>
              <a:t> +2 MG </a:t>
            </a:r>
            <a:r>
              <a:rPr lang="en-US" sz="3600" b="1" i="1" dirty="0" err="1" smtClean="0"/>
              <a:t>cyproterone</a:t>
            </a:r>
            <a:r>
              <a:rPr lang="en-US" sz="3600" b="1" i="1" dirty="0" smtClean="0"/>
              <a:t> acetate</a:t>
            </a:r>
          </a:p>
          <a:p>
            <a:pPr algn="l">
              <a:buNone/>
            </a:pPr>
            <a:r>
              <a:rPr lang="en-US" sz="3600" b="1" i="1" dirty="0" smtClean="0"/>
              <a:t>Used in treatment of</a:t>
            </a:r>
          </a:p>
          <a:p>
            <a:pPr algn="l">
              <a:buNone/>
            </a:pPr>
            <a:r>
              <a:rPr lang="en-US" sz="3600" b="1" i="1" dirty="0" smtClean="0"/>
              <a:t>1. PCO.</a:t>
            </a:r>
          </a:p>
          <a:p>
            <a:pPr algn="l">
              <a:buNone/>
            </a:pPr>
            <a:r>
              <a:rPr lang="en-US" sz="3600" b="1" i="1" dirty="0" smtClean="0"/>
              <a:t>2. regulate cycle</a:t>
            </a:r>
          </a:p>
          <a:p>
            <a:pPr algn="l">
              <a:buNone/>
            </a:pPr>
            <a:r>
              <a:rPr lang="en-US" sz="3600" b="1" i="1" dirty="0" smtClean="0"/>
              <a:t>3. treat </a:t>
            </a:r>
            <a:r>
              <a:rPr lang="en-US" sz="3600" b="1" i="1" dirty="0" err="1" smtClean="0"/>
              <a:t>hairsutism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50006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048466" cy="405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589011" cy="52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257676" cy="1143008"/>
          </a:xfrm>
        </p:spPr>
        <p:txBody>
          <a:bodyPr>
            <a:normAutofit/>
          </a:bodyPr>
          <a:lstStyle/>
          <a:p>
            <a:r>
              <a:rPr lang="en-US" dirty="0" smtClean="0"/>
              <a:t>HRT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>
              <a:lnSpc>
                <a:spcPct val="90000"/>
              </a:lnSpc>
            </a:pPr>
            <a:r>
              <a:rPr lang="en-US" sz="2400" dirty="0" smtClean="0"/>
              <a:t>Benefits: </a:t>
            </a:r>
          </a:p>
          <a:p>
            <a:pPr algn="just" rtl="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Systemic therapy- improves vasomotor </a:t>
            </a:r>
            <a:r>
              <a:rPr lang="en-US" sz="2400" dirty="0" err="1" smtClean="0"/>
              <a:t>symp</a:t>
            </a:r>
            <a:r>
              <a:rPr lang="en-US" sz="2400" dirty="0" smtClean="0"/>
              <a:t>.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              - prevents osteoporosis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-  Vaginal cream/ </a:t>
            </a:r>
            <a:r>
              <a:rPr lang="en-US" sz="2400" dirty="0" err="1" smtClean="0"/>
              <a:t>pessary</a:t>
            </a:r>
            <a:r>
              <a:rPr lang="en-US" sz="2400" dirty="0" smtClean="0"/>
              <a:t> - atrophic </a:t>
            </a:r>
            <a:r>
              <a:rPr lang="en-US" sz="2400" dirty="0" err="1" smtClean="0"/>
              <a:t>vaginitis</a:t>
            </a:r>
            <a:r>
              <a:rPr lang="en-US" sz="2400" dirty="0" smtClean="0"/>
              <a:t>/ urinary symptoms</a:t>
            </a:r>
          </a:p>
          <a:p>
            <a:pPr algn="just" rtl="0">
              <a:lnSpc>
                <a:spcPct val="90000"/>
              </a:lnSpc>
            </a:pPr>
            <a:r>
              <a:rPr lang="en-US" sz="2400" dirty="0" smtClean="0"/>
              <a:t>Risk of HRT: </a:t>
            </a:r>
          </a:p>
          <a:p>
            <a:pPr algn="just" rtl="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/>
              <a:t>- Breast Ca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400" dirty="0" smtClean="0"/>
              <a:t>- Ovarian Ca </a:t>
            </a:r>
          </a:p>
          <a:p>
            <a:pPr algn="just" rtl="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Endometrial Ca(unopposed E2)</a:t>
            </a:r>
          </a:p>
          <a:p>
            <a:pPr algn="just" rtl="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VTE </a:t>
            </a:r>
          </a:p>
          <a:p>
            <a:pPr algn="just" rtl="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Stroke </a:t>
            </a:r>
          </a:p>
          <a:p>
            <a:pPr algn="just" rtl="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Coronary heart disease</a:t>
            </a:r>
          </a:p>
          <a:p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52"/>
            <a:ext cx="38576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786346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200" i="1" dirty="0" smtClean="0"/>
              <a:t>Contraindications?</a:t>
            </a:r>
            <a:br>
              <a:rPr lang="en-US" sz="3200" i="1" dirty="0" smtClean="0"/>
            </a:br>
            <a:r>
              <a:rPr lang="en-US" sz="3200" i="1" dirty="0" smtClean="0"/>
              <a:t>1. Uterine scar</a:t>
            </a:r>
            <a:br>
              <a:rPr lang="en-US" sz="3200" i="1" dirty="0" smtClean="0"/>
            </a:br>
            <a:r>
              <a:rPr lang="en-US" sz="3200" i="1" dirty="0" smtClean="0"/>
              <a:t>2. uterine over </a:t>
            </a:r>
            <a:r>
              <a:rPr lang="en-US" sz="3200" i="1" dirty="0" err="1" smtClean="0"/>
              <a:t>distenstion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>3. Risk of </a:t>
            </a:r>
            <a:r>
              <a:rPr lang="en-US" sz="3200" i="1" dirty="0" err="1" smtClean="0"/>
              <a:t>hyperstimulation</a:t>
            </a:r>
            <a:r>
              <a:rPr lang="en-US" sz="3200" i="1" dirty="0" smtClean="0"/>
              <a:t> &amp; rupture uterus</a:t>
            </a:r>
            <a:br>
              <a:rPr lang="en-US" sz="3200" i="1" dirty="0" smtClean="0"/>
            </a:br>
            <a:r>
              <a:rPr lang="en-US" sz="3200" i="1" dirty="0" smtClean="0"/>
              <a:t>Side effect 1.Nausea</a:t>
            </a:r>
            <a:br>
              <a:rPr lang="en-US" sz="3200" i="1" dirty="0" smtClean="0"/>
            </a:br>
            <a:r>
              <a:rPr lang="en-US" sz="3200" i="1" dirty="0" smtClean="0"/>
              <a:t>2.vomiting</a:t>
            </a:r>
            <a:br>
              <a:rPr lang="en-US" sz="3200" i="1" dirty="0" smtClean="0"/>
            </a:br>
            <a:r>
              <a:rPr lang="en-US" sz="3200" i="1" dirty="0" smtClean="0"/>
              <a:t>3.diarrhea</a:t>
            </a:r>
            <a:br>
              <a:rPr lang="en-US" sz="3200" i="1" dirty="0" smtClean="0"/>
            </a:br>
            <a:r>
              <a:rPr lang="en-US" sz="3200" i="1" dirty="0" smtClean="0"/>
              <a:t>4.fever</a:t>
            </a:r>
            <a:br>
              <a:rPr lang="en-US" sz="3200" i="1" dirty="0" smtClean="0"/>
            </a:br>
            <a:r>
              <a:rPr lang="en-US" sz="3200" i="1" dirty="0" smtClean="0"/>
              <a:t>5.abdominal pain</a:t>
            </a:r>
            <a:endParaRPr lang="ar-IQ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38576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184784" cy="582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62710" cy="55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34FA-58BC-47F1-B585-71E86441C38A}" type="slidenum">
              <a:rPr lang="ar-IQ" smtClean="0"/>
              <a:pPr/>
              <a:t>32</a:t>
            </a:fld>
            <a:endParaRPr lang="ar-IQ"/>
          </a:p>
        </p:txBody>
      </p:sp>
      <p:pic>
        <p:nvPicPr>
          <p:cNvPr id="7" name="Picture 6" descr="Sidney's Willow city loop April 2004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091921" y="61040"/>
            <a:ext cx="3024336" cy="120772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n/>
                <a:solidFill>
                  <a:srgbClr val="FF0000"/>
                </a:solidFill>
                <a:latin typeface="Goudy Stout" pitchFamily="18" charset="0"/>
                <a:cs typeface="Arial"/>
              </a:rPr>
              <a:t>Thank</a:t>
            </a:r>
            <a:r>
              <a:rPr lang="en-US" sz="2800" b="1" dirty="0">
                <a:ln/>
                <a:blipFill>
                  <a:blip r:embed="rId3"/>
                  <a:tile tx="0" ty="0" sx="100000" sy="100000" flip="none" algn="tl"/>
                </a:blipFill>
                <a:latin typeface="Goudy Stout" pitchFamily="18" charset="0"/>
                <a:cs typeface="Arial"/>
              </a:rPr>
              <a:t> </a:t>
            </a:r>
            <a:r>
              <a:rPr lang="en-US" sz="2800" b="1" dirty="0">
                <a:ln/>
                <a:solidFill>
                  <a:srgbClr val="FF0000"/>
                </a:solidFill>
                <a:latin typeface="Goudy Stout" pitchFamily="18" charset="0"/>
                <a:cs typeface="Arial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669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Mifepristone</a:t>
            </a:r>
            <a:r>
              <a:rPr lang="en-US" b="1" i="1" dirty="0" smtClean="0"/>
              <a:t>(RU 486)</a:t>
            </a:r>
            <a:br>
              <a:rPr lang="en-US" b="1" i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i="1" dirty="0" smtClean="0"/>
              <a:t>Anti-</a:t>
            </a:r>
            <a:r>
              <a:rPr lang="en-US" b="1" i="1" dirty="0" err="1" smtClean="0"/>
              <a:t>progestational</a:t>
            </a:r>
            <a:r>
              <a:rPr lang="en-US" b="1" i="1" dirty="0" smtClean="0"/>
              <a:t> agents( It is a progesterone receptor antagonist)</a:t>
            </a:r>
          </a:p>
          <a:p>
            <a:pPr algn="l">
              <a:buNone/>
            </a:pPr>
            <a:r>
              <a:rPr lang="en-US" b="1" i="1" dirty="0" smtClean="0"/>
              <a:t>Uses:</a:t>
            </a:r>
          </a:p>
          <a:p>
            <a:pPr algn="l">
              <a:buNone/>
            </a:pPr>
            <a:r>
              <a:rPr lang="en-US" b="1" i="1" dirty="0" smtClean="0"/>
              <a:t>1. medical termination of intrauterine pregnancies</a:t>
            </a:r>
          </a:p>
          <a:p>
            <a:pPr algn="l">
              <a:buNone/>
            </a:pPr>
            <a:r>
              <a:rPr lang="en-US" b="1" i="1" dirty="0" smtClean="0"/>
              <a:t>2. Labor induction in fetal death in </a:t>
            </a:r>
            <a:r>
              <a:rPr lang="en-US" b="1" i="1" dirty="0" err="1" smtClean="0"/>
              <a:t>utero</a:t>
            </a:r>
            <a:endParaRPr lang="en-US" b="1" i="1" dirty="0" smtClean="0"/>
          </a:p>
          <a:p>
            <a:pPr algn="l">
              <a:buNone/>
            </a:pPr>
            <a:r>
              <a:rPr lang="en-US" i="1" dirty="0" smtClean="0"/>
              <a:t>3. </a:t>
            </a:r>
            <a:r>
              <a:rPr lang="en-US" b="1" i="1" dirty="0" smtClean="0"/>
              <a:t>Treatment of uterine fibroids (decrease fibroid size)</a:t>
            </a:r>
          </a:p>
          <a:p>
            <a:pPr algn="l">
              <a:buNone/>
            </a:pPr>
            <a:r>
              <a:rPr lang="en-US" i="1" dirty="0" smtClean="0"/>
              <a:t>It induced amenorrhea</a:t>
            </a:r>
          </a:p>
          <a:p>
            <a:pPr algn="l">
              <a:buNone/>
            </a:pPr>
            <a:r>
              <a:rPr lang="en-US" b="1" i="1" dirty="0" smtClean="0"/>
              <a:t>Side effects:</a:t>
            </a:r>
          </a:p>
          <a:p>
            <a:pPr algn="l">
              <a:buNone/>
            </a:pPr>
            <a:r>
              <a:rPr lang="en-US" b="1" i="1" dirty="0" smtClean="0"/>
              <a:t>1. Hyperplasia</a:t>
            </a:r>
          </a:p>
          <a:p>
            <a:pPr algn="l">
              <a:buNone/>
            </a:pPr>
            <a:r>
              <a:rPr lang="en-US" b="1" i="1" dirty="0" smtClean="0"/>
              <a:t>2. abdominal pain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8"/>
            <a:ext cx="321467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i="1" dirty="0" smtClean="0"/>
              <a:t>3. uterine cramping</a:t>
            </a:r>
          </a:p>
          <a:p>
            <a:pPr algn="l">
              <a:buNone/>
            </a:pPr>
            <a:r>
              <a:rPr lang="en-US" sz="2800" b="1" i="1" dirty="0" smtClean="0"/>
              <a:t>4. vaginal bleeding or spotting for an average of 9–16 days </a:t>
            </a:r>
          </a:p>
          <a:p>
            <a:pPr algn="l">
              <a:buNone/>
            </a:pPr>
            <a:r>
              <a:rPr lang="en-US" sz="2800" b="1" i="1" dirty="0" smtClean="0"/>
              <a:t>5. Other less common side effects included nausea, vomiting, diarrhea, dizziness, fatigue, and fever.</a:t>
            </a:r>
          </a:p>
          <a:p>
            <a:pPr algn="l">
              <a:buNone/>
            </a:pPr>
            <a:r>
              <a:rPr lang="en-US" sz="2800" b="1" i="1" dirty="0" smtClean="0"/>
              <a:t>Contraindications:</a:t>
            </a:r>
          </a:p>
          <a:p>
            <a:pPr algn="l">
              <a:buNone/>
            </a:pPr>
            <a:r>
              <a:rPr lang="en-US" sz="2800" b="1" i="1" dirty="0" smtClean="0"/>
              <a:t>1. ectopic pregnancy</a:t>
            </a:r>
          </a:p>
          <a:p>
            <a:pPr algn="l">
              <a:buNone/>
            </a:pPr>
            <a:r>
              <a:rPr lang="en-US" sz="2800" b="1" i="1" dirty="0" smtClean="0"/>
              <a:t>2. hemorrhagic disorders</a:t>
            </a:r>
          </a:p>
          <a:p>
            <a:pPr algn="l">
              <a:buNone/>
            </a:pPr>
            <a:r>
              <a:rPr lang="en-US" sz="2800" b="1" i="1" dirty="0" smtClean="0"/>
              <a:t>3. anticoagulant or long-term corticosteroid therapy</a:t>
            </a:r>
            <a:endParaRPr lang="ar-IQ" sz="2800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Methotrexate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Chemotherapy ,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antimetabolite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Uses</a:t>
            </a:r>
          </a:p>
          <a:p>
            <a:pPr algn="l" rtl="0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1. for treatment of persistent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trophoblastic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disease</a:t>
            </a:r>
          </a:p>
          <a:p>
            <a:pPr algn="l" rtl="0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3100" dirty="0" smtClean="0"/>
              <a:t> : Medical management of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ectopic pregnancy(</a:t>
            </a:r>
            <a:r>
              <a:rPr lang="en-US" sz="3100" dirty="0" smtClean="0"/>
              <a:t>Criteria- </a:t>
            </a:r>
            <a:r>
              <a:rPr lang="en-US" sz="3100" dirty="0" err="1" smtClean="0"/>
              <a:t>adenexal</a:t>
            </a:r>
            <a:r>
              <a:rPr lang="en-US" sz="3100" dirty="0" smtClean="0"/>
              <a:t> mass, non viable pregnancy </a:t>
            </a:r>
            <a:r>
              <a:rPr lang="en-US" sz="3100" dirty="0" err="1" smtClean="0"/>
              <a:t>hCG</a:t>
            </a:r>
            <a:r>
              <a:rPr lang="en-US" sz="3100" dirty="0" smtClean="0"/>
              <a:t>&lt; 3000U, </a:t>
            </a:r>
            <a:r>
              <a:rPr lang="en-US" sz="3100" dirty="0" err="1" smtClean="0"/>
              <a:t>haemoperitonuem</a:t>
            </a:r>
            <a:r>
              <a:rPr lang="en-US" sz="3100" dirty="0" smtClean="0"/>
              <a:t>  &lt; 150ml)</a:t>
            </a:r>
          </a:p>
          <a:p>
            <a:pPr algn="l" rtl="0">
              <a:buNone/>
            </a:pPr>
            <a:r>
              <a:rPr lang="en-US" dirty="0" smtClean="0"/>
              <a:t>Dose 50mg per kg/m2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3.early pregnancy termination </a:t>
            </a:r>
          </a:p>
          <a:p>
            <a:pPr algn="l" rtl="0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4.sever psoriasis.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Side effect: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Dry cough, diarrhea, vomiting ,fever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ar-IQ" dirty="0"/>
          </a:p>
        </p:txBody>
      </p:sp>
      <p:pic>
        <p:nvPicPr>
          <p:cNvPr id="4098" name="Picture 2" descr="C:\Users\win7\Pictures\images9VGMS04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8604"/>
            <a:ext cx="3714744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5329246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Human menopausal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gonadotrophin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/>
              <a:t> </a:t>
            </a:r>
            <a:r>
              <a:rPr lang="en-US" sz="3600" b="1" i="1" dirty="0" smtClean="0"/>
              <a:t>1. Act by ovarian stimulation to cause multiple follicle development.</a:t>
            </a:r>
          </a:p>
          <a:p>
            <a:pPr algn="l">
              <a:buNone/>
            </a:pPr>
            <a:r>
              <a:rPr lang="en-US" sz="3600" b="1" i="1" dirty="0" smtClean="0"/>
              <a:t>2. Used in treatment of infertility. Side effect:</a:t>
            </a:r>
          </a:p>
          <a:p>
            <a:pPr algn="l">
              <a:buNone/>
            </a:pPr>
            <a:r>
              <a:rPr lang="en-US" sz="3600" b="1" i="1" dirty="0" smtClean="0"/>
              <a:t>1. multiple pregnancy</a:t>
            </a:r>
          </a:p>
          <a:p>
            <a:pPr algn="l">
              <a:buNone/>
            </a:pPr>
            <a:r>
              <a:rPr lang="sv-SE" sz="3600" b="1" i="1" dirty="0" smtClean="0"/>
              <a:t>2. ovarian hyper stimulation syndrome</a:t>
            </a:r>
            <a:endParaRPr lang="ar-IQ" sz="3600" dirty="0"/>
          </a:p>
        </p:txBody>
      </p:sp>
      <p:pic>
        <p:nvPicPr>
          <p:cNvPr id="5122" name="Picture 2" descr="C:\Users\win7\Pictures\imagesFL4P9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3571868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C000"/>
                </a:solidFill>
              </a:rPr>
              <a:t>Gonadotropin</a:t>
            </a:r>
            <a:r>
              <a:rPr lang="en-US" sz="5400" dirty="0" smtClean="0">
                <a:solidFill>
                  <a:srgbClr val="FFC000"/>
                </a:solidFill>
              </a:rPr>
              <a:t>-releasing hormone agonist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800" dirty="0" smtClean="0"/>
              <a:t>Mechanism- Initial stimulation then down regulation of </a:t>
            </a:r>
            <a:r>
              <a:rPr lang="en-US" sz="2800" dirty="0" err="1" smtClean="0"/>
              <a:t>GnRH</a:t>
            </a:r>
            <a:r>
              <a:rPr lang="en-US" sz="2800" dirty="0" smtClean="0"/>
              <a:t> receptors reducing the release of </a:t>
            </a:r>
            <a:r>
              <a:rPr lang="en-US" sz="2800" dirty="0" err="1" smtClean="0"/>
              <a:t>gonadotrophins</a:t>
            </a:r>
            <a:r>
              <a:rPr lang="en-US" sz="2800" dirty="0" smtClean="0"/>
              <a:t> and in-turn release of estrogen </a:t>
            </a:r>
            <a:endParaRPr lang="ar-IQ" sz="2800" dirty="0" smtClean="0"/>
          </a:p>
          <a:p>
            <a:pPr algn="l">
              <a:buNone/>
            </a:pPr>
            <a:r>
              <a:rPr lang="en-US" sz="2800" dirty="0" smtClean="0"/>
              <a:t>&amp; androgen production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800" dirty="0" err="1" smtClean="0"/>
              <a:t>E.g</a:t>
            </a:r>
            <a:r>
              <a:rPr lang="en-US" sz="2800" dirty="0" smtClean="0"/>
              <a:t> </a:t>
            </a:r>
            <a:r>
              <a:rPr lang="en-US" sz="2800" dirty="0" err="1" smtClean="0"/>
              <a:t>Prostap</a:t>
            </a:r>
            <a:r>
              <a:rPr lang="en-US" sz="2800" dirty="0" smtClean="0"/>
              <a:t>, </a:t>
            </a:r>
            <a:r>
              <a:rPr lang="en-US" sz="2800" dirty="0" err="1" smtClean="0"/>
              <a:t>Zoladex</a:t>
            </a:r>
            <a:r>
              <a:rPr lang="en-US" sz="2800" dirty="0" smtClean="0"/>
              <a:t> &amp; </a:t>
            </a:r>
            <a:r>
              <a:rPr lang="en-US" sz="2800" dirty="0" err="1" smtClean="0"/>
              <a:t>Buserelin</a:t>
            </a:r>
            <a:r>
              <a:rPr lang="en-US" sz="2800" dirty="0" smtClean="0"/>
              <a:t> spray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800" dirty="0" smtClean="0"/>
              <a:t>Maximum treatment no more than 6 months</a:t>
            </a:r>
          </a:p>
          <a:p>
            <a:pPr algn="l"/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These medications can be administered </a:t>
            </a:r>
            <a:r>
              <a:rPr lang="en-US" sz="2800" dirty="0" err="1" smtClean="0">
                <a:solidFill>
                  <a:schemeClr val="tx2"/>
                </a:solidFill>
                <a:latin typeface="Calibri" pitchFamily="34" charset="0"/>
              </a:rPr>
              <a:t>intranasally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, by injection, or by implant,  </a:t>
            </a:r>
            <a:r>
              <a:rPr lang="en-US" sz="2800" dirty="0" err="1" smtClean="0">
                <a:solidFill>
                  <a:schemeClr val="tx2"/>
                </a:solidFill>
                <a:latin typeface="Calibri" pitchFamily="34" charset="0"/>
              </a:rPr>
              <a:t>Injectables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 have been formulated for daily and monthly, and implants can last from 1 to 12 months.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/>
            </a:r>
            <a:br>
              <a:rPr lang="en-US" sz="3200" b="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622406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Uses :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1.Endometriosis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2.Chronic pelvic pain 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3.Prior to </a:t>
            </a:r>
            <a:r>
              <a:rPr lang="en-US" sz="2400" dirty="0" err="1" smtClean="0"/>
              <a:t>myomectomy</a:t>
            </a:r>
            <a:r>
              <a:rPr lang="en-US" sz="2400" dirty="0" smtClean="0"/>
              <a:t>- size &amp; bleeding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4.Prior to hysterectomy for fibroids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5.Infertility- pituitary  </a:t>
            </a:r>
            <a:r>
              <a:rPr lang="en-US" sz="2400" dirty="0" err="1" smtClean="0"/>
              <a:t>desensitisation</a:t>
            </a:r>
            <a:r>
              <a:rPr lang="en-US" sz="2400" dirty="0" smtClean="0"/>
              <a:t> before induction of ovulation by </a:t>
            </a:r>
            <a:r>
              <a:rPr lang="en-US" sz="2400" dirty="0" err="1" smtClean="0"/>
              <a:t>gonadotrophin</a:t>
            </a:r>
            <a:r>
              <a:rPr lang="en-US" sz="2400" dirty="0" smtClean="0"/>
              <a:t> for IVF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6.Menorrhagia in </a:t>
            </a:r>
            <a:r>
              <a:rPr lang="en-US" sz="2400" dirty="0" err="1" smtClean="0"/>
              <a:t>perimenopausal</a:t>
            </a:r>
            <a:r>
              <a:rPr lang="en-US" sz="2400" dirty="0" smtClean="0"/>
              <a:t> women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400" dirty="0" smtClean="0"/>
              <a:t>7.Precocious puberty</a:t>
            </a:r>
          </a:p>
          <a:p>
            <a:pPr algn="l">
              <a:buNone/>
            </a:pPr>
            <a:endParaRPr lang="en-US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l"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Side effects: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these medications cause menopausal like symptoms( hot  flushes, night sweats and osteoporosis especially with long term continuous use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464</TotalTime>
  <Words>769</Words>
  <Application>Microsoft Office PowerPoint</Application>
  <PresentationFormat>On-screen Show (4:3)</PresentationFormat>
  <Paragraphs>152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PowerPoint Presentation</vt:lpstr>
      <vt:lpstr>                         cytotec. </vt:lpstr>
      <vt:lpstr>PowerPoint Presentation</vt:lpstr>
      <vt:lpstr>Mifepristone(RU 486) </vt:lpstr>
      <vt:lpstr>PowerPoint Presentation</vt:lpstr>
      <vt:lpstr>Methotrexate</vt:lpstr>
      <vt:lpstr>Human menopausal gonadotrophin</vt:lpstr>
      <vt:lpstr>Gonadotropin-releasing hormone agonist</vt:lpstr>
      <vt:lpstr> </vt:lpstr>
      <vt:lpstr>PowerPoint Presentation</vt:lpstr>
      <vt:lpstr>PowerPoint Presentation</vt:lpstr>
      <vt:lpstr>Clomifene citrate  </vt:lpstr>
      <vt:lpstr>PowerPoint Presentation</vt:lpstr>
      <vt:lpstr>Tamoxifen</vt:lpstr>
      <vt:lpstr>parlodel</vt:lpstr>
      <vt:lpstr>PowerPoint Presentation</vt:lpstr>
      <vt:lpstr>PowerPoint Presentation</vt:lpstr>
      <vt:lpstr>Gestrinone</vt:lpstr>
      <vt:lpstr>Mefenamic acid: </vt:lpstr>
      <vt:lpstr>Tranxamic acid :antifibrinlytic agent</vt:lpstr>
      <vt:lpstr>Danazol</vt:lpstr>
      <vt:lpstr>progestogen</vt:lpstr>
      <vt:lpstr>PowerPoint Presentation</vt:lpstr>
      <vt:lpstr>PowerPoint Presentation</vt:lpstr>
      <vt:lpstr>Yasmin</vt:lpstr>
      <vt:lpstr>Dianne 35 </vt:lpstr>
      <vt:lpstr>PowerPoint Presentation</vt:lpstr>
      <vt:lpstr>PowerPoint Presentation</vt:lpstr>
      <vt:lpstr>HRT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za</cp:lastModifiedBy>
  <cp:revision>60</cp:revision>
  <dcterms:created xsi:type="dcterms:W3CDTF">2013-02-04T19:43:01Z</dcterms:created>
  <dcterms:modified xsi:type="dcterms:W3CDTF">2018-11-09T22:58:45Z</dcterms:modified>
</cp:coreProperties>
</file>