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sldIdLst>
    <p:sldId id="256" r:id="rId2"/>
    <p:sldId id="361" r:id="rId3"/>
    <p:sldId id="362" r:id="rId4"/>
    <p:sldId id="363" r:id="rId5"/>
    <p:sldId id="364" r:id="rId6"/>
    <p:sldId id="365" r:id="rId7"/>
    <p:sldId id="366" r:id="rId8"/>
    <p:sldId id="367" r:id="rId9"/>
    <p:sldId id="368" r:id="rId10"/>
    <p:sldId id="369" r:id="rId11"/>
    <p:sldId id="370" r:id="rId12"/>
    <p:sldId id="371" r:id="rId13"/>
    <p:sldId id="372" r:id="rId14"/>
    <p:sldId id="373" r:id="rId15"/>
    <p:sldId id="374" r:id="rId16"/>
    <p:sldId id="375" r:id="rId17"/>
    <p:sldId id="376" r:id="rId18"/>
    <p:sldId id="377" r:id="rId19"/>
    <p:sldId id="378" r:id="rId20"/>
    <p:sldId id="379" r:id="rId21"/>
    <p:sldId id="380" r:id="rId22"/>
    <p:sldId id="381" r:id="rId23"/>
    <p:sldId id="382" r:id="rId24"/>
    <p:sldId id="383" r:id="rId25"/>
    <p:sldId id="384" r:id="rId26"/>
    <p:sldId id="385" r:id="rId27"/>
    <p:sldId id="386" r:id="rId28"/>
    <p:sldId id="387" r:id="rId29"/>
    <p:sldId id="388" r:id="rId30"/>
    <p:sldId id="389" r:id="rId31"/>
    <p:sldId id="390" r:id="rId32"/>
    <p:sldId id="391" r:id="rId33"/>
    <p:sldId id="392" r:id="rId34"/>
    <p:sldId id="393" r:id="rId35"/>
    <p:sldId id="394" r:id="rId36"/>
    <p:sldId id="395" r:id="rId37"/>
    <p:sldId id="396" r:id="rId38"/>
    <p:sldId id="39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C96F1-F5DB-4F84-B0EA-14DB962E08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B98737-BF24-4ED0-9EF8-C97A3A8D1A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730BAB-4816-463B-8485-3B0A6567517C}"/>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5" name="Footer Placeholder 4">
            <a:extLst>
              <a:ext uri="{FF2B5EF4-FFF2-40B4-BE49-F238E27FC236}">
                <a16:creationId xmlns:a16="http://schemas.microsoft.com/office/drawing/2014/main" id="{3FBFDBA1-D195-4AA1-A9D8-4D85E04C02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C8376-BD88-4CAB-AD4C-97F1BDFA16C7}"/>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1418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63D1-282C-4616-8B75-4364755188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CE4170-D9B8-4E02-9EA0-4C344E7576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730ED9-51AC-42F7-A25D-967913C375B0}"/>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5" name="Footer Placeholder 4">
            <a:extLst>
              <a:ext uri="{FF2B5EF4-FFF2-40B4-BE49-F238E27FC236}">
                <a16:creationId xmlns:a16="http://schemas.microsoft.com/office/drawing/2014/main" id="{77440167-214B-4316-A50F-A3B7B19021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C94314-A568-4467-A19B-1C95BBEAD9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773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67398C-3343-4FDF-8793-FE1F31DC5A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99E320-04B1-4B6A-AA00-B8A7D762A6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19F2EC-D67E-4F68-AD46-54324207AD87}"/>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5" name="Footer Placeholder 4">
            <a:extLst>
              <a:ext uri="{FF2B5EF4-FFF2-40B4-BE49-F238E27FC236}">
                <a16:creationId xmlns:a16="http://schemas.microsoft.com/office/drawing/2014/main" id="{0CCAC749-285F-444F-8523-4912F54707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0C116-573C-412A-B6B5-FEC15888633F}"/>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23125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ECBDA-FA8B-4BFC-8C3A-DCF4211EE0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6F57E1-1042-45CC-8248-06DC27B6B9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7C8AEB-F717-4061-8015-44A0FAFD47B2}"/>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5" name="Footer Placeholder 4">
            <a:extLst>
              <a:ext uri="{FF2B5EF4-FFF2-40B4-BE49-F238E27FC236}">
                <a16:creationId xmlns:a16="http://schemas.microsoft.com/office/drawing/2014/main" id="{ED22AC66-2F73-4FB6-8FFE-1405EDD24F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5669-6EAE-41D0-A96A-E96A7663272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8457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9541-542C-42B6-AC8E-63CC260144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284725-E36B-4284-A8D9-747F12F580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3F79065-26BC-40BB-8354-371C20849E16}"/>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5" name="Footer Placeholder 4">
            <a:extLst>
              <a:ext uri="{FF2B5EF4-FFF2-40B4-BE49-F238E27FC236}">
                <a16:creationId xmlns:a16="http://schemas.microsoft.com/office/drawing/2014/main" id="{C765768C-225B-473E-98F3-C6031E71B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7D1DBC-16E5-4FA7-9E46-D40F0436C8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188470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43ADB-880F-41A5-BAF9-955C492AE4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E755BF-FFB4-40A1-94A6-10F6B3CCD8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42EDB3-8899-4AC8-9F61-C5D048110A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772709-7720-4F9B-BD4B-5C46C2264AF5}"/>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6" name="Footer Placeholder 5">
            <a:extLst>
              <a:ext uri="{FF2B5EF4-FFF2-40B4-BE49-F238E27FC236}">
                <a16:creationId xmlns:a16="http://schemas.microsoft.com/office/drawing/2014/main" id="{3CB7D2B5-E2F7-4BCD-8061-F108E612CD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AE1E75-7FE3-4721-B9FC-989CA2F297D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40341797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BCFB-2F96-4B5C-9525-9ACBA73B46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0D5D1-FFF5-4FF3-A43B-FFE4BC2308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0DB20C-96D2-4207-B342-CF228033742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D9988F-B842-4101-BBD2-FE648347EA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F46A32-68E6-4ED7-B01C-3507D0BFB9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19BA97-15E1-4E11-96DE-9EF5E31AC299}"/>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8" name="Footer Placeholder 7">
            <a:extLst>
              <a:ext uri="{FF2B5EF4-FFF2-40B4-BE49-F238E27FC236}">
                <a16:creationId xmlns:a16="http://schemas.microsoft.com/office/drawing/2014/main" id="{8F2C17A3-40BF-4C38-829D-F4658A09C50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1E4E6C-090E-406B-912C-89E8ED3BDB31}"/>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150561809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DC96-9101-4463-A5F9-1E1936D5D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88AD36-C10E-43CA-868D-0C9EE7792674}"/>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4" name="Footer Placeholder 3">
            <a:extLst>
              <a:ext uri="{FF2B5EF4-FFF2-40B4-BE49-F238E27FC236}">
                <a16:creationId xmlns:a16="http://schemas.microsoft.com/office/drawing/2014/main" id="{C2BA8B59-091F-44BD-8A4C-1DFE4F703D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480803-2177-4EB1-9B34-E0D1285F4EE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2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3A9E5E-1FB2-4BE7-A88B-922ABB08797F}"/>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3" name="Footer Placeholder 2">
            <a:extLst>
              <a:ext uri="{FF2B5EF4-FFF2-40B4-BE49-F238E27FC236}">
                <a16:creationId xmlns:a16="http://schemas.microsoft.com/office/drawing/2014/main" id="{FF11301A-ECC4-4545-820E-6C8E8BBC4C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BDB719-D9B5-435D-8AA3-39724845072B}"/>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051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A768E-2210-4A16-89B4-953F619B7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7678B-82A7-4B14-B6AD-CBCFCE30EE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63FF36-894A-4031-AEBE-5455A6D9E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36C286-8A98-4F02-81F8-998FB949AE2F}"/>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6" name="Footer Placeholder 5">
            <a:extLst>
              <a:ext uri="{FF2B5EF4-FFF2-40B4-BE49-F238E27FC236}">
                <a16:creationId xmlns:a16="http://schemas.microsoft.com/office/drawing/2014/main" id="{89BF26FF-ECEA-4AFF-932C-18AE43B9E3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09AAB-7630-401E-A07E-428A3AE85E54}"/>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6391512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0114-E759-4F7C-8F95-96F3560D63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F821F4-564E-4277-8A33-B60147838A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58C032-55C0-4C78-B3A1-28B1C2653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38A91B-85CB-4F48-94CD-0BE17A7231D1}"/>
              </a:ext>
            </a:extLst>
          </p:cNvPr>
          <p:cNvSpPr>
            <a:spLocks noGrp="1"/>
          </p:cNvSpPr>
          <p:nvPr>
            <p:ph type="dt" sz="half" idx="10"/>
          </p:nvPr>
        </p:nvSpPr>
        <p:spPr/>
        <p:txBody>
          <a:bodyPr/>
          <a:lstStyle/>
          <a:p>
            <a:fld id="{26E6011F-AB32-4009-8A77-14E4080DC79D}" type="datetimeFigureOut">
              <a:rPr lang="en-GB" smtClean="0"/>
              <a:t>05/11/2018</a:t>
            </a:fld>
            <a:endParaRPr lang="en-GB"/>
          </a:p>
        </p:txBody>
      </p:sp>
      <p:sp>
        <p:nvSpPr>
          <p:cNvPr id="6" name="Footer Placeholder 5">
            <a:extLst>
              <a:ext uri="{FF2B5EF4-FFF2-40B4-BE49-F238E27FC236}">
                <a16:creationId xmlns:a16="http://schemas.microsoft.com/office/drawing/2014/main" id="{EF2B1571-49CB-4638-9F92-13A9151A29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1E152A-6B50-4C7B-8F5A-D0F655CB9FB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04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12591D-DB73-47A8-852B-9575666C4D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670D64-5DAB-494F-9F29-05D50F566A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17BB8-6BE9-481D-8B6F-DBB4654AAA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6011F-AB32-4009-8A77-14E4080DC79D}" type="datetimeFigureOut">
              <a:rPr lang="en-GB" smtClean="0"/>
              <a:t>05/11/2018</a:t>
            </a:fld>
            <a:endParaRPr lang="en-GB"/>
          </a:p>
        </p:txBody>
      </p:sp>
      <p:sp>
        <p:nvSpPr>
          <p:cNvPr id="5" name="Footer Placeholder 4">
            <a:extLst>
              <a:ext uri="{FF2B5EF4-FFF2-40B4-BE49-F238E27FC236}">
                <a16:creationId xmlns:a16="http://schemas.microsoft.com/office/drawing/2014/main" id="{359A587A-6C2D-4DD9-8A0B-BBCF94DA66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A75F4E-A9BE-4873-B1A5-5A4A32348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3B7AE-EA54-4A4E-8AEA-B5D7A6C69E72}" type="slidenum">
              <a:rPr lang="en-GB" smtClean="0"/>
              <a:t>‹#›</a:t>
            </a:fld>
            <a:endParaRPr lang="en-GB"/>
          </a:p>
        </p:txBody>
      </p:sp>
    </p:spTree>
    <p:extLst>
      <p:ext uri="{BB962C8B-B14F-4D97-AF65-F5344CB8AC3E}">
        <p14:creationId xmlns:p14="http://schemas.microsoft.com/office/powerpoint/2010/main" val="2821671296"/>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miedy5@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BAAF-85B3-480B-B580-CA3E7DEB4FFF}"/>
              </a:ext>
            </a:extLst>
          </p:cNvPr>
          <p:cNvSpPr>
            <a:spLocks noGrp="1"/>
          </p:cNvSpPr>
          <p:nvPr>
            <p:ph type="ctrTitle"/>
          </p:nvPr>
        </p:nvSpPr>
        <p:spPr/>
        <p:txBody>
          <a:bodyPr>
            <a:normAutofit/>
          </a:bodyPr>
          <a:lstStyle/>
          <a:p>
            <a:r>
              <a:rPr lang="en-GB" b="1" dirty="0"/>
              <a:t>ORGANIC PHARMACEUTICAL CHEMISTRY IV</a:t>
            </a:r>
          </a:p>
        </p:txBody>
      </p:sp>
      <p:sp>
        <p:nvSpPr>
          <p:cNvPr id="3" name="Subtitle 2">
            <a:extLst>
              <a:ext uri="{FF2B5EF4-FFF2-40B4-BE49-F238E27FC236}">
                <a16:creationId xmlns:a16="http://schemas.microsoft.com/office/drawing/2014/main" id="{80B70C4D-E788-4449-AE17-0F28C62FDB3D}"/>
              </a:ext>
            </a:extLst>
          </p:cNvPr>
          <p:cNvSpPr>
            <a:spLocks noGrp="1"/>
          </p:cNvSpPr>
          <p:nvPr>
            <p:ph type="subTitle" idx="1"/>
          </p:nvPr>
        </p:nvSpPr>
        <p:spPr/>
        <p:txBody>
          <a:bodyPr>
            <a:normAutofit/>
          </a:bodyPr>
          <a:lstStyle/>
          <a:p>
            <a:endParaRPr lang="en-GB" dirty="0"/>
          </a:p>
          <a:p>
            <a:r>
              <a:rPr lang="en-GB" dirty="0" err="1"/>
              <a:t>Dr.</a:t>
            </a:r>
            <a:r>
              <a:rPr lang="en-GB" dirty="0"/>
              <a:t> Mohammed Al-Ameedee</a:t>
            </a:r>
          </a:p>
          <a:p>
            <a:r>
              <a:rPr lang="en-GB" dirty="0">
                <a:hlinkClick r:id="rId2"/>
              </a:rPr>
              <a:t>amiedy5@yahoo.com</a:t>
            </a:r>
            <a:endParaRPr lang="en-GB" dirty="0"/>
          </a:p>
          <a:p>
            <a:endParaRPr lang="en-GB" dirty="0"/>
          </a:p>
        </p:txBody>
      </p:sp>
    </p:spTree>
    <p:extLst>
      <p:ext uri="{BB962C8B-B14F-4D97-AF65-F5344CB8AC3E}">
        <p14:creationId xmlns:p14="http://schemas.microsoft.com/office/powerpoint/2010/main" val="239313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CD710-B925-4D0F-B94A-D539FCA45596}"/>
              </a:ext>
            </a:extLst>
          </p:cNvPr>
          <p:cNvSpPr>
            <a:spLocks noGrp="1"/>
          </p:cNvSpPr>
          <p:nvPr>
            <p:ph type="title"/>
          </p:nvPr>
        </p:nvSpPr>
        <p:spPr/>
        <p:txBody>
          <a:bodyPr/>
          <a:lstStyle/>
          <a:p>
            <a:r>
              <a:rPr lang="en-GB" b="1" dirty="0"/>
              <a:t>Prodrugs to prolong drug activity</a:t>
            </a:r>
            <a:endParaRPr lang="en-GB" dirty="0"/>
          </a:p>
        </p:txBody>
      </p:sp>
      <p:sp>
        <p:nvSpPr>
          <p:cNvPr id="3" name="Content Placeholder 2">
            <a:extLst>
              <a:ext uri="{FF2B5EF4-FFF2-40B4-BE49-F238E27FC236}">
                <a16:creationId xmlns:a16="http://schemas.microsoft.com/office/drawing/2014/main" id="{73BE9B85-7E20-4000-8434-7B6E036C0D18}"/>
              </a:ext>
            </a:extLst>
          </p:cNvPr>
          <p:cNvSpPr>
            <a:spLocks noGrp="1"/>
          </p:cNvSpPr>
          <p:nvPr>
            <p:ph idx="1"/>
          </p:nvPr>
        </p:nvSpPr>
        <p:spPr>
          <a:xfrm>
            <a:off x="838201" y="1825625"/>
            <a:ext cx="8513618" cy="4351338"/>
          </a:xfrm>
        </p:spPr>
        <p:txBody>
          <a:bodyPr>
            <a:normAutofit fontScale="92500" lnSpcReduction="10000"/>
          </a:bodyPr>
          <a:lstStyle/>
          <a:p>
            <a:r>
              <a:rPr lang="en-GB" dirty="0"/>
              <a:t>Another approach to maintaining a sustained level of drug over long periods is to deliberately associate a very lipophilic group to the drug</a:t>
            </a:r>
          </a:p>
          <a:p>
            <a:r>
              <a:rPr lang="en-GB" dirty="0"/>
              <a:t>This means that most of the drug is stored in fat tissue from where it is steadily and slowly released into the bloodstream</a:t>
            </a:r>
          </a:p>
          <a:p>
            <a:r>
              <a:rPr lang="en-GB" dirty="0"/>
              <a:t>The antimalarial agent </a:t>
            </a:r>
            <a:r>
              <a:rPr lang="en-GB" b="1" dirty="0"/>
              <a:t>cycloguanil pamoate </a:t>
            </a:r>
            <a:r>
              <a:rPr lang="en-GB" dirty="0"/>
              <a:t>is one such agent</a:t>
            </a:r>
          </a:p>
          <a:p>
            <a:r>
              <a:rPr lang="en-GB" dirty="0"/>
              <a:t>The active drug is bound ionically to an anion containing a large lipophilic group and is only released into the blood supply following slow dissociation of the ion complex</a:t>
            </a:r>
          </a:p>
        </p:txBody>
      </p:sp>
      <p:graphicFrame>
        <p:nvGraphicFramePr>
          <p:cNvPr id="6" name="Object 5">
            <a:extLst>
              <a:ext uri="{FF2B5EF4-FFF2-40B4-BE49-F238E27FC236}">
                <a16:creationId xmlns:a16="http://schemas.microsoft.com/office/drawing/2014/main" id="{3180CC20-E380-4D7A-9D95-B8BC7D59F723}"/>
              </a:ext>
            </a:extLst>
          </p:cNvPr>
          <p:cNvGraphicFramePr>
            <a:graphicFrameLocks noChangeAspect="1"/>
          </p:cNvGraphicFramePr>
          <p:nvPr>
            <p:extLst>
              <p:ext uri="{D42A27DB-BD31-4B8C-83A1-F6EECF244321}">
                <p14:modId xmlns:p14="http://schemas.microsoft.com/office/powerpoint/2010/main" val="1461814950"/>
              </p:ext>
            </p:extLst>
          </p:nvPr>
        </p:nvGraphicFramePr>
        <p:xfrm>
          <a:off x="8933007" y="2730139"/>
          <a:ext cx="2777156" cy="2542309"/>
        </p:xfrm>
        <a:graphic>
          <a:graphicData uri="http://schemas.openxmlformats.org/presentationml/2006/ole">
            <mc:AlternateContent xmlns:mc="http://schemas.openxmlformats.org/markup-compatibility/2006">
              <mc:Choice xmlns:v="urn:schemas-microsoft-com:vml" Requires="v">
                <p:oleObj spid="_x0000_s7173" name="CS ChemDraw Drawing" r:id="rId3" imgW="2365079" imgH="2165375" progId="ChemDraw.Document.6.0">
                  <p:embed/>
                </p:oleObj>
              </mc:Choice>
              <mc:Fallback>
                <p:oleObj name="CS ChemDraw Drawing" r:id="rId3" imgW="2365079" imgH="2165375" progId="ChemDraw.Document.6.0">
                  <p:embed/>
                  <p:pic>
                    <p:nvPicPr>
                      <p:cNvPr id="0" name=""/>
                      <p:cNvPicPr/>
                      <p:nvPr/>
                    </p:nvPicPr>
                    <p:blipFill>
                      <a:blip r:embed="rId4"/>
                      <a:stretch>
                        <a:fillRect/>
                      </a:stretch>
                    </p:blipFill>
                    <p:spPr>
                      <a:xfrm>
                        <a:off x="8933007" y="2730139"/>
                        <a:ext cx="2777156" cy="2542309"/>
                      </a:xfrm>
                      <a:prstGeom prst="rect">
                        <a:avLst/>
                      </a:prstGeom>
                    </p:spPr>
                  </p:pic>
                </p:oleObj>
              </mc:Fallback>
            </mc:AlternateContent>
          </a:graphicData>
        </a:graphic>
      </p:graphicFrame>
    </p:spTree>
    <p:extLst>
      <p:ext uri="{BB962C8B-B14F-4D97-AF65-F5344CB8AC3E}">
        <p14:creationId xmlns:p14="http://schemas.microsoft.com/office/powerpoint/2010/main" val="1785868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97BB8-1629-4B30-94EE-A23AB33A4B89}"/>
              </a:ext>
            </a:extLst>
          </p:cNvPr>
          <p:cNvSpPr>
            <a:spLocks noGrp="1"/>
          </p:cNvSpPr>
          <p:nvPr>
            <p:ph type="title"/>
          </p:nvPr>
        </p:nvSpPr>
        <p:spPr/>
        <p:txBody>
          <a:bodyPr/>
          <a:lstStyle/>
          <a:p>
            <a:r>
              <a:rPr lang="en-GB" b="1" dirty="0"/>
              <a:t>Prodrugs masking drug toxicity and side effects</a:t>
            </a:r>
            <a:endParaRPr lang="en-GB" dirty="0"/>
          </a:p>
        </p:txBody>
      </p:sp>
      <p:sp>
        <p:nvSpPr>
          <p:cNvPr id="3" name="Content Placeholder 2">
            <a:extLst>
              <a:ext uri="{FF2B5EF4-FFF2-40B4-BE49-F238E27FC236}">
                <a16:creationId xmlns:a16="http://schemas.microsoft.com/office/drawing/2014/main" id="{4AA93966-1E4C-4F4D-98AB-B2E66CA6CB03}"/>
              </a:ext>
            </a:extLst>
          </p:cNvPr>
          <p:cNvSpPr>
            <a:spLocks noGrp="1"/>
          </p:cNvSpPr>
          <p:nvPr>
            <p:ph idx="1"/>
          </p:nvPr>
        </p:nvSpPr>
        <p:spPr/>
        <p:txBody>
          <a:bodyPr>
            <a:normAutofit/>
          </a:bodyPr>
          <a:lstStyle/>
          <a:p>
            <a:r>
              <a:rPr lang="en-GB" dirty="0"/>
              <a:t>Prodrugs can be used to mask the side effects and toxicity of drugs</a:t>
            </a:r>
          </a:p>
          <a:p>
            <a:r>
              <a:rPr lang="en-GB" b="1" dirty="0"/>
              <a:t>LDZ </a:t>
            </a:r>
            <a:r>
              <a:rPr lang="en-GB" dirty="0"/>
              <a:t>is an example of a diazepam prodrug which avoids the drowsiness side effects associated with </a:t>
            </a:r>
            <a:r>
              <a:rPr lang="en-GB" b="1" dirty="0"/>
              <a:t>diazepam</a:t>
            </a:r>
          </a:p>
          <a:p>
            <a:r>
              <a:rPr lang="en-GB" dirty="0"/>
              <a:t>These side effects are associated with the high initial plasma levels of diazepam following administration</a:t>
            </a:r>
          </a:p>
          <a:p>
            <a:r>
              <a:rPr lang="en-GB" dirty="0"/>
              <a:t>The use of a prodrug avoids this problem. An aminopeptidase enzyme hydrolyses the prodrug to release a non-toxic lysine moiety, and the resulting amine spontaneously cyclizes to the diazepam</a:t>
            </a:r>
          </a:p>
        </p:txBody>
      </p:sp>
    </p:spTree>
    <p:extLst>
      <p:ext uri="{BB962C8B-B14F-4D97-AF65-F5344CB8AC3E}">
        <p14:creationId xmlns:p14="http://schemas.microsoft.com/office/powerpoint/2010/main" val="3839861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D357D-6C5F-4839-855A-9A2031791AED}"/>
              </a:ext>
            </a:extLst>
          </p:cNvPr>
          <p:cNvSpPr>
            <a:spLocks noGrp="1"/>
          </p:cNvSpPr>
          <p:nvPr>
            <p:ph type="title"/>
          </p:nvPr>
        </p:nvSpPr>
        <p:spPr/>
        <p:txBody>
          <a:bodyPr/>
          <a:lstStyle/>
          <a:p>
            <a:r>
              <a:rPr lang="en-GB" b="1" dirty="0"/>
              <a:t>Prodrugs masking drug toxicity and side effects</a:t>
            </a:r>
            <a:endParaRPr lang="en-GB" dirty="0"/>
          </a:p>
        </p:txBody>
      </p:sp>
      <p:sp>
        <p:nvSpPr>
          <p:cNvPr id="3" name="Content Placeholder 2">
            <a:extLst>
              <a:ext uri="{FF2B5EF4-FFF2-40B4-BE49-F238E27FC236}">
                <a16:creationId xmlns:a16="http://schemas.microsoft.com/office/drawing/2014/main" id="{4F3D0814-D259-4223-BEAF-B08421892172}"/>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6A1836B3-CF84-48BD-9429-E9B519400B7A}"/>
              </a:ext>
            </a:extLst>
          </p:cNvPr>
          <p:cNvPicPr>
            <a:picLocks noChangeAspect="1"/>
          </p:cNvPicPr>
          <p:nvPr/>
        </p:nvPicPr>
        <p:blipFill>
          <a:blip r:embed="rId2"/>
          <a:stretch>
            <a:fillRect/>
          </a:stretch>
        </p:blipFill>
        <p:spPr>
          <a:xfrm>
            <a:off x="2035181" y="1690688"/>
            <a:ext cx="8121637" cy="4351338"/>
          </a:xfrm>
          <a:prstGeom prst="rect">
            <a:avLst/>
          </a:prstGeom>
        </p:spPr>
      </p:pic>
    </p:spTree>
    <p:extLst>
      <p:ext uri="{BB962C8B-B14F-4D97-AF65-F5344CB8AC3E}">
        <p14:creationId xmlns:p14="http://schemas.microsoft.com/office/powerpoint/2010/main" val="694105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2D59-F0FF-437A-9C0F-96E9789E9466}"/>
              </a:ext>
            </a:extLst>
          </p:cNvPr>
          <p:cNvSpPr>
            <a:spLocks noGrp="1"/>
          </p:cNvSpPr>
          <p:nvPr>
            <p:ph type="title"/>
          </p:nvPr>
        </p:nvSpPr>
        <p:spPr/>
        <p:txBody>
          <a:bodyPr/>
          <a:lstStyle/>
          <a:p>
            <a:r>
              <a:rPr lang="en-GB" b="1" dirty="0"/>
              <a:t>Prodrugs to improve water solubility</a:t>
            </a:r>
            <a:endParaRPr lang="en-GB" dirty="0"/>
          </a:p>
        </p:txBody>
      </p:sp>
      <p:sp>
        <p:nvSpPr>
          <p:cNvPr id="3" name="Content Placeholder 2">
            <a:extLst>
              <a:ext uri="{FF2B5EF4-FFF2-40B4-BE49-F238E27FC236}">
                <a16:creationId xmlns:a16="http://schemas.microsoft.com/office/drawing/2014/main" id="{3A285543-AEC2-45E6-B98D-A8877AF5EC38}"/>
              </a:ext>
            </a:extLst>
          </p:cNvPr>
          <p:cNvSpPr>
            <a:spLocks noGrp="1"/>
          </p:cNvSpPr>
          <p:nvPr>
            <p:ph idx="1"/>
          </p:nvPr>
        </p:nvSpPr>
        <p:spPr/>
        <p:txBody>
          <a:bodyPr>
            <a:normAutofit/>
          </a:bodyPr>
          <a:lstStyle/>
          <a:p>
            <a:r>
              <a:rPr lang="en-GB" dirty="0"/>
              <a:t>Polar prodrugs have been used to improve the absorption of non-polar drugs from the gut</a:t>
            </a:r>
          </a:p>
          <a:p>
            <a:r>
              <a:rPr lang="en-GB" dirty="0"/>
              <a:t>Drugs have to have some water solubility if they are to be absorbed, otherwise they dissolve in fatty globules and fail to interact effectively with the gut wall</a:t>
            </a:r>
          </a:p>
          <a:p>
            <a:r>
              <a:rPr lang="en-GB" dirty="0"/>
              <a:t>The steroid </a:t>
            </a:r>
            <a:r>
              <a:rPr lang="en-GB" b="1" dirty="0"/>
              <a:t>estrone </a:t>
            </a:r>
            <a:r>
              <a:rPr lang="en-GB" dirty="0"/>
              <a:t>is one such drug. By using a lysine ester prodrug, water solubility and absorption is increased</a:t>
            </a:r>
          </a:p>
          <a:p>
            <a:r>
              <a:rPr lang="en-GB" dirty="0"/>
              <a:t>Hydrolysis of the prodrug releases the active drug and the amino acid lysine as a non-toxic by-product</a:t>
            </a:r>
          </a:p>
        </p:txBody>
      </p:sp>
    </p:spTree>
    <p:extLst>
      <p:ext uri="{BB962C8B-B14F-4D97-AF65-F5344CB8AC3E}">
        <p14:creationId xmlns:p14="http://schemas.microsoft.com/office/powerpoint/2010/main" val="1360271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779B6-64DC-4089-AC29-739FE376BA77}"/>
              </a:ext>
            </a:extLst>
          </p:cNvPr>
          <p:cNvSpPr>
            <a:spLocks noGrp="1"/>
          </p:cNvSpPr>
          <p:nvPr>
            <p:ph type="title"/>
          </p:nvPr>
        </p:nvSpPr>
        <p:spPr/>
        <p:txBody>
          <a:bodyPr/>
          <a:lstStyle/>
          <a:p>
            <a:r>
              <a:rPr lang="en-GB" b="1" dirty="0"/>
              <a:t>Prodrugs to improve water solubility</a:t>
            </a:r>
            <a:endParaRPr lang="en-GB" dirty="0"/>
          </a:p>
        </p:txBody>
      </p:sp>
      <p:sp>
        <p:nvSpPr>
          <p:cNvPr id="3" name="Content Placeholder 2">
            <a:extLst>
              <a:ext uri="{FF2B5EF4-FFF2-40B4-BE49-F238E27FC236}">
                <a16:creationId xmlns:a16="http://schemas.microsoft.com/office/drawing/2014/main" id="{CF20572A-0BAF-4C90-9AFF-F62CAD8280A4}"/>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5FFAA81F-67A8-4A4F-BD5D-9FC9E7356BBF}"/>
              </a:ext>
            </a:extLst>
          </p:cNvPr>
          <p:cNvPicPr>
            <a:picLocks noChangeAspect="1"/>
          </p:cNvPicPr>
          <p:nvPr/>
        </p:nvPicPr>
        <p:blipFill>
          <a:blip r:embed="rId2"/>
          <a:stretch>
            <a:fillRect/>
          </a:stretch>
        </p:blipFill>
        <p:spPr>
          <a:xfrm>
            <a:off x="1071923" y="2485592"/>
            <a:ext cx="10048153" cy="2792990"/>
          </a:xfrm>
          <a:prstGeom prst="rect">
            <a:avLst/>
          </a:prstGeom>
        </p:spPr>
      </p:pic>
    </p:spTree>
    <p:extLst>
      <p:ext uri="{BB962C8B-B14F-4D97-AF65-F5344CB8AC3E}">
        <p14:creationId xmlns:p14="http://schemas.microsoft.com/office/powerpoint/2010/main" val="2794178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51CF3-E6B0-4FA4-88D1-8923A67519D7}"/>
              </a:ext>
            </a:extLst>
          </p:cNvPr>
          <p:cNvSpPr>
            <a:spLocks noGrp="1"/>
          </p:cNvSpPr>
          <p:nvPr>
            <p:ph type="title"/>
          </p:nvPr>
        </p:nvSpPr>
        <p:spPr/>
        <p:txBody>
          <a:bodyPr/>
          <a:lstStyle/>
          <a:p>
            <a:r>
              <a:rPr lang="en-GB" b="1" dirty="0"/>
              <a:t>Prodrugs to improve water solubility</a:t>
            </a:r>
            <a:endParaRPr lang="en-GB" dirty="0"/>
          </a:p>
        </p:txBody>
      </p:sp>
      <p:sp>
        <p:nvSpPr>
          <p:cNvPr id="3" name="Content Placeholder 2">
            <a:extLst>
              <a:ext uri="{FF2B5EF4-FFF2-40B4-BE49-F238E27FC236}">
                <a16:creationId xmlns:a16="http://schemas.microsoft.com/office/drawing/2014/main" id="{00AB3007-02E4-4286-BB3A-3E966740630E}"/>
              </a:ext>
            </a:extLst>
          </p:cNvPr>
          <p:cNvSpPr>
            <a:spLocks noGrp="1"/>
          </p:cNvSpPr>
          <p:nvPr>
            <p:ph idx="1"/>
          </p:nvPr>
        </p:nvSpPr>
        <p:spPr/>
        <p:txBody>
          <a:bodyPr/>
          <a:lstStyle/>
          <a:p>
            <a:r>
              <a:rPr lang="en-GB" dirty="0"/>
              <a:t>Prodrugs designed to increase water solubility have proved useful in preventing the pain associated with some injections, which is caused by the poor solubility of the drug at the site of injection</a:t>
            </a:r>
          </a:p>
          <a:p>
            <a:r>
              <a:rPr lang="en-GB" dirty="0"/>
              <a:t>The antibacterial agent </a:t>
            </a:r>
            <a:r>
              <a:rPr lang="en-GB" b="1" dirty="0"/>
              <a:t>clindamycin </a:t>
            </a:r>
            <a:r>
              <a:rPr lang="en-GB" dirty="0"/>
              <a:t>is painful when injected, but this is avoided by using a phosphate ester prodrug which has much better solubility because of the ionic phosphate group</a:t>
            </a:r>
          </a:p>
        </p:txBody>
      </p:sp>
      <p:pic>
        <p:nvPicPr>
          <p:cNvPr id="4" name="Picture 3">
            <a:extLst>
              <a:ext uri="{FF2B5EF4-FFF2-40B4-BE49-F238E27FC236}">
                <a16:creationId xmlns:a16="http://schemas.microsoft.com/office/drawing/2014/main" id="{1ED7BBA9-D467-4BB5-850F-290307DAE2B4}"/>
              </a:ext>
            </a:extLst>
          </p:cNvPr>
          <p:cNvPicPr>
            <a:picLocks noChangeAspect="1"/>
          </p:cNvPicPr>
          <p:nvPr/>
        </p:nvPicPr>
        <p:blipFill>
          <a:blip r:embed="rId2"/>
          <a:stretch>
            <a:fillRect/>
          </a:stretch>
        </p:blipFill>
        <p:spPr>
          <a:xfrm>
            <a:off x="8285018" y="3888288"/>
            <a:ext cx="3068782" cy="2845017"/>
          </a:xfrm>
          <a:prstGeom prst="rect">
            <a:avLst/>
          </a:prstGeom>
        </p:spPr>
      </p:pic>
    </p:spTree>
    <p:extLst>
      <p:ext uri="{BB962C8B-B14F-4D97-AF65-F5344CB8AC3E}">
        <p14:creationId xmlns:p14="http://schemas.microsoft.com/office/powerpoint/2010/main" val="171444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836E6-C478-49DC-B365-3844C9676EE3}"/>
              </a:ext>
            </a:extLst>
          </p:cNvPr>
          <p:cNvSpPr>
            <a:spLocks noGrp="1"/>
          </p:cNvSpPr>
          <p:nvPr>
            <p:ph type="title"/>
          </p:nvPr>
        </p:nvSpPr>
        <p:spPr/>
        <p:txBody>
          <a:bodyPr/>
          <a:lstStyle/>
          <a:p>
            <a:r>
              <a:rPr lang="en-GB" b="1" dirty="0"/>
              <a:t>Prodrugs to increase chemical stability</a:t>
            </a:r>
            <a:endParaRPr lang="en-GB" dirty="0"/>
          </a:p>
        </p:txBody>
      </p:sp>
      <p:sp>
        <p:nvSpPr>
          <p:cNvPr id="3" name="Content Placeholder 2">
            <a:extLst>
              <a:ext uri="{FF2B5EF4-FFF2-40B4-BE49-F238E27FC236}">
                <a16:creationId xmlns:a16="http://schemas.microsoft.com/office/drawing/2014/main" id="{09EC8DF8-AE3A-4214-8282-A6B2FC082F9C}"/>
              </a:ext>
            </a:extLst>
          </p:cNvPr>
          <p:cNvSpPr>
            <a:spLocks noGrp="1"/>
          </p:cNvSpPr>
          <p:nvPr>
            <p:ph idx="1"/>
          </p:nvPr>
        </p:nvSpPr>
        <p:spPr/>
        <p:txBody>
          <a:bodyPr/>
          <a:lstStyle/>
          <a:p>
            <a:r>
              <a:rPr lang="en-GB" dirty="0"/>
              <a:t>The antibacterial agent </a:t>
            </a:r>
            <a:r>
              <a:rPr lang="en-GB" b="1" dirty="0"/>
              <a:t>ampicillin </a:t>
            </a:r>
            <a:r>
              <a:rPr lang="en-GB" dirty="0"/>
              <a:t>decomposes in concentrated aqueous solution as a result of intramolecular attack of the side chain amino group on the lactam ring </a:t>
            </a:r>
          </a:p>
          <a:p>
            <a:r>
              <a:rPr lang="en-GB" b="1" dirty="0"/>
              <a:t>Hetacillin</a:t>
            </a:r>
            <a:r>
              <a:rPr lang="en-GB" dirty="0"/>
              <a:t> is a prodrug which locks up the off ending nitrogen in a ring and prevents this reaction. Once the prodrug has been administered, hetacillin slowly decomposes to release ampicillin and acetone</a:t>
            </a:r>
          </a:p>
        </p:txBody>
      </p:sp>
      <p:pic>
        <p:nvPicPr>
          <p:cNvPr id="5" name="Picture 4">
            <a:extLst>
              <a:ext uri="{FF2B5EF4-FFF2-40B4-BE49-F238E27FC236}">
                <a16:creationId xmlns:a16="http://schemas.microsoft.com/office/drawing/2014/main" id="{316EA3E3-A9C5-451B-BD9B-E28F30F302A3}"/>
              </a:ext>
            </a:extLst>
          </p:cNvPr>
          <p:cNvPicPr>
            <a:picLocks noChangeAspect="1"/>
          </p:cNvPicPr>
          <p:nvPr/>
        </p:nvPicPr>
        <p:blipFill>
          <a:blip r:embed="rId2"/>
          <a:stretch>
            <a:fillRect/>
          </a:stretch>
        </p:blipFill>
        <p:spPr>
          <a:xfrm>
            <a:off x="1976510" y="4267200"/>
            <a:ext cx="8238979" cy="2379085"/>
          </a:xfrm>
          <a:prstGeom prst="rect">
            <a:avLst/>
          </a:prstGeom>
        </p:spPr>
      </p:pic>
    </p:spTree>
    <p:extLst>
      <p:ext uri="{BB962C8B-B14F-4D97-AF65-F5344CB8AC3E}">
        <p14:creationId xmlns:p14="http://schemas.microsoft.com/office/powerpoint/2010/main" val="362845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0698F-9C71-4A12-9CE6-F3E2A521A537}"/>
              </a:ext>
            </a:extLst>
          </p:cNvPr>
          <p:cNvSpPr>
            <a:spLocks noGrp="1"/>
          </p:cNvSpPr>
          <p:nvPr>
            <p:ph type="title"/>
          </p:nvPr>
        </p:nvSpPr>
        <p:spPr/>
        <p:txBody>
          <a:bodyPr/>
          <a:lstStyle/>
          <a:p>
            <a:r>
              <a:rPr lang="en-GB" b="1" dirty="0"/>
              <a:t>Photodynamic therapy</a:t>
            </a:r>
          </a:p>
        </p:txBody>
      </p:sp>
      <p:sp>
        <p:nvSpPr>
          <p:cNvPr id="3" name="Content Placeholder 2">
            <a:extLst>
              <a:ext uri="{FF2B5EF4-FFF2-40B4-BE49-F238E27FC236}">
                <a16:creationId xmlns:a16="http://schemas.microsoft.com/office/drawing/2014/main" id="{AC93BFF5-98DD-4346-B517-422AC7BDC366}"/>
              </a:ext>
            </a:extLst>
          </p:cNvPr>
          <p:cNvSpPr>
            <a:spLocks noGrp="1"/>
          </p:cNvSpPr>
          <p:nvPr>
            <p:ph idx="1"/>
          </p:nvPr>
        </p:nvSpPr>
        <p:spPr/>
        <p:txBody>
          <a:bodyPr>
            <a:normAutofit lnSpcReduction="10000"/>
          </a:bodyPr>
          <a:lstStyle/>
          <a:p>
            <a:r>
              <a:rPr lang="en-GB" dirty="0"/>
              <a:t>A variation of the prodrug approach is the concept of a sleeping agent</a:t>
            </a:r>
          </a:p>
          <a:p>
            <a:r>
              <a:rPr lang="en-GB" dirty="0"/>
              <a:t>This is an inactive compound which is converted to the active drug by some form of external influence</a:t>
            </a:r>
          </a:p>
          <a:p>
            <a:r>
              <a:rPr lang="en-GB" dirty="0"/>
              <a:t>The best example of this approach is the use of photosensitizing agents such as </a:t>
            </a:r>
            <a:r>
              <a:rPr lang="en-GB" b="1" dirty="0"/>
              <a:t>porphyrins </a:t>
            </a:r>
            <a:r>
              <a:rPr lang="en-GB" dirty="0"/>
              <a:t>or </a:t>
            </a:r>
            <a:r>
              <a:rPr lang="en-GB" b="1" dirty="0"/>
              <a:t>chlorins </a:t>
            </a:r>
            <a:r>
              <a:rPr lang="en-GB" dirty="0"/>
              <a:t>in cancer treatment—photodynamic therapy (PDT)</a:t>
            </a:r>
          </a:p>
          <a:p>
            <a:r>
              <a:rPr lang="en-GB" dirty="0"/>
              <a:t>Porphyrins occur naturally in chlorophyll in plants and haemoglobin in red blood cells</a:t>
            </a:r>
          </a:p>
          <a:p>
            <a:r>
              <a:rPr lang="en-GB" dirty="0"/>
              <a:t>They usually complex a metal ion in the centre of the molecule(magnesium in chlorophyll and iron in haemoglobin)</a:t>
            </a:r>
          </a:p>
          <a:p>
            <a:endParaRPr lang="en-GB" dirty="0"/>
          </a:p>
        </p:txBody>
      </p:sp>
    </p:spTree>
    <p:extLst>
      <p:ext uri="{BB962C8B-B14F-4D97-AF65-F5344CB8AC3E}">
        <p14:creationId xmlns:p14="http://schemas.microsoft.com/office/powerpoint/2010/main" val="3601172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817A9-BC05-496D-B28A-07CFCF7C0A97}"/>
              </a:ext>
            </a:extLst>
          </p:cNvPr>
          <p:cNvSpPr>
            <a:spLocks noGrp="1"/>
          </p:cNvSpPr>
          <p:nvPr>
            <p:ph type="title"/>
          </p:nvPr>
        </p:nvSpPr>
        <p:spPr/>
        <p:txBody>
          <a:bodyPr/>
          <a:lstStyle/>
          <a:p>
            <a:r>
              <a:rPr lang="en-GB" b="1" dirty="0"/>
              <a:t>Photodynamic therapy</a:t>
            </a:r>
            <a:endParaRPr lang="en-GB" dirty="0"/>
          </a:p>
        </p:txBody>
      </p:sp>
      <p:sp>
        <p:nvSpPr>
          <p:cNvPr id="3" name="Content Placeholder 2">
            <a:extLst>
              <a:ext uri="{FF2B5EF4-FFF2-40B4-BE49-F238E27FC236}">
                <a16:creationId xmlns:a16="http://schemas.microsoft.com/office/drawing/2014/main" id="{8978CE97-8177-4148-81E9-9F5E0864CE69}"/>
              </a:ext>
            </a:extLst>
          </p:cNvPr>
          <p:cNvSpPr>
            <a:spLocks noGrp="1"/>
          </p:cNvSpPr>
          <p:nvPr>
            <p:ph idx="1"/>
          </p:nvPr>
        </p:nvSpPr>
        <p:spPr/>
        <p:txBody>
          <a:bodyPr>
            <a:normAutofit fontScale="92500" lnSpcReduction="10000"/>
          </a:bodyPr>
          <a:lstStyle/>
          <a:p>
            <a:r>
              <a:rPr lang="en-GB" dirty="0"/>
              <a:t>In this form, they are non-toxic but if they lack the central ion, they have the potential to do great damage </a:t>
            </a:r>
          </a:p>
          <a:p>
            <a:r>
              <a:rPr lang="en-GB" dirty="0"/>
              <a:t>Given intravenously, these agents accumulate within cells and have some selectivity for tumour cells</a:t>
            </a:r>
          </a:p>
          <a:p>
            <a:r>
              <a:rPr lang="en-GB" dirty="0"/>
              <a:t>By themselves, the agents have little effect, but if the cancer cells are irradiated with red light or a red laser, the porphyrins are converted to an excited state and react with molecular oxygen to produce highly toxic singlet oxygen</a:t>
            </a:r>
          </a:p>
          <a:p>
            <a:r>
              <a:rPr lang="en-GB" dirty="0"/>
              <a:t>Singlet oxygen can then attack proteins and unsaturated lipids in the cell membrane leading to the formation of hydroxyl radicals which further react with DNA leading to cell destruction</a:t>
            </a:r>
          </a:p>
        </p:txBody>
      </p:sp>
    </p:spTree>
    <p:extLst>
      <p:ext uri="{BB962C8B-B14F-4D97-AF65-F5344CB8AC3E}">
        <p14:creationId xmlns:p14="http://schemas.microsoft.com/office/powerpoint/2010/main" val="258278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D85BC-E1C9-4B68-8962-D357D7ECCFDE}"/>
              </a:ext>
            </a:extLst>
          </p:cNvPr>
          <p:cNvSpPr>
            <a:spLocks noGrp="1"/>
          </p:cNvSpPr>
          <p:nvPr>
            <p:ph type="title"/>
          </p:nvPr>
        </p:nvSpPr>
        <p:spPr/>
        <p:txBody>
          <a:bodyPr/>
          <a:lstStyle/>
          <a:p>
            <a:r>
              <a:rPr lang="en-GB" b="1" dirty="0"/>
              <a:t>Photodynamic therapy</a:t>
            </a:r>
            <a:endParaRPr lang="en-GB" dirty="0"/>
          </a:p>
        </p:txBody>
      </p:sp>
      <p:sp>
        <p:nvSpPr>
          <p:cNvPr id="3" name="Content Placeholder 2">
            <a:extLst>
              <a:ext uri="{FF2B5EF4-FFF2-40B4-BE49-F238E27FC236}">
                <a16:creationId xmlns:a16="http://schemas.microsoft.com/office/drawing/2014/main" id="{E55AC93B-E0D7-4790-AC18-DAF0319D51F7}"/>
              </a:ext>
            </a:extLst>
          </p:cNvPr>
          <p:cNvSpPr>
            <a:spLocks noGrp="1"/>
          </p:cNvSpPr>
          <p:nvPr>
            <p:ph idx="1"/>
          </p:nvPr>
        </p:nvSpPr>
        <p:spPr/>
        <p:txBody>
          <a:bodyPr/>
          <a:lstStyle/>
          <a:p>
            <a:r>
              <a:rPr lang="en-GB" b="1" dirty="0"/>
              <a:t>Temoporfin </a:t>
            </a:r>
            <a:r>
              <a:rPr lang="en-GB" dirty="0"/>
              <a:t>is an example of a chlorin photosensitizing agent which is used to treat advanced head and neck tumours that do not respond to other treatments</a:t>
            </a:r>
          </a:p>
        </p:txBody>
      </p:sp>
      <p:pic>
        <p:nvPicPr>
          <p:cNvPr id="4" name="Picture 3">
            <a:extLst>
              <a:ext uri="{FF2B5EF4-FFF2-40B4-BE49-F238E27FC236}">
                <a16:creationId xmlns:a16="http://schemas.microsoft.com/office/drawing/2014/main" id="{B75D060D-E08B-4B97-97AC-10F541128F3F}"/>
              </a:ext>
            </a:extLst>
          </p:cNvPr>
          <p:cNvPicPr>
            <a:picLocks noChangeAspect="1"/>
          </p:cNvPicPr>
          <p:nvPr/>
        </p:nvPicPr>
        <p:blipFill>
          <a:blip r:embed="rId2"/>
          <a:stretch>
            <a:fillRect/>
          </a:stretch>
        </p:blipFill>
        <p:spPr>
          <a:xfrm>
            <a:off x="4019334" y="2756265"/>
            <a:ext cx="4153332" cy="3736610"/>
          </a:xfrm>
          <a:prstGeom prst="rect">
            <a:avLst/>
          </a:prstGeom>
        </p:spPr>
      </p:pic>
    </p:spTree>
    <p:extLst>
      <p:ext uri="{BB962C8B-B14F-4D97-AF65-F5344CB8AC3E}">
        <p14:creationId xmlns:p14="http://schemas.microsoft.com/office/powerpoint/2010/main" val="344001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4F383-E91D-4FAF-B876-73D8882E7A28}"/>
              </a:ext>
            </a:extLst>
          </p:cNvPr>
          <p:cNvSpPr>
            <a:spLocks noGrp="1"/>
          </p:cNvSpPr>
          <p:nvPr>
            <p:ph type="title"/>
          </p:nvPr>
        </p:nvSpPr>
        <p:spPr/>
        <p:txBody>
          <a:bodyPr/>
          <a:lstStyle/>
          <a:p>
            <a:r>
              <a:rPr lang="en-GB" b="1" dirty="0"/>
              <a:t>Prodrugs to improve membrane</a:t>
            </a:r>
            <a:br>
              <a:rPr lang="en-GB" b="1" dirty="0"/>
            </a:br>
            <a:r>
              <a:rPr lang="en-GB" b="1" dirty="0"/>
              <a:t>permeability</a:t>
            </a:r>
            <a:endParaRPr lang="en-GB" dirty="0"/>
          </a:p>
        </p:txBody>
      </p:sp>
      <p:sp>
        <p:nvSpPr>
          <p:cNvPr id="3" name="Content Placeholder 2">
            <a:extLst>
              <a:ext uri="{FF2B5EF4-FFF2-40B4-BE49-F238E27FC236}">
                <a16:creationId xmlns:a16="http://schemas.microsoft.com/office/drawing/2014/main" id="{893B0036-DCBD-47B7-9ACB-EA78DBE66A38}"/>
              </a:ext>
            </a:extLst>
          </p:cNvPr>
          <p:cNvSpPr>
            <a:spLocks noGrp="1"/>
          </p:cNvSpPr>
          <p:nvPr>
            <p:ph idx="1"/>
          </p:nvPr>
        </p:nvSpPr>
        <p:spPr/>
        <p:txBody>
          <a:bodyPr>
            <a:normAutofit/>
          </a:bodyPr>
          <a:lstStyle/>
          <a:p>
            <a:r>
              <a:rPr lang="en-GB" dirty="0"/>
              <a:t>A carboxylic acid functional group may have an important role to play in binding a drug to its binding site via ionic or hydrogen bonding </a:t>
            </a:r>
          </a:p>
          <a:p>
            <a:r>
              <a:rPr lang="en-GB" dirty="0"/>
              <a:t>However, the very fact that it is an ionizable group may prevent it from crossing a fatty cell membrane</a:t>
            </a:r>
          </a:p>
          <a:p>
            <a:r>
              <a:rPr lang="en-GB" dirty="0"/>
              <a:t>The answer is to protect the acid function as an ester</a:t>
            </a:r>
          </a:p>
          <a:p>
            <a:r>
              <a:rPr lang="en-GB" dirty="0"/>
              <a:t>The less polar ester can cross fatty cell membranes and, once it is in the bloodstream, it is hydrolysed back to the free acid by </a:t>
            </a:r>
            <a:r>
              <a:rPr lang="en-GB" dirty="0" err="1"/>
              <a:t>esterases</a:t>
            </a:r>
            <a:r>
              <a:rPr lang="en-GB" dirty="0"/>
              <a:t> in the blood</a:t>
            </a:r>
          </a:p>
          <a:p>
            <a:endParaRPr lang="en-GB" dirty="0"/>
          </a:p>
        </p:txBody>
      </p:sp>
    </p:spTree>
    <p:extLst>
      <p:ext uri="{BB962C8B-B14F-4D97-AF65-F5344CB8AC3E}">
        <p14:creationId xmlns:p14="http://schemas.microsoft.com/office/powerpoint/2010/main" val="1618723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5A6D4-855C-4268-B1B8-977EE7BC4A98}"/>
              </a:ext>
            </a:extLst>
          </p:cNvPr>
          <p:cNvSpPr>
            <a:spLocks noGrp="1"/>
          </p:cNvSpPr>
          <p:nvPr>
            <p:ph type="title"/>
          </p:nvPr>
        </p:nvSpPr>
        <p:spPr/>
        <p:txBody>
          <a:bodyPr/>
          <a:lstStyle/>
          <a:p>
            <a:r>
              <a:rPr lang="en-GB" b="1" dirty="0"/>
              <a:t>Getting the drug into the market</a:t>
            </a:r>
          </a:p>
        </p:txBody>
      </p:sp>
      <p:sp>
        <p:nvSpPr>
          <p:cNvPr id="3" name="Content Placeholder 2">
            <a:extLst>
              <a:ext uri="{FF2B5EF4-FFF2-40B4-BE49-F238E27FC236}">
                <a16:creationId xmlns:a16="http://schemas.microsoft.com/office/drawing/2014/main" id="{AD66D99A-4E17-481F-B765-4C4B82C81689}"/>
              </a:ext>
            </a:extLst>
          </p:cNvPr>
          <p:cNvSpPr>
            <a:spLocks noGrp="1"/>
          </p:cNvSpPr>
          <p:nvPr>
            <p:ph idx="1"/>
          </p:nvPr>
        </p:nvSpPr>
        <p:spPr/>
        <p:txBody>
          <a:bodyPr>
            <a:normAutofit lnSpcReduction="10000"/>
          </a:bodyPr>
          <a:lstStyle/>
          <a:p>
            <a:r>
              <a:rPr lang="en-GB" dirty="0"/>
              <a:t>There are various issues that need to be tackled before a promising-looking drug candidate reaches the clinic and goes into full-scale production</a:t>
            </a:r>
          </a:p>
          <a:p>
            <a:r>
              <a:rPr lang="en-GB" dirty="0"/>
              <a:t>Th is final phase is significantly more expensive in terms of time and money than either lead discovery or drug design, and many drugs will fall by the wayside. </a:t>
            </a:r>
          </a:p>
          <a:p>
            <a:r>
              <a:rPr lang="en-GB" dirty="0"/>
              <a:t>On average, for every 10,000 structures synthesized during drug design, 500 will reach animal testing, 10 will reach phase I clinical trials, and only 1 will reach the market place</a:t>
            </a:r>
          </a:p>
          <a:p>
            <a:r>
              <a:rPr lang="en-GB" dirty="0"/>
              <a:t>The average overall development cost of a new drug was recently estimated as $800 million</a:t>
            </a:r>
          </a:p>
        </p:txBody>
      </p:sp>
    </p:spTree>
    <p:extLst>
      <p:ext uri="{BB962C8B-B14F-4D97-AF65-F5344CB8AC3E}">
        <p14:creationId xmlns:p14="http://schemas.microsoft.com/office/powerpoint/2010/main" val="3519892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44739-5DDF-4CA4-AA3D-6B6C4591FF5E}"/>
              </a:ext>
            </a:extLst>
          </p:cNvPr>
          <p:cNvSpPr>
            <a:spLocks noGrp="1"/>
          </p:cNvSpPr>
          <p:nvPr>
            <p:ph type="title"/>
          </p:nvPr>
        </p:nvSpPr>
        <p:spPr/>
        <p:txBody>
          <a:bodyPr/>
          <a:lstStyle/>
          <a:p>
            <a:r>
              <a:rPr lang="en-GB" b="1" dirty="0"/>
              <a:t>Preclinical testing</a:t>
            </a:r>
          </a:p>
        </p:txBody>
      </p:sp>
      <p:sp>
        <p:nvSpPr>
          <p:cNvPr id="3" name="Content Placeholder 2">
            <a:extLst>
              <a:ext uri="{FF2B5EF4-FFF2-40B4-BE49-F238E27FC236}">
                <a16:creationId xmlns:a16="http://schemas.microsoft.com/office/drawing/2014/main" id="{30FFDC06-67FE-464B-A8EE-112922BEC8BD}"/>
              </a:ext>
            </a:extLst>
          </p:cNvPr>
          <p:cNvSpPr>
            <a:spLocks noGrp="1"/>
          </p:cNvSpPr>
          <p:nvPr>
            <p:ph idx="1"/>
          </p:nvPr>
        </p:nvSpPr>
        <p:spPr/>
        <p:txBody>
          <a:bodyPr/>
          <a:lstStyle/>
          <a:p>
            <a:r>
              <a:rPr lang="en-GB" b="1" dirty="0"/>
              <a:t>Toxicity testing</a:t>
            </a:r>
          </a:p>
          <a:p>
            <a:r>
              <a:rPr lang="en-GB" dirty="0"/>
              <a:t>One of the first priorities for a new drug is to test if it has any toxicity</a:t>
            </a:r>
          </a:p>
          <a:p>
            <a:r>
              <a:rPr lang="en-GB" dirty="0"/>
              <a:t>This often starts with </a:t>
            </a:r>
            <a:r>
              <a:rPr lang="en-GB" i="1" dirty="0"/>
              <a:t>in vitro </a:t>
            </a:r>
            <a:r>
              <a:rPr lang="en-GB" dirty="0"/>
              <a:t>tests on genetically engineered cell cultures and/or </a:t>
            </a:r>
            <a:r>
              <a:rPr lang="en-GB" i="1" dirty="0"/>
              <a:t>in vivo </a:t>
            </a:r>
            <a:r>
              <a:rPr lang="en-GB" dirty="0"/>
              <a:t>testing on transgenic mice to examine any effects on cell reproduction and to identify potential carcinogens</a:t>
            </a:r>
          </a:p>
          <a:p>
            <a:r>
              <a:rPr lang="en-GB" dirty="0"/>
              <a:t>Any signs of carcinogenicity would prevent the drug being taken any further</a:t>
            </a:r>
          </a:p>
        </p:txBody>
      </p:sp>
    </p:spTree>
    <p:extLst>
      <p:ext uri="{BB962C8B-B14F-4D97-AF65-F5344CB8AC3E}">
        <p14:creationId xmlns:p14="http://schemas.microsoft.com/office/powerpoint/2010/main" val="2446996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82AF-20C5-4D9D-83A5-CE9FD77C0946}"/>
              </a:ext>
            </a:extLst>
          </p:cNvPr>
          <p:cNvSpPr>
            <a:spLocks noGrp="1"/>
          </p:cNvSpPr>
          <p:nvPr>
            <p:ph type="title"/>
          </p:nvPr>
        </p:nvSpPr>
        <p:spPr/>
        <p:txBody>
          <a:bodyPr/>
          <a:lstStyle/>
          <a:p>
            <a:r>
              <a:rPr lang="en-GB" b="1" dirty="0"/>
              <a:t>Drug metabolism studies</a:t>
            </a:r>
            <a:endParaRPr lang="en-GB" dirty="0"/>
          </a:p>
        </p:txBody>
      </p:sp>
      <p:sp>
        <p:nvSpPr>
          <p:cNvPr id="3" name="Content Placeholder 2">
            <a:extLst>
              <a:ext uri="{FF2B5EF4-FFF2-40B4-BE49-F238E27FC236}">
                <a16:creationId xmlns:a16="http://schemas.microsoft.com/office/drawing/2014/main" id="{537136E9-2A1F-49DC-AC43-E3DA1AA0B4FB}"/>
              </a:ext>
            </a:extLst>
          </p:cNvPr>
          <p:cNvSpPr>
            <a:spLocks noGrp="1"/>
          </p:cNvSpPr>
          <p:nvPr>
            <p:ph idx="1"/>
          </p:nvPr>
        </p:nvSpPr>
        <p:spPr/>
        <p:txBody>
          <a:bodyPr>
            <a:normAutofit/>
          </a:bodyPr>
          <a:lstStyle/>
          <a:p>
            <a:r>
              <a:rPr lang="en-GB" dirty="0"/>
              <a:t>The body has an arsenal of metabolic enzymes that can modify foreign chemicals in such a way that they are rapidly excreted </a:t>
            </a:r>
          </a:p>
          <a:p>
            <a:r>
              <a:rPr lang="en-GB" dirty="0"/>
              <a:t>The structures formed from these reactions are called drug metabolites, and it is important to find out what metabolites are formed from any new drug </a:t>
            </a:r>
          </a:p>
          <a:p>
            <a:r>
              <a:rPr lang="en-GB" dirty="0"/>
              <a:t>The structure and stereochemistry of each metabolite has to be determined and the metabolite tested to see what sort of biological activity it might have</a:t>
            </a:r>
          </a:p>
        </p:txBody>
      </p:sp>
    </p:spTree>
    <p:extLst>
      <p:ext uri="{BB962C8B-B14F-4D97-AF65-F5344CB8AC3E}">
        <p14:creationId xmlns:p14="http://schemas.microsoft.com/office/powerpoint/2010/main" val="312102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07ECC-0F87-422C-A1EA-D3FE222467E0}"/>
              </a:ext>
            </a:extLst>
          </p:cNvPr>
          <p:cNvSpPr>
            <a:spLocks noGrp="1"/>
          </p:cNvSpPr>
          <p:nvPr>
            <p:ph type="title"/>
          </p:nvPr>
        </p:nvSpPr>
        <p:spPr/>
        <p:txBody>
          <a:bodyPr/>
          <a:lstStyle/>
          <a:p>
            <a:r>
              <a:rPr lang="en-GB" b="1" dirty="0"/>
              <a:t>Pharmacology, formulation, and stability tests</a:t>
            </a:r>
            <a:endParaRPr lang="en-GB" dirty="0"/>
          </a:p>
        </p:txBody>
      </p:sp>
      <p:sp>
        <p:nvSpPr>
          <p:cNvPr id="3" name="Content Placeholder 2">
            <a:extLst>
              <a:ext uri="{FF2B5EF4-FFF2-40B4-BE49-F238E27FC236}">
                <a16:creationId xmlns:a16="http://schemas.microsoft.com/office/drawing/2014/main" id="{92ECC87E-8167-4F35-B03A-39AFCB482A82}"/>
              </a:ext>
            </a:extLst>
          </p:cNvPr>
          <p:cNvSpPr>
            <a:spLocks noGrp="1"/>
          </p:cNvSpPr>
          <p:nvPr>
            <p:ph idx="1"/>
          </p:nvPr>
        </p:nvSpPr>
        <p:spPr/>
        <p:txBody>
          <a:bodyPr/>
          <a:lstStyle/>
          <a:p>
            <a:r>
              <a:rPr lang="en-GB" dirty="0"/>
              <a:t>It is usually necessary to carry out more tests to see whether the drug has activity at targets other than the intended one, and to gain a better insight into the drug’s mechanism of action</a:t>
            </a:r>
          </a:p>
          <a:p>
            <a:r>
              <a:rPr lang="en-GB" dirty="0"/>
              <a:t>These studies also determine a dose–response relationship and define the drug’s duration of action</a:t>
            </a:r>
          </a:p>
          <a:p>
            <a:r>
              <a:rPr lang="en-GB" dirty="0"/>
              <a:t>Formulation studies involve developing a preparation of the drug which is both stable and acceptable to the patient</a:t>
            </a:r>
          </a:p>
          <a:p>
            <a:r>
              <a:rPr lang="en-GB" dirty="0"/>
              <a:t>For orally taken drugs, this usually involves incorporating the drug into a tablet or a capsule</a:t>
            </a:r>
          </a:p>
        </p:txBody>
      </p:sp>
    </p:spTree>
    <p:extLst>
      <p:ext uri="{BB962C8B-B14F-4D97-AF65-F5344CB8AC3E}">
        <p14:creationId xmlns:p14="http://schemas.microsoft.com/office/powerpoint/2010/main" val="1063683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A6BF-208D-4DB8-AD10-091DE8C3BB5F}"/>
              </a:ext>
            </a:extLst>
          </p:cNvPr>
          <p:cNvSpPr>
            <a:spLocks noGrp="1"/>
          </p:cNvSpPr>
          <p:nvPr>
            <p:ph type="title"/>
          </p:nvPr>
        </p:nvSpPr>
        <p:spPr/>
        <p:txBody>
          <a:bodyPr/>
          <a:lstStyle/>
          <a:p>
            <a:r>
              <a:rPr lang="en-GB" b="1" dirty="0"/>
              <a:t>Pharmacology, formulation, and stability tests</a:t>
            </a:r>
            <a:endParaRPr lang="en-GB" dirty="0"/>
          </a:p>
        </p:txBody>
      </p:sp>
      <p:sp>
        <p:nvSpPr>
          <p:cNvPr id="3" name="Content Placeholder 2">
            <a:extLst>
              <a:ext uri="{FF2B5EF4-FFF2-40B4-BE49-F238E27FC236}">
                <a16:creationId xmlns:a16="http://schemas.microsoft.com/office/drawing/2014/main" id="{26C8FD5F-7715-4B77-A390-2C6298F50604}"/>
              </a:ext>
            </a:extLst>
          </p:cNvPr>
          <p:cNvSpPr>
            <a:spLocks noGrp="1"/>
          </p:cNvSpPr>
          <p:nvPr>
            <p:ph idx="1"/>
          </p:nvPr>
        </p:nvSpPr>
        <p:spPr/>
        <p:txBody>
          <a:bodyPr>
            <a:normAutofit lnSpcReduction="10000"/>
          </a:bodyPr>
          <a:lstStyle/>
          <a:p>
            <a:r>
              <a:rPr lang="en-GB" dirty="0"/>
              <a:t>Pre-formulation involves the characterization of a drug’s physical, chemical, and mechanical properties in order to choose what other ingredients should be used in the preparation</a:t>
            </a:r>
          </a:p>
          <a:p>
            <a:r>
              <a:rPr lang="en-GB" dirty="0"/>
              <a:t>Formulation studies then consider such factors as particle size, salt forms, crystal polymorphism, solvates, pH, and solubility, as all of these can influence </a:t>
            </a:r>
            <a:r>
              <a:rPr lang="en-GB" b="1" dirty="0"/>
              <a:t>bioavailability </a:t>
            </a:r>
            <a:r>
              <a:rPr lang="en-GB" dirty="0"/>
              <a:t>and, hence, the activity of a drug</a:t>
            </a:r>
          </a:p>
          <a:p>
            <a:r>
              <a:rPr lang="en-GB" dirty="0"/>
              <a:t>The drug must be combined with inactive additives by a method which ensures that the quantity of drug present is consistent in each dosage unit</a:t>
            </a:r>
          </a:p>
          <a:p>
            <a:r>
              <a:rPr lang="en-GB" dirty="0"/>
              <a:t>The dosage should have a uniform appearance, with an acceptable taste, tablet hardness, or capsule disintegration.</a:t>
            </a:r>
          </a:p>
        </p:txBody>
      </p:sp>
    </p:spTree>
    <p:extLst>
      <p:ext uri="{BB962C8B-B14F-4D97-AF65-F5344CB8AC3E}">
        <p14:creationId xmlns:p14="http://schemas.microsoft.com/office/powerpoint/2010/main" val="812638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81CAA-74F0-4059-9489-1A06B938C2D5}"/>
              </a:ext>
            </a:extLst>
          </p:cNvPr>
          <p:cNvSpPr>
            <a:spLocks noGrp="1"/>
          </p:cNvSpPr>
          <p:nvPr>
            <p:ph type="title"/>
          </p:nvPr>
        </p:nvSpPr>
        <p:spPr/>
        <p:txBody>
          <a:bodyPr/>
          <a:lstStyle/>
          <a:p>
            <a:r>
              <a:rPr lang="en-GB" b="1" dirty="0"/>
              <a:t>Clinical trials</a:t>
            </a:r>
            <a:endParaRPr lang="en-GB" dirty="0"/>
          </a:p>
        </p:txBody>
      </p:sp>
      <p:sp>
        <p:nvSpPr>
          <p:cNvPr id="3" name="Content Placeholder 2">
            <a:extLst>
              <a:ext uri="{FF2B5EF4-FFF2-40B4-BE49-F238E27FC236}">
                <a16:creationId xmlns:a16="http://schemas.microsoft.com/office/drawing/2014/main" id="{7173FE71-CA33-4408-98B2-A2217C7E0EF2}"/>
              </a:ext>
            </a:extLst>
          </p:cNvPr>
          <p:cNvSpPr>
            <a:spLocks noGrp="1"/>
          </p:cNvSpPr>
          <p:nvPr>
            <p:ph idx="1"/>
          </p:nvPr>
        </p:nvSpPr>
        <p:spPr/>
        <p:txBody>
          <a:bodyPr>
            <a:normAutofit/>
          </a:bodyPr>
          <a:lstStyle/>
          <a:p>
            <a:r>
              <a:rPr lang="en-GB" dirty="0"/>
              <a:t>Phase I studies</a:t>
            </a:r>
          </a:p>
          <a:p>
            <a:r>
              <a:rPr lang="en-GB" dirty="0"/>
              <a:t>Phase I studies take about a year and involve 100–200 volunteers</a:t>
            </a:r>
          </a:p>
          <a:p>
            <a:r>
              <a:rPr lang="en-GB" dirty="0"/>
              <a:t>They are carried out on healthy human volunteers to provide a preliminary evaluation of the drug’s safety, its pharmacokinetics, and the dose levels that can be administered, but they are not intended to demonstrate whether the drug is effective or not</a:t>
            </a:r>
          </a:p>
          <a:p>
            <a:r>
              <a:rPr lang="en-GB" dirty="0"/>
              <a:t>In situations where the drug is potentially toxic and is to be used for a life threatening disease, such as AIDS or cancer, volunteer patients are used for phase I studies rather than healthy volunteers</a:t>
            </a:r>
          </a:p>
        </p:txBody>
      </p:sp>
    </p:spTree>
    <p:extLst>
      <p:ext uri="{BB962C8B-B14F-4D97-AF65-F5344CB8AC3E}">
        <p14:creationId xmlns:p14="http://schemas.microsoft.com/office/powerpoint/2010/main" val="1108513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89570-054D-4142-95EA-8D6A02BB9E91}"/>
              </a:ext>
            </a:extLst>
          </p:cNvPr>
          <p:cNvSpPr>
            <a:spLocks noGrp="1"/>
          </p:cNvSpPr>
          <p:nvPr>
            <p:ph type="title"/>
          </p:nvPr>
        </p:nvSpPr>
        <p:spPr/>
        <p:txBody>
          <a:bodyPr/>
          <a:lstStyle/>
          <a:p>
            <a:r>
              <a:rPr lang="en-GB" b="1" dirty="0"/>
              <a:t>Clinical trials</a:t>
            </a:r>
            <a:endParaRPr lang="en-GB" dirty="0"/>
          </a:p>
        </p:txBody>
      </p:sp>
      <p:sp>
        <p:nvSpPr>
          <p:cNvPr id="3" name="Content Placeholder 2">
            <a:extLst>
              <a:ext uri="{FF2B5EF4-FFF2-40B4-BE49-F238E27FC236}">
                <a16:creationId xmlns:a16="http://schemas.microsoft.com/office/drawing/2014/main" id="{55821EF1-52F9-47FD-8303-63B4D61C1D47}"/>
              </a:ext>
            </a:extLst>
          </p:cNvPr>
          <p:cNvSpPr>
            <a:spLocks noGrp="1"/>
          </p:cNvSpPr>
          <p:nvPr>
            <p:ph idx="1"/>
          </p:nvPr>
        </p:nvSpPr>
        <p:spPr/>
        <p:txBody>
          <a:bodyPr/>
          <a:lstStyle/>
          <a:p>
            <a:r>
              <a:rPr lang="en-GB" dirty="0"/>
              <a:t>Phase II studies</a:t>
            </a:r>
          </a:p>
          <a:p>
            <a:r>
              <a:rPr lang="en-GB" dirty="0"/>
              <a:t>Phase II studies generally last about two years and may start before phase I studies are complete</a:t>
            </a:r>
          </a:p>
          <a:p>
            <a:r>
              <a:rPr lang="en-GB" dirty="0"/>
              <a:t>They are carried out on patients to establish whether the drug has the therapeutic property claimed, to study the pharmacokinetics and short-term safety of the drug, and to define the best dose regimen</a:t>
            </a:r>
          </a:p>
          <a:p>
            <a:r>
              <a:rPr lang="en-GB" dirty="0"/>
              <a:t>Most phase II trials require 20–80 patients per dose group to demonstrate efficacy</a:t>
            </a:r>
          </a:p>
        </p:txBody>
      </p:sp>
    </p:spTree>
    <p:extLst>
      <p:ext uri="{BB962C8B-B14F-4D97-AF65-F5344CB8AC3E}">
        <p14:creationId xmlns:p14="http://schemas.microsoft.com/office/powerpoint/2010/main" val="560341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40F52-C4B3-4D38-843D-252462DDFC6F}"/>
              </a:ext>
            </a:extLst>
          </p:cNvPr>
          <p:cNvSpPr>
            <a:spLocks noGrp="1"/>
          </p:cNvSpPr>
          <p:nvPr>
            <p:ph type="title"/>
          </p:nvPr>
        </p:nvSpPr>
        <p:spPr/>
        <p:txBody>
          <a:bodyPr/>
          <a:lstStyle/>
          <a:p>
            <a:r>
              <a:rPr lang="en-GB" b="1" dirty="0"/>
              <a:t>Clinical trials</a:t>
            </a:r>
            <a:endParaRPr lang="en-GB" dirty="0"/>
          </a:p>
        </p:txBody>
      </p:sp>
      <p:sp>
        <p:nvSpPr>
          <p:cNvPr id="3" name="Content Placeholder 2">
            <a:extLst>
              <a:ext uri="{FF2B5EF4-FFF2-40B4-BE49-F238E27FC236}">
                <a16:creationId xmlns:a16="http://schemas.microsoft.com/office/drawing/2014/main" id="{EAB376C1-AB84-46ED-9C5F-B692835B3DE5}"/>
              </a:ext>
            </a:extLst>
          </p:cNvPr>
          <p:cNvSpPr>
            <a:spLocks noGrp="1"/>
          </p:cNvSpPr>
          <p:nvPr>
            <p:ph idx="1"/>
          </p:nvPr>
        </p:nvSpPr>
        <p:spPr/>
        <p:txBody>
          <a:bodyPr>
            <a:normAutofit fontScale="92500"/>
          </a:bodyPr>
          <a:lstStyle/>
          <a:p>
            <a:r>
              <a:rPr lang="en-GB" dirty="0"/>
              <a:t>Phase III studies</a:t>
            </a:r>
          </a:p>
          <a:p>
            <a:r>
              <a:rPr lang="en-GB" dirty="0"/>
              <a:t>Phase III studies normally take about three years</a:t>
            </a:r>
          </a:p>
          <a:p>
            <a:r>
              <a:rPr lang="en-GB" dirty="0"/>
              <a:t>These studies may begin before phase II studies are completed</a:t>
            </a:r>
          </a:p>
          <a:p>
            <a:r>
              <a:rPr lang="en-GB" dirty="0"/>
              <a:t>The drug is tested in the same way as in phase II, but on a much larger sample of patients</a:t>
            </a:r>
          </a:p>
          <a:p>
            <a:r>
              <a:rPr lang="en-GB" dirty="0"/>
              <a:t>Patients taking the drug are compared with patients taking a placebo or another available treatment</a:t>
            </a:r>
          </a:p>
          <a:p>
            <a:r>
              <a:rPr lang="en-GB" dirty="0"/>
              <a:t>Comparative studies of this sort must be carried out without bias and this is achieved by randomly selecting the patients—those who will receive the new drug and those who will receive the alternative treatment or Placebo</a:t>
            </a:r>
          </a:p>
        </p:txBody>
      </p:sp>
    </p:spTree>
    <p:extLst>
      <p:ext uri="{BB962C8B-B14F-4D97-AF65-F5344CB8AC3E}">
        <p14:creationId xmlns:p14="http://schemas.microsoft.com/office/powerpoint/2010/main" val="2462632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9D71-3FB6-4D7A-8F00-E1932F0C8BD3}"/>
              </a:ext>
            </a:extLst>
          </p:cNvPr>
          <p:cNvSpPr>
            <a:spLocks noGrp="1"/>
          </p:cNvSpPr>
          <p:nvPr>
            <p:ph type="title"/>
          </p:nvPr>
        </p:nvSpPr>
        <p:spPr/>
        <p:txBody>
          <a:bodyPr/>
          <a:lstStyle/>
          <a:p>
            <a:r>
              <a:rPr lang="en-GB" b="1" dirty="0"/>
              <a:t>Clinical trials</a:t>
            </a:r>
            <a:endParaRPr lang="en-GB" dirty="0"/>
          </a:p>
        </p:txBody>
      </p:sp>
      <p:sp>
        <p:nvSpPr>
          <p:cNvPr id="3" name="Content Placeholder 2">
            <a:extLst>
              <a:ext uri="{FF2B5EF4-FFF2-40B4-BE49-F238E27FC236}">
                <a16:creationId xmlns:a16="http://schemas.microsoft.com/office/drawing/2014/main" id="{1F325F1C-3A2A-4654-8828-1C0502EE17DE}"/>
              </a:ext>
            </a:extLst>
          </p:cNvPr>
          <p:cNvSpPr>
            <a:spLocks noGrp="1"/>
          </p:cNvSpPr>
          <p:nvPr>
            <p:ph idx="1"/>
          </p:nvPr>
        </p:nvSpPr>
        <p:spPr/>
        <p:txBody>
          <a:bodyPr>
            <a:normAutofit/>
          </a:bodyPr>
          <a:lstStyle/>
          <a:p>
            <a:r>
              <a:rPr lang="en-GB" dirty="0"/>
              <a:t>Serious side effects observed during phase III may result in early termination of the clinical trials and the stopping of further development</a:t>
            </a:r>
          </a:p>
          <a:p>
            <a:r>
              <a:rPr lang="en-GB" dirty="0"/>
              <a:t>For example, the development of Pfizer’s </a:t>
            </a:r>
            <a:r>
              <a:rPr lang="en-GB" b="1" dirty="0"/>
              <a:t>torcetrapib </a:t>
            </a:r>
            <a:r>
              <a:rPr lang="en-GB" dirty="0"/>
              <a:t>(a cholesterol-lowering agent) was terminated in 2006 when it was discovered that there was a statistically increased risk of death associated with its use</a:t>
            </a:r>
          </a:p>
          <a:p>
            <a:r>
              <a:rPr lang="en-GB" dirty="0"/>
              <a:t>The drug had been developed over a period of 16 years at a cost of $800 million and represented one of the costliest failures in pharmaceutical history</a:t>
            </a:r>
          </a:p>
        </p:txBody>
      </p:sp>
    </p:spTree>
    <p:extLst>
      <p:ext uri="{BB962C8B-B14F-4D97-AF65-F5344CB8AC3E}">
        <p14:creationId xmlns:p14="http://schemas.microsoft.com/office/powerpoint/2010/main" val="3692351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F6ECB-47CA-426C-8388-7A0B50739DFA}"/>
              </a:ext>
            </a:extLst>
          </p:cNvPr>
          <p:cNvSpPr>
            <a:spLocks noGrp="1"/>
          </p:cNvSpPr>
          <p:nvPr>
            <p:ph type="title"/>
          </p:nvPr>
        </p:nvSpPr>
        <p:spPr/>
        <p:txBody>
          <a:bodyPr/>
          <a:lstStyle/>
          <a:p>
            <a:r>
              <a:rPr lang="en-GB" b="1" dirty="0"/>
              <a:t>Clinical trials</a:t>
            </a:r>
            <a:endParaRPr lang="en-GB" dirty="0"/>
          </a:p>
        </p:txBody>
      </p:sp>
      <p:sp>
        <p:nvSpPr>
          <p:cNvPr id="3" name="Content Placeholder 2">
            <a:extLst>
              <a:ext uri="{FF2B5EF4-FFF2-40B4-BE49-F238E27FC236}">
                <a16:creationId xmlns:a16="http://schemas.microsoft.com/office/drawing/2014/main" id="{0F1C2200-0A99-40A7-A960-EB10D5C83219}"/>
              </a:ext>
            </a:extLst>
          </p:cNvPr>
          <p:cNvSpPr>
            <a:spLocks noGrp="1"/>
          </p:cNvSpPr>
          <p:nvPr>
            <p:ph idx="1"/>
          </p:nvPr>
        </p:nvSpPr>
        <p:spPr/>
        <p:txBody>
          <a:bodyPr>
            <a:normAutofit/>
          </a:bodyPr>
          <a:lstStyle/>
          <a:p>
            <a:r>
              <a:rPr lang="en-GB" dirty="0"/>
              <a:t>Phase IV studies</a:t>
            </a:r>
          </a:p>
          <a:p>
            <a:r>
              <a:rPr lang="en-GB" dirty="0"/>
              <a:t>Th e drug is now placed on the market and can be prescribed, but it is still monitored for effectiveness and for any rare or unexpected side effects</a:t>
            </a:r>
          </a:p>
          <a:p>
            <a:r>
              <a:rPr lang="en-GB" dirty="0"/>
              <a:t>In a sense, this phase is a never-ending process as unexpected side effects may arise many years after the introduction of the drug</a:t>
            </a:r>
          </a:p>
          <a:p>
            <a:r>
              <a:rPr lang="en-GB" dirty="0"/>
              <a:t>The β-blocker </a:t>
            </a:r>
            <a:r>
              <a:rPr lang="en-GB" b="1" dirty="0" err="1"/>
              <a:t>practolol</a:t>
            </a:r>
            <a:r>
              <a:rPr lang="en-GB" b="1" dirty="0"/>
              <a:t> </a:t>
            </a:r>
            <a:r>
              <a:rPr lang="en-GB" dirty="0"/>
              <a:t>had to be withdrawn after several years of use because some patients suffered blindness and even death</a:t>
            </a:r>
          </a:p>
        </p:txBody>
      </p:sp>
    </p:spTree>
    <p:extLst>
      <p:ext uri="{BB962C8B-B14F-4D97-AF65-F5344CB8AC3E}">
        <p14:creationId xmlns:p14="http://schemas.microsoft.com/office/powerpoint/2010/main" val="2878087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8B7D2-FCC7-4CFF-942C-9A0352B890C1}"/>
              </a:ext>
            </a:extLst>
          </p:cNvPr>
          <p:cNvSpPr>
            <a:spLocks noGrp="1"/>
          </p:cNvSpPr>
          <p:nvPr>
            <p:ph type="title"/>
          </p:nvPr>
        </p:nvSpPr>
        <p:spPr/>
        <p:txBody>
          <a:bodyPr/>
          <a:lstStyle/>
          <a:p>
            <a:r>
              <a:rPr lang="en-GB" b="1" dirty="0"/>
              <a:t>Ester prodrugs</a:t>
            </a:r>
          </a:p>
        </p:txBody>
      </p:sp>
      <p:sp>
        <p:nvSpPr>
          <p:cNvPr id="3" name="Content Placeholder 2">
            <a:extLst>
              <a:ext uri="{FF2B5EF4-FFF2-40B4-BE49-F238E27FC236}">
                <a16:creationId xmlns:a16="http://schemas.microsoft.com/office/drawing/2014/main" id="{95E709D1-5A48-4CF7-A6C9-9BA99BED77F4}"/>
              </a:ext>
            </a:extLst>
          </p:cNvPr>
          <p:cNvSpPr>
            <a:spLocks noGrp="1"/>
          </p:cNvSpPr>
          <p:nvPr>
            <p:ph idx="1"/>
          </p:nvPr>
        </p:nvSpPr>
        <p:spPr/>
        <p:txBody>
          <a:bodyPr/>
          <a:lstStyle/>
          <a:p>
            <a:r>
              <a:rPr lang="en-GB" dirty="0"/>
              <a:t>It is possible to make esters more susceptible to hydrolysis by introducing electron-withdrawing groups to the alcohol moiety (e.g. OCH</a:t>
            </a:r>
            <a:r>
              <a:rPr lang="en-GB" baseline="-25000" dirty="0"/>
              <a:t>2</a:t>
            </a:r>
            <a:r>
              <a:rPr lang="en-GB" dirty="0"/>
              <a:t>CF</a:t>
            </a:r>
            <a:r>
              <a:rPr lang="en-GB" baseline="-25000" dirty="0"/>
              <a:t>3</a:t>
            </a:r>
            <a:r>
              <a:rPr lang="en-GB" dirty="0"/>
              <a:t>, </a:t>
            </a:r>
            <a:r>
              <a:rPr lang="pt-BR" dirty="0"/>
              <a:t>OCH</a:t>
            </a:r>
            <a:r>
              <a:rPr lang="pt-BR" baseline="-25000" dirty="0"/>
              <a:t>2</a:t>
            </a:r>
            <a:r>
              <a:rPr lang="pt-BR" dirty="0"/>
              <a:t>CO</a:t>
            </a:r>
            <a:r>
              <a:rPr lang="pt-BR" baseline="-25000" dirty="0"/>
              <a:t>2</a:t>
            </a:r>
            <a:r>
              <a:rPr lang="pt-BR" dirty="0"/>
              <a:t>R, OCONR</a:t>
            </a:r>
            <a:r>
              <a:rPr lang="pt-BR" baseline="-25000" dirty="0"/>
              <a:t>2</a:t>
            </a:r>
            <a:r>
              <a:rPr lang="pt-BR" dirty="0"/>
              <a:t>, OAr)</a:t>
            </a:r>
          </a:p>
          <a:p>
            <a:r>
              <a:rPr lang="en-GB" dirty="0"/>
              <a:t>The inductive effect of these groups aids the hydrolytic mechanism by stabilizing the alkoxide leaving group</a:t>
            </a:r>
          </a:p>
        </p:txBody>
      </p:sp>
      <p:pic>
        <p:nvPicPr>
          <p:cNvPr id="4" name="Picture 3">
            <a:extLst>
              <a:ext uri="{FF2B5EF4-FFF2-40B4-BE49-F238E27FC236}">
                <a16:creationId xmlns:a16="http://schemas.microsoft.com/office/drawing/2014/main" id="{30BE2326-BE5A-4381-B7C8-481EF23B51C7}"/>
              </a:ext>
            </a:extLst>
          </p:cNvPr>
          <p:cNvPicPr>
            <a:picLocks noChangeAspect="1"/>
          </p:cNvPicPr>
          <p:nvPr/>
        </p:nvPicPr>
        <p:blipFill>
          <a:blip r:embed="rId2"/>
          <a:stretch>
            <a:fillRect/>
          </a:stretch>
        </p:blipFill>
        <p:spPr>
          <a:xfrm>
            <a:off x="2171966" y="3962399"/>
            <a:ext cx="7848068" cy="2715491"/>
          </a:xfrm>
          <a:prstGeom prst="rect">
            <a:avLst/>
          </a:prstGeom>
        </p:spPr>
      </p:pic>
    </p:spTree>
    <p:extLst>
      <p:ext uri="{BB962C8B-B14F-4D97-AF65-F5344CB8AC3E}">
        <p14:creationId xmlns:p14="http://schemas.microsoft.com/office/powerpoint/2010/main" val="22071464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7FDAA-4F2D-4EEF-8EAB-FA0AA2343821}"/>
              </a:ext>
            </a:extLst>
          </p:cNvPr>
          <p:cNvSpPr>
            <a:spLocks noGrp="1"/>
          </p:cNvSpPr>
          <p:nvPr>
            <p:ph type="title"/>
          </p:nvPr>
        </p:nvSpPr>
        <p:spPr/>
        <p:txBody>
          <a:bodyPr/>
          <a:lstStyle/>
          <a:p>
            <a:r>
              <a:rPr lang="en-GB" b="1" dirty="0"/>
              <a:t>Clinical trials</a:t>
            </a:r>
            <a:endParaRPr lang="en-GB" dirty="0"/>
          </a:p>
        </p:txBody>
      </p:sp>
      <p:sp>
        <p:nvSpPr>
          <p:cNvPr id="3" name="Content Placeholder 2">
            <a:extLst>
              <a:ext uri="{FF2B5EF4-FFF2-40B4-BE49-F238E27FC236}">
                <a16:creationId xmlns:a16="http://schemas.microsoft.com/office/drawing/2014/main" id="{1783B4D2-47CA-4223-B69C-C1180FAA216D}"/>
              </a:ext>
            </a:extLst>
          </p:cNvPr>
          <p:cNvSpPr>
            <a:spLocks noGrp="1"/>
          </p:cNvSpPr>
          <p:nvPr>
            <p:ph idx="1"/>
          </p:nvPr>
        </p:nvSpPr>
        <p:spPr/>
        <p:txBody>
          <a:bodyPr/>
          <a:lstStyle/>
          <a:p>
            <a:r>
              <a:rPr lang="en-GB" b="1" dirty="0" err="1"/>
              <a:t>Rofecoxib</a:t>
            </a:r>
            <a:r>
              <a:rPr lang="en-GB" b="1" dirty="0"/>
              <a:t> </a:t>
            </a:r>
            <a:r>
              <a:rPr lang="en-GB" dirty="0"/>
              <a:t>(VIOXX) was used to treat rheumatoid arthritis for five years before a clinical trial carried out after its release showed that it was associated with increased risks of heart attack and stroke</a:t>
            </a:r>
          </a:p>
          <a:p>
            <a:r>
              <a:rPr lang="en-GB" dirty="0"/>
              <a:t>The drug was withdrawn voluntarily by Merck in 2004, but in the 5 years it had been on the market, </a:t>
            </a:r>
            <a:r>
              <a:rPr lang="en-GB" dirty="0" err="1"/>
              <a:t>rofecoxib</a:t>
            </a:r>
            <a:r>
              <a:rPr lang="en-GB" dirty="0"/>
              <a:t> had been prescribed to 1.3 million patients in the USA and to 700,000 patients in 80 other countries</a:t>
            </a:r>
          </a:p>
          <a:p>
            <a:r>
              <a:rPr lang="en-GB" dirty="0"/>
              <a:t>Annual </a:t>
            </a:r>
            <a:r>
              <a:rPr lang="en-GB" dirty="0" err="1"/>
              <a:t>profi</a:t>
            </a:r>
            <a:r>
              <a:rPr lang="en-GB" dirty="0"/>
              <a:t> </a:t>
            </a:r>
            <a:r>
              <a:rPr lang="en-GB" dirty="0" err="1"/>
              <a:t>ts</a:t>
            </a:r>
            <a:r>
              <a:rPr lang="en-GB" dirty="0"/>
              <a:t> from the drug had reached $1.2 billion, which represented 18% of Merck’s net income</a:t>
            </a:r>
          </a:p>
          <a:p>
            <a:endParaRPr lang="en-GB" dirty="0"/>
          </a:p>
        </p:txBody>
      </p:sp>
    </p:spTree>
    <p:extLst>
      <p:ext uri="{BB962C8B-B14F-4D97-AF65-F5344CB8AC3E}">
        <p14:creationId xmlns:p14="http://schemas.microsoft.com/office/powerpoint/2010/main" val="1024008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FC121-DBC8-4D9F-B613-BCFABBBF1725}"/>
              </a:ext>
            </a:extLst>
          </p:cNvPr>
          <p:cNvSpPr>
            <a:spLocks noGrp="1"/>
          </p:cNvSpPr>
          <p:nvPr>
            <p:ph type="title"/>
          </p:nvPr>
        </p:nvSpPr>
        <p:spPr/>
        <p:txBody>
          <a:bodyPr/>
          <a:lstStyle/>
          <a:p>
            <a:r>
              <a:rPr lang="en-GB" b="1" dirty="0"/>
              <a:t>Clinical trials</a:t>
            </a:r>
            <a:endParaRPr lang="en-GB" dirty="0"/>
          </a:p>
        </p:txBody>
      </p:sp>
      <p:sp>
        <p:nvSpPr>
          <p:cNvPr id="3" name="Content Placeholder 2">
            <a:extLst>
              <a:ext uri="{FF2B5EF4-FFF2-40B4-BE49-F238E27FC236}">
                <a16:creationId xmlns:a16="http://schemas.microsoft.com/office/drawing/2014/main" id="{10A1E266-BCF2-4B16-9158-9913D1F06270}"/>
              </a:ext>
            </a:extLst>
          </p:cNvPr>
          <p:cNvSpPr>
            <a:spLocks noGrp="1"/>
          </p:cNvSpPr>
          <p:nvPr>
            <p:ph idx="1"/>
          </p:nvPr>
        </p:nvSpPr>
        <p:spPr/>
        <p:txBody>
          <a:bodyPr/>
          <a:lstStyle/>
          <a:p>
            <a:r>
              <a:rPr lang="en-GB" dirty="0"/>
              <a:t>Th e loss of this income was so serious that the company’s share price dropped 27% in value in a single day</a:t>
            </a:r>
          </a:p>
          <a:p>
            <a:r>
              <a:rPr lang="en-GB" dirty="0"/>
              <a:t>Not only that the company was faced with a lengthy litigation battle as thousands of patients sought compensation for claimed personal injuries resulting from the use of the drug</a:t>
            </a:r>
          </a:p>
        </p:txBody>
      </p:sp>
    </p:spTree>
    <p:extLst>
      <p:ext uri="{BB962C8B-B14F-4D97-AF65-F5344CB8AC3E}">
        <p14:creationId xmlns:p14="http://schemas.microsoft.com/office/powerpoint/2010/main" val="3636935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C1883-2940-49CB-87F3-6D96D65671D9}"/>
              </a:ext>
            </a:extLst>
          </p:cNvPr>
          <p:cNvSpPr>
            <a:spLocks noGrp="1"/>
          </p:cNvSpPr>
          <p:nvPr>
            <p:ph type="title"/>
          </p:nvPr>
        </p:nvSpPr>
        <p:spPr/>
        <p:txBody>
          <a:bodyPr>
            <a:normAutofit/>
          </a:bodyPr>
          <a:lstStyle/>
          <a:p>
            <a:r>
              <a:rPr lang="en-GB" b="1" dirty="0"/>
              <a:t>Patenting</a:t>
            </a:r>
            <a:endParaRPr lang="en-GB" dirty="0"/>
          </a:p>
        </p:txBody>
      </p:sp>
      <p:sp>
        <p:nvSpPr>
          <p:cNvPr id="3" name="Content Placeholder 2">
            <a:extLst>
              <a:ext uri="{FF2B5EF4-FFF2-40B4-BE49-F238E27FC236}">
                <a16:creationId xmlns:a16="http://schemas.microsoft.com/office/drawing/2014/main" id="{D42E2876-A431-4308-84DB-10804CC71FE1}"/>
              </a:ext>
            </a:extLst>
          </p:cNvPr>
          <p:cNvSpPr>
            <a:spLocks noGrp="1"/>
          </p:cNvSpPr>
          <p:nvPr>
            <p:ph idx="1"/>
          </p:nvPr>
        </p:nvSpPr>
        <p:spPr/>
        <p:txBody>
          <a:bodyPr>
            <a:normAutofit/>
          </a:bodyPr>
          <a:lstStyle/>
          <a:p>
            <a:r>
              <a:rPr lang="en-GB" dirty="0"/>
              <a:t>Having spent enormous amounts of time and money on research and development, a pharmaceutical company wants to get the benefit of all its hard work</a:t>
            </a:r>
          </a:p>
          <a:p>
            <a:r>
              <a:rPr lang="en-GB" dirty="0"/>
              <a:t>It needs to have the exclusive rights to sell and manufacture its products for a reasonable period of time, and at a price which will not only recover its costs, but that will generate sufficient profits for further research and development</a:t>
            </a:r>
          </a:p>
          <a:p>
            <a:r>
              <a:rPr lang="en-GB" dirty="0"/>
              <a:t>Without such rights, a competitor could synthesize the same product without suffering the expense involved in designing and developing it</a:t>
            </a:r>
          </a:p>
        </p:txBody>
      </p:sp>
    </p:spTree>
    <p:extLst>
      <p:ext uri="{BB962C8B-B14F-4D97-AF65-F5344CB8AC3E}">
        <p14:creationId xmlns:p14="http://schemas.microsoft.com/office/powerpoint/2010/main" val="1243226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1F16D-B270-49AA-8AA4-2EDF5B9D081D}"/>
              </a:ext>
            </a:extLst>
          </p:cNvPr>
          <p:cNvSpPr>
            <a:spLocks noGrp="1"/>
          </p:cNvSpPr>
          <p:nvPr>
            <p:ph type="title"/>
          </p:nvPr>
        </p:nvSpPr>
        <p:spPr/>
        <p:txBody>
          <a:bodyPr/>
          <a:lstStyle/>
          <a:p>
            <a:r>
              <a:rPr lang="en-GB" b="1" dirty="0"/>
              <a:t>Patenting</a:t>
            </a:r>
          </a:p>
        </p:txBody>
      </p:sp>
      <p:sp>
        <p:nvSpPr>
          <p:cNvPr id="3" name="Content Placeholder 2">
            <a:extLst>
              <a:ext uri="{FF2B5EF4-FFF2-40B4-BE49-F238E27FC236}">
                <a16:creationId xmlns:a16="http://schemas.microsoft.com/office/drawing/2014/main" id="{149460C4-A8F1-4B3D-8A76-9A8296B7826C}"/>
              </a:ext>
            </a:extLst>
          </p:cNvPr>
          <p:cNvSpPr>
            <a:spLocks noGrp="1"/>
          </p:cNvSpPr>
          <p:nvPr>
            <p:ph idx="1"/>
          </p:nvPr>
        </p:nvSpPr>
        <p:spPr/>
        <p:txBody>
          <a:bodyPr>
            <a:normAutofit fontScale="92500" lnSpcReduction="10000"/>
          </a:bodyPr>
          <a:lstStyle/>
          <a:p>
            <a:r>
              <a:rPr lang="en-GB" dirty="0"/>
              <a:t>Patents in most countries run for 20 years after the date of filing</a:t>
            </a:r>
          </a:p>
          <a:p>
            <a:r>
              <a:rPr lang="en-GB" dirty="0"/>
              <a:t>This sounds a reasonable time span, but it has to be remembered that the protection period starts from the time of filing, not from when the drug comes onto the market</a:t>
            </a:r>
          </a:p>
          <a:p>
            <a:r>
              <a:rPr lang="en-GB" dirty="0"/>
              <a:t>A significant period of patent protection is lost because of the time required for preclinical tests, clinical trials, and regulatory approval which involves a period of 6–10 years</a:t>
            </a:r>
          </a:p>
          <a:p>
            <a:r>
              <a:rPr lang="en-GB" dirty="0"/>
              <a:t>The income obtained from a successful drug is so important to a company’s financial viability that </a:t>
            </a:r>
            <a:r>
              <a:rPr lang="en-GB" b="1" dirty="0"/>
              <a:t>pay-for delay deals </a:t>
            </a:r>
            <a:r>
              <a:rPr lang="en-GB" dirty="0"/>
              <a:t>have become a growing trend in the pharmaceutical sector for drugs that are nearing the end of their patent lifetime</a:t>
            </a:r>
          </a:p>
        </p:txBody>
      </p:sp>
    </p:spTree>
    <p:extLst>
      <p:ext uri="{BB962C8B-B14F-4D97-AF65-F5344CB8AC3E}">
        <p14:creationId xmlns:p14="http://schemas.microsoft.com/office/powerpoint/2010/main" val="1072227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A38C7-840C-4CA1-92B2-0CC6A6D68AE9}"/>
              </a:ext>
            </a:extLst>
          </p:cNvPr>
          <p:cNvSpPr>
            <a:spLocks noGrp="1"/>
          </p:cNvSpPr>
          <p:nvPr>
            <p:ph type="title"/>
          </p:nvPr>
        </p:nvSpPr>
        <p:spPr/>
        <p:txBody>
          <a:bodyPr/>
          <a:lstStyle/>
          <a:p>
            <a:r>
              <a:rPr lang="en-GB" b="1" dirty="0"/>
              <a:t>Patenting</a:t>
            </a:r>
          </a:p>
        </p:txBody>
      </p:sp>
      <p:sp>
        <p:nvSpPr>
          <p:cNvPr id="3" name="Content Placeholder 2">
            <a:extLst>
              <a:ext uri="{FF2B5EF4-FFF2-40B4-BE49-F238E27FC236}">
                <a16:creationId xmlns:a16="http://schemas.microsoft.com/office/drawing/2014/main" id="{557F462F-BB1F-49F7-BAC0-9A4FF8D114B4}"/>
              </a:ext>
            </a:extLst>
          </p:cNvPr>
          <p:cNvSpPr>
            <a:spLocks noGrp="1"/>
          </p:cNvSpPr>
          <p:nvPr>
            <p:ph idx="1"/>
          </p:nvPr>
        </p:nvSpPr>
        <p:spPr/>
        <p:txBody>
          <a:bodyPr/>
          <a:lstStyle/>
          <a:p>
            <a:r>
              <a:rPr lang="en-GB" dirty="0"/>
              <a:t>These involve a pharmaceutical company making a deal with a manufacturer that specializes in producing generic drugs</a:t>
            </a:r>
          </a:p>
          <a:p>
            <a:r>
              <a:rPr lang="en-GB" dirty="0"/>
              <a:t>The generic manufacturer receives a huge amount of money if it agrees to delay manufacturing the generic version for an agreed time period (typically a year), allowing the inventor to gain several months of additional income</a:t>
            </a:r>
          </a:p>
        </p:txBody>
      </p:sp>
    </p:spTree>
    <p:extLst>
      <p:ext uri="{BB962C8B-B14F-4D97-AF65-F5344CB8AC3E}">
        <p14:creationId xmlns:p14="http://schemas.microsoft.com/office/powerpoint/2010/main" val="2658565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ED8AC-B80F-43D2-ACB1-2F7BE9202049}"/>
              </a:ext>
            </a:extLst>
          </p:cNvPr>
          <p:cNvSpPr>
            <a:spLocks noGrp="1"/>
          </p:cNvSpPr>
          <p:nvPr>
            <p:ph type="title"/>
          </p:nvPr>
        </p:nvSpPr>
        <p:spPr/>
        <p:txBody>
          <a:bodyPr/>
          <a:lstStyle/>
          <a:p>
            <a:r>
              <a:rPr lang="en-GB" b="1" dirty="0"/>
              <a:t>The regulatory process</a:t>
            </a:r>
          </a:p>
        </p:txBody>
      </p:sp>
      <p:sp>
        <p:nvSpPr>
          <p:cNvPr id="3" name="Content Placeholder 2">
            <a:extLst>
              <a:ext uri="{FF2B5EF4-FFF2-40B4-BE49-F238E27FC236}">
                <a16:creationId xmlns:a16="http://schemas.microsoft.com/office/drawing/2014/main" id="{1E47521A-4515-4CB7-9FC6-4D107F51DFB7}"/>
              </a:ext>
            </a:extLst>
          </p:cNvPr>
          <p:cNvSpPr>
            <a:spLocks noGrp="1"/>
          </p:cNvSpPr>
          <p:nvPr>
            <p:ph idx="1"/>
          </p:nvPr>
        </p:nvSpPr>
        <p:spPr/>
        <p:txBody>
          <a:bodyPr>
            <a:normAutofit/>
          </a:bodyPr>
          <a:lstStyle/>
          <a:p>
            <a:r>
              <a:rPr lang="en-GB" dirty="0"/>
              <a:t>Before clinical trials can begin, the company has to submit the results of its scientific and preclinical studies to the relevant regulatory authority (FDA for USA)</a:t>
            </a:r>
          </a:p>
          <a:p>
            <a:r>
              <a:rPr lang="en-GB" dirty="0"/>
              <a:t>The FDA assesses this information and then decides whether clinical trials can begin</a:t>
            </a:r>
          </a:p>
          <a:p>
            <a:r>
              <a:rPr lang="en-GB" dirty="0"/>
              <a:t>Dialogue then continues between the FDA and the company throughout the clinical trials</a:t>
            </a:r>
          </a:p>
          <a:p>
            <a:r>
              <a:rPr lang="en-GB" dirty="0"/>
              <a:t>Any adverse results must be reported to the FDA, who will discuss with the company whether the trials should be stopped</a:t>
            </a:r>
          </a:p>
        </p:txBody>
      </p:sp>
    </p:spTree>
    <p:extLst>
      <p:ext uri="{BB962C8B-B14F-4D97-AF65-F5344CB8AC3E}">
        <p14:creationId xmlns:p14="http://schemas.microsoft.com/office/powerpoint/2010/main" val="2823839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47772-2A99-4E28-9572-59566E5330CF}"/>
              </a:ext>
            </a:extLst>
          </p:cNvPr>
          <p:cNvSpPr>
            <a:spLocks noGrp="1"/>
          </p:cNvSpPr>
          <p:nvPr>
            <p:ph type="title"/>
          </p:nvPr>
        </p:nvSpPr>
        <p:spPr/>
        <p:txBody>
          <a:bodyPr/>
          <a:lstStyle/>
          <a:p>
            <a:r>
              <a:rPr lang="en-GB" b="1" dirty="0"/>
              <a:t>Regulatory </a:t>
            </a:r>
            <a:r>
              <a:rPr lang="en-GB" b="1" dirty="0" err="1"/>
              <a:t>proces</a:t>
            </a:r>
            <a:endParaRPr lang="en-GB" b="1" dirty="0"/>
          </a:p>
        </p:txBody>
      </p:sp>
      <p:sp>
        <p:nvSpPr>
          <p:cNvPr id="3" name="Content Placeholder 2">
            <a:extLst>
              <a:ext uri="{FF2B5EF4-FFF2-40B4-BE49-F238E27FC236}">
                <a16:creationId xmlns:a16="http://schemas.microsoft.com/office/drawing/2014/main" id="{609AC9C5-3A49-4E82-9499-E4467D83F924}"/>
              </a:ext>
            </a:extLst>
          </p:cNvPr>
          <p:cNvSpPr>
            <a:spLocks noGrp="1"/>
          </p:cNvSpPr>
          <p:nvPr>
            <p:ph idx="1"/>
          </p:nvPr>
        </p:nvSpPr>
        <p:spPr/>
        <p:txBody>
          <a:bodyPr/>
          <a:lstStyle/>
          <a:p>
            <a:r>
              <a:rPr lang="en-GB" dirty="0"/>
              <a:t>If the clinical trials proceed smoothly, the company applies to the regulatory authority for marketing approval</a:t>
            </a:r>
          </a:p>
          <a:p>
            <a:r>
              <a:rPr lang="en-GB" dirty="0"/>
              <a:t>In the USA, this involves the submission of a </a:t>
            </a:r>
            <a:r>
              <a:rPr lang="en-GB" b="1" dirty="0"/>
              <a:t>New Drug Application </a:t>
            </a:r>
            <a:r>
              <a:rPr lang="en-GB" dirty="0"/>
              <a:t>(</a:t>
            </a:r>
            <a:r>
              <a:rPr lang="en-GB" b="1" dirty="0"/>
              <a:t>NDA</a:t>
            </a:r>
            <a:r>
              <a:rPr lang="en-GB" dirty="0"/>
              <a:t>) to the FDA</a:t>
            </a:r>
          </a:p>
          <a:p>
            <a:r>
              <a:rPr lang="en-GB" dirty="0"/>
              <a:t>An NDA is typically 400–700 volumes in size, with each volume</a:t>
            </a:r>
          </a:p>
          <a:p>
            <a:r>
              <a:rPr lang="en-GB" dirty="0"/>
              <a:t>containing 400 pages</a:t>
            </a:r>
          </a:p>
          <a:p>
            <a:r>
              <a:rPr lang="en-GB" dirty="0"/>
              <a:t> The application has to state what the drug is intended to do, along with scientific and clinical evidence for its efficacy and safety</a:t>
            </a:r>
          </a:p>
        </p:txBody>
      </p:sp>
    </p:spTree>
    <p:extLst>
      <p:ext uri="{BB962C8B-B14F-4D97-AF65-F5344CB8AC3E}">
        <p14:creationId xmlns:p14="http://schemas.microsoft.com/office/powerpoint/2010/main" val="3027394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6F159-4EC8-4B86-BC6C-08FDD8A11DB0}"/>
              </a:ext>
            </a:extLst>
          </p:cNvPr>
          <p:cNvSpPr>
            <a:spLocks noGrp="1"/>
          </p:cNvSpPr>
          <p:nvPr>
            <p:ph type="title"/>
          </p:nvPr>
        </p:nvSpPr>
        <p:spPr/>
        <p:txBody>
          <a:bodyPr/>
          <a:lstStyle/>
          <a:p>
            <a:r>
              <a:rPr lang="en-GB" b="1" dirty="0"/>
              <a:t>Regulatory process</a:t>
            </a:r>
          </a:p>
        </p:txBody>
      </p:sp>
      <p:sp>
        <p:nvSpPr>
          <p:cNvPr id="3" name="Content Placeholder 2">
            <a:extLst>
              <a:ext uri="{FF2B5EF4-FFF2-40B4-BE49-F238E27FC236}">
                <a16:creationId xmlns:a16="http://schemas.microsoft.com/office/drawing/2014/main" id="{E9FC6C5E-860E-4984-A931-5C923D1A9C4E}"/>
              </a:ext>
            </a:extLst>
          </p:cNvPr>
          <p:cNvSpPr>
            <a:spLocks noGrp="1"/>
          </p:cNvSpPr>
          <p:nvPr>
            <p:ph idx="1"/>
          </p:nvPr>
        </p:nvSpPr>
        <p:spPr/>
        <p:txBody>
          <a:bodyPr>
            <a:normAutofit fontScale="92500" lnSpcReduction="10000"/>
          </a:bodyPr>
          <a:lstStyle/>
          <a:p>
            <a:r>
              <a:rPr lang="en-GB" dirty="0"/>
              <a:t>It should also give details of the chemistry and manufacture of the drug, as well as the controls and analysis which will be in place to ensure that the drug has a consistent quality</a:t>
            </a:r>
          </a:p>
          <a:p>
            <a:r>
              <a:rPr lang="en-GB" dirty="0"/>
              <a:t>Any advertising and marketing material must be submitted to ensure that it makes accurate claims and that the drug is being promoted for its intended use</a:t>
            </a:r>
          </a:p>
          <a:p>
            <a:r>
              <a:rPr lang="en-GB" dirty="0"/>
              <a:t>The labelling of a drug preparation must also be approved to ensure that it instructs physicians about the mechanism of action of the drug, the medical situations for which it should be used, and the correct dosing levels and frequency</a:t>
            </a:r>
          </a:p>
          <a:p>
            <a:r>
              <a:rPr lang="en-GB" dirty="0"/>
              <a:t>Possible side effects, toxicity, or addictive effects should be detailed, as well as special precautions which might need to be taken</a:t>
            </a:r>
          </a:p>
        </p:txBody>
      </p:sp>
    </p:spTree>
    <p:extLst>
      <p:ext uri="{BB962C8B-B14F-4D97-AF65-F5344CB8AC3E}">
        <p14:creationId xmlns:p14="http://schemas.microsoft.com/office/powerpoint/2010/main" val="25409908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82FFA-9DCB-40FF-91D7-53D6450D0D58}"/>
              </a:ext>
            </a:extLst>
          </p:cNvPr>
          <p:cNvSpPr>
            <a:spLocks noGrp="1"/>
          </p:cNvSpPr>
          <p:nvPr>
            <p:ph type="title"/>
          </p:nvPr>
        </p:nvSpPr>
        <p:spPr/>
        <p:txBody>
          <a:bodyPr/>
          <a:lstStyle/>
          <a:p>
            <a:r>
              <a:rPr lang="en-GB" b="1" dirty="0"/>
              <a:t>Analysis of cost versus benefit</a:t>
            </a:r>
          </a:p>
        </p:txBody>
      </p:sp>
      <p:sp>
        <p:nvSpPr>
          <p:cNvPr id="3" name="Content Placeholder 2">
            <a:extLst>
              <a:ext uri="{FF2B5EF4-FFF2-40B4-BE49-F238E27FC236}">
                <a16:creationId xmlns:a16="http://schemas.microsoft.com/office/drawing/2014/main" id="{B48D1227-9E30-4BCD-84C3-0A9ED4048C2B}"/>
              </a:ext>
            </a:extLst>
          </p:cNvPr>
          <p:cNvSpPr>
            <a:spLocks noGrp="1"/>
          </p:cNvSpPr>
          <p:nvPr>
            <p:ph idx="1"/>
          </p:nvPr>
        </p:nvSpPr>
        <p:spPr/>
        <p:txBody>
          <a:bodyPr>
            <a:normAutofit/>
          </a:bodyPr>
          <a:lstStyle/>
          <a:p>
            <a:r>
              <a:rPr lang="en-GB" dirty="0"/>
              <a:t>The last barrier for the drug to reach the market is the cost versus benefit analysis by the government authority</a:t>
            </a:r>
          </a:p>
          <a:p>
            <a:r>
              <a:rPr lang="en-GB" dirty="0"/>
              <a:t>the UK’s </a:t>
            </a:r>
            <a:r>
              <a:rPr lang="en-GB" b="1" dirty="0"/>
              <a:t>National Institute for Health and Clinical Excellence </a:t>
            </a:r>
            <a:r>
              <a:rPr lang="en-GB" dirty="0"/>
              <a:t>(</a:t>
            </a:r>
            <a:r>
              <a:rPr lang="en-GB" b="1" dirty="0"/>
              <a:t>NICE</a:t>
            </a:r>
            <a:r>
              <a:rPr lang="en-GB" dirty="0"/>
              <a:t>) determines whether novel drugs should be used by the National</a:t>
            </a:r>
          </a:p>
          <a:p>
            <a:r>
              <a:rPr lang="en-GB" dirty="0"/>
              <a:t>Health Service (NHS) and have rejected several approved anticancer drugs, such as </a:t>
            </a:r>
            <a:r>
              <a:rPr lang="en-GB" b="1" dirty="0"/>
              <a:t>lapatinib</a:t>
            </a:r>
            <a:r>
              <a:rPr lang="en-GB" dirty="0"/>
              <a:t>, </a:t>
            </a:r>
            <a:r>
              <a:rPr lang="en-GB" b="1" dirty="0" err="1"/>
              <a:t>dasatinib</a:t>
            </a:r>
            <a:r>
              <a:rPr lang="en-GB" dirty="0"/>
              <a:t>, </a:t>
            </a:r>
            <a:r>
              <a:rPr lang="en-GB" b="1" dirty="0"/>
              <a:t>sorafenib</a:t>
            </a:r>
            <a:r>
              <a:rPr lang="en-GB" dirty="0"/>
              <a:t>, </a:t>
            </a:r>
            <a:r>
              <a:rPr lang="en-GB" b="1" dirty="0"/>
              <a:t>nilotinib</a:t>
            </a:r>
            <a:r>
              <a:rPr lang="en-GB" dirty="0"/>
              <a:t>, </a:t>
            </a:r>
            <a:r>
              <a:rPr lang="en-GB" b="1" dirty="0"/>
              <a:t>bevacizumab</a:t>
            </a:r>
            <a:r>
              <a:rPr lang="en-GB" dirty="0"/>
              <a:t>, and </a:t>
            </a:r>
            <a:r>
              <a:rPr lang="en-GB" b="1" dirty="0" err="1"/>
              <a:t>temsirolimus</a:t>
            </a:r>
            <a:endParaRPr lang="en-GB" b="1" dirty="0"/>
          </a:p>
          <a:p>
            <a:r>
              <a:rPr lang="en-GB" dirty="0"/>
              <a:t>Th e decisions of NICE have </a:t>
            </a:r>
            <a:r>
              <a:rPr lang="en-GB"/>
              <a:t>a significant economic impact </a:t>
            </a:r>
            <a:r>
              <a:rPr lang="en-GB" dirty="0"/>
              <a:t>on world-wide pharmaceutical sales</a:t>
            </a:r>
            <a:r>
              <a:rPr lang="en-GB"/>
              <a:t>, as more </a:t>
            </a:r>
            <a:r>
              <a:rPr lang="en-GB" dirty="0"/>
              <a:t>than 60 other countries adopt the NICE guidelines </a:t>
            </a:r>
          </a:p>
        </p:txBody>
      </p:sp>
    </p:spTree>
    <p:extLst>
      <p:ext uri="{BB962C8B-B14F-4D97-AF65-F5344CB8AC3E}">
        <p14:creationId xmlns:p14="http://schemas.microsoft.com/office/powerpoint/2010/main" val="159796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F7DBB-0828-41A7-BFD7-663542925432}"/>
              </a:ext>
            </a:extLst>
          </p:cNvPr>
          <p:cNvSpPr>
            <a:spLocks noGrp="1"/>
          </p:cNvSpPr>
          <p:nvPr>
            <p:ph type="title"/>
          </p:nvPr>
        </p:nvSpPr>
        <p:spPr/>
        <p:txBody>
          <a:bodyPr/>
          <a:lstStyle/>
          <a:p>
            <a:r>
              <a:rPr lang="en-GB" b="1" dirty="0"/>
              <a:t>Ester prodrugs</a:t>
            </a:r>
            <a:endParaRPr lang="en-GB" dirty="0"/>
          </a:p>
        </p:txBody>
      </p:sp>
      <p:sp>
        <p:nvSpPr>
          <p:cNvPr id="3" name="Content Placeholder 2">
            <a:extLst>
              <a:ext uri="{FF2B5EF4-FFF2-40B4-BE49-F238E27FC236}">
                <a16:creationId xmlns:a16="http://schemas.microsoft.com/office/drawing/2014/main" id="{6E30876F-F198-42F2-B424-CD6BACE49650}"/>
              </a:ext>
            </a:extLst>
          </p:cNvPr>
          <p:cNvSpPr>
            <a:spLocks noGrp="1"/>
          </p:cNvSpPr>
          <p:nvPr>
            <p:ph idx="1"/>
          </p:nvPr>
        </p:nvSpPr>
        <p:spPr/>
        <p:txBody>
          <a:bodyPr/>
          <a:lstStyle/>
          <a:p>
            <a:r>
              <a:rPr lang="en-GB" dirty="0"/>
              <a:t>The protease inhibitor </a:t>
            </a:r>
            <a:r>
              <a:rPr lang="en-GB" b="1" dirty="0" err="1"/>
              <a:t>candoxatrilat</a:t>
            </a:r>
            <a:r>
              <a:rPr lang="en-GB" b="1" dirty="0"/>
              <a:t> </a:t>
            </a:r>
            <a:r>
              <a:rPr lang="en-GB" dirty="0"/>
              <a:t>has to be given intravenously because it is too polar to be absorbed from the gastro intestinal tract </a:t>
            </a:r>
          </a:p>
          <a:p>
            <a:r>
              <a:rPr lang="en-GB" dirty="0"/>
              <a:t>Different esters were tried as prodrugs to get round this problem</a:t>
            </a:r>
          </a:p>
          <a:p>
            <a:r>
              <a:rPr lang="en-GB" dirty="0"/>
              <a:t>It was found that an ethyl ester was absorbed but was inefficiently hydrolysed</a:t>
            </a:r>
          </a:p>
          <a:p>
            <a:r>
              <a:rPr lang="en-GB" dirty="0"/>
              <a:t>A more activated ester was required and a 5-indanyl ester proved to be the best</a:t>
            </a:r>
          </a:p>
          <a:p>
            <a:r>
              <a:rPr lang="en-GB" dirty="0"/>
              <a:t>The 5-indanol released on hydrolysis is non-toxic</a:t>
            </a:r>
          </a:p>
        </p:txBody>
      </p:sp>
    </p:spTree>
    <p:extLst>
      <p:ext uri="{BB962C8B-B14F-4D97-AF65-F5344CB8AC3E}">
        <p14:creationId xmlns:p14="http://schemas.microsoft.com/office/powerpoint/2010/main" val="1944406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D00FB-5493-4B0E-827A-4589661F942B}"/>
              </a:ext>
            </a:extLst>
          </p:cNvPr>
          <p:cNvSpPr>
            <a:spLocks noGrp="1"/>
          </p:cNvSpPr>
          <p:nvPr>
            <p:ph type="title"/>
          </p:nvPr>
        </p:nvSpPr>
        <p:spPr/>
        <p:txBody>
          <a:bodyPr/>
          <a:lstStyle/>
          <a:p>
            <a:r>
              <a:rPr lang="en-GB" b="1" dirty="0"/>
              <a:t>Ester prodrugs</a:t>
            </a:r>
            <a:endParaRPr lang="en-GB" dirty="0"/>
          </a:p>
        </p:txBody>
      </p:sp>
      <p:sp>
        <p:nvSpPr>
          <p:cNvPr id="3" name="Content Placeholder 2">
            <a:extLst>
              <a:ext uri="{FF2B5EF4-FFF2-40B4-BE49-F238E27FC236}">
                <a16:creationId xmlns:a16="http://schemas.microsoft.com/office/drawing/2014/main" id="{0DED9096-5640-443E-9160-D5BB0FD13AA1}"/>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2FE056ED-55AD-45F5-B71F-2F9357365829}"/>
              </a:ext>
            </a:extLst>
          </p:cNvPr>
          <p:cNvPicPr>
            <a:picLocks noChangeAspect="1"/>
          </p:cNvPicPr>
          <p:nvPr/>
        </p:nvPicPr>
        <p:blipFill>
          <a:blip r:embed="rId2"/>
          <a:stretch>
            <a:fillRect/>
          </a:stretch>
        </p:blipFill>
        <p:spPr>
          <a:xfrm>
            <a:off x="3884144" y="1560365"/>
            <a:ext cx="4423712" cy="4932510"/>
          </a:xfrm>
          <a:prstGeom prst="rect">
            <a:avLst/>
          </a:prstGeom>
        </p:spPr>
      </p:pic>
    </p:spTree>
    <p:extLst>
      <p:ext uri="{BB962C8B-B14F-4D97-AF65-F5344CB8AC3E}">
        <p14:creationId xmlns:p14="http://schemas.microsoft.com/office/powerpoint/2010/main" val="62990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E9C77-857B-459D-BEEF-3CDD74A68BFF}"/>
              </a:ext>
            </a:extLst>
          </p:cNvPr>
          <p:cNvSpPr>
            <a:spLocks noGrp="1"/>
          </p:cNvSpPr>
          <p:nvPr>
            <p:ph type="title"/>
          </p:nvPr>
        </p:nvSpPr>
        <p:spPr/>
        <p:txBody>
          <a:bodyPr/>
          <a:lstStyle/>
          <a:p>
            <a:r>
              <a:rPr lang="en-GB" b="1" dirty="0"/>
              <a:t>Ester prodrugs</a:t>
            </a:r>
            <a:endParaRPr lang="en-GB" dirty="0"/>
          </a:p>
        </p:txBody>
      </p:sp>
      <p:sp>
        <p:nvSpPr>
          <p:cNvPr id="3" name="Content Placeholder 2">
            <a:extLst>
              <a:ext uri="{FF2B5EF4-FFF2-40B4-BE49-F238E27FC236}">
                <a16:creationId xmlns:a16="http://schemas.microsoft.com/office/drawing/2014/main" id="{A478BFBE-4971-48C6-945C-EBB6E27B748F}"/>
              </a:ext>
            </a:extLst>
          </p:cNvPr>
          <p:cNvSpPr>
            <a:spLocks noGrp="1"/>
          </p:cNvSpPr>
          <p:nvPr>
            <p:ph idx="1"/>
          </p:nvPr>
        </p:nvSpPr>
        <p:spPr/>
        <p:txBody>
          <a:bodyPr/>
          <a:lstStyle/>
          <a:p>
            <a:r>
              <a:rPr lang="en-GB" dirty="0"/>
              <a:t>Another way round the problem of membrane permeability is to design a prodrug which can take advantage of transport proteins in the cell membrane, such as the ones responsible for carrying amino acids into a cell</a:t>
            </a:r>
          </a:p>
          <a:p>
            <a:r>
              <a:rPr lang="en-GB" dirty="0"/>
              <a:t>Levodopa is a prodrug for the neurotransmitter </a:t>
            </a:r>
            <a:r>
              <a:rPr lang="en-GB" b="1" dirty="0"/>
              <a:t>dopamine </a:t>
            </a:r>
            <a:r>
              <a:rPr lang="en-GB" dirty="0"/>
              <a:t>and has been used in the treatment of Parkinson’s disease—a condition due primarily to a deficiency of that neurotransmitter in the brain</a:t>
            </a:r>
          </a:p>
          <a:p>
            <a:r>
              <a:rPr lang="en-GB" dirty="0"/>
              <a:t>Dopamine itself cannot be used as it is too polar to cross the blood–brain barrier</a:t>
            </a:r>
          </a:p>
          <a:p>
            <a:pPr marL="0" indent="0">
              <a:buNone/>
            </a:pPr>
            <a:endParaRPr lang="en-GB" dirty="0"/>
          </a:p>
          <a:p>
            <a:endParaRPr lang="en-GB" dirty="0"/>
          </a:p>
        </p:txBody>
      </p:sp>
    </p:spTree>
    <p:extLst>
      <p:ext uri="{BB962C8B-B14F-4D97-AF65-F5344CB8AC3E}">
        <p14:creationId xmlns:p14="http://schemas.microsoft.com/office/powerpoint/2010/main" val="287647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CCCB-FD76-4FD2-B09C-F237FE80F008}"/>
              </a:ext>
            </a:extLst>
          </p:cNvPr>
          <p:cNvSpPr>
            <a:spLocks noGrp="1"/>
          </p:cNvSpPr>
          <p:nvPr>
            <p:ph type="title"/>
          </p:nvPr>
        </p:nvSpPr>
        <p:spPr/>
        <p:txBody>
          <a:bodyPr/>
          <a:lstStyle/>
          <a:p>
            <a:r>
              <a:rPr lang="en-GB" b="1" dirty="0"/>
              <a:t>Ester prodrugs</a:t>
            </a:r>
            <a:endParaRPr lang="en-GB" dirty="0"/>
          </a:p>
        </p:txBody>
      </p:sp>
      <p:sp>
        <p:nvSpPr>
          <p:cNvPr id="3" name="Content Placeholder 2">
            <a:extLst>
              <a:ext uri="{FF2B5EF4-FFF2-40B4-BE49-F238E27FC236}">
                <a16:creationId xmlns:a16="http://schemas.microsoft.com/office/drawing/2014/main" id="{BFEDA023-40C0-4387-AB58-B61D2357198F}"/>
              </a:ext>
            </a:extLst>
          </p:cNvPr>
          <p:cNvSpPr>
            <a:spLocks noGrp="1"/>
          </p:cNvSpPr>
          <p:nvPr>
            <p:ph idx="1"/>
          </p:nvPr>
        </p:nvSpPr>
        <p:spPr/>
        <p:txBody>
          <a:bodyPr/>
          <a:lstStyle/>
          <a:p>
            <a:r>
              <a:rPr lang="en-GB" dirty="0"/>
              <a:t>Levodopa is even more polar and seems an unlikely prodrug, but it is also an amino acid, and so it is recognized by the transport proteins for amino acids which carry it across the cell membrane</a:t>
            </a:r>
          </a:p>
          <a:p>
            <a:r>
              <a:rPr lang="en-GB" dirty="0"/>
              <a:t>Once in the brain, a decarboxylase enzyme removes the acid group and generates dopamine</a:t>
            </a:r>
          </a:p>
          <a:p>
            <a:endParaRPr lang="en-GB" dirty="0"/>
          </a:p>
        </p:txBody>
      </p:sp>
      <p:pic>
        <p:nvPicPr>
          <p:cNvPr id="4" name="Picture 3">
            <a:extLst>
              <a:ext uri="{FF2B5EF4-FFF2-40B4-BE49-F238E27FC236}">
                <a16:creationId xmlns:a16="http://schemas.microsoft.com/office/drawing/2014/main" id="{664C8532-529C-42FA-8BA1-5DB376FC7A58}"/>
              </a:ext>
            </a:extLst>
          </p:cNvPr>
          <p:cNvPicPr>
            <a:picLocks noChangeAspect="1"/>
          </p:cNvPicPr>
          <p:nvPr/>
        </p:nvPicPr>
        <p:blipFill>
          <a:blip r:embed="rId2"/>
          <a:stretch>
            <a:fillRect/>
          </a:stretch>
        </p:blipFill>
        <p:spPr>
          <a:xfrm>
            <a:off x="2563089" y="4225637"/>
            <a:ext cx="7065821" cy="1662546"/>
          </a:xfrm>
          <a:prstGeom prst="rect">
            <a:avLst/>
          </a:prstGeom>
        </p:spPr>
      </p:pic>
    </p:spTree>
    <p:extLst>
      <p:ext uri="{BB962C8B-B14F-4D97-AF65-F5344CB8AC3E}">
        <p14:creationId xmlns:p14="http://schemas.microsoft.com/office/powerpoint/2010/main" val="237964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39109-3112-4821-ABBC-DAFC4300C5D6}"/>
              </a:ext>
            </a:extLst>
          </p:cNvPr>
          <p:cNvSpPr>
            <a:spLocks noGrp="1"/>
          </p:cNvSpPr>
          <p:nvPr>
            <p:ph type="title"/>
          </p:nvPr>
        </p:nvSpPr>
        <p:spPr/>
        <p:txBody>
          <a:bodyPr/>
          <a:lstStyle/>
          <a:p>
            <a:r>
              <a:rPr lang="en-GB" b="1" dirty="0"/>
              <a:t>Prodrugs to prolong drug activity</a:t>
            </a:r>
            <a:endParaRPr lang="en-GB" dirty="0"/>
          </a:p>
        </p:txBody>
      </p:sp>
      <p:sp>
        <p:nvSpPr>
          <p:cNvPr id="3" name="Content Placeholder 2">
            <a:extLst>
              <a:ext uri="{FF2B5EF4-FFF2-40B4-BE49-F238E27FC236}">
                <a16:creationId xmlns:a16="http://schemas.microsoft.com/office/drawing/2014/main" id="{BD836728-E4A1-41ED-B810-D367A1BA875B}"/>
              </a:ext>
            </a:extLst>
          </p:cNvPr>
          <p:cNvSpPr>
            <a:spLocks noGrp="1"/>
          </p:cNvSpPr>
          <p:nvPr>
            <p:ph idx="1"/>
          </p:nvPr>
        </p:nvSpPr>
        <p:spPr/>
        <p:txBody>
          <a:bodyPr>
            <a:normAutofit/>
          </a:bodyPr>
          <a:lstStyle/>
          <a:p>
            <a:r>
              <a:rPr lang="en-GB" dirty="0"/>
              <a:t>prodrugs are also designed to be converted slowly to the active drug, thus prolonging a drug’s activity</a:t>
            </a:r>
          </a:p>
          <a:p>
            <a:r>
              <a:rPr lang="en-GB" b="1" dirty="0"/>
              <a:t>6-mercaptopurine </a:t>
            </a:r>
            <a:r>
              <a:rPr lang="en-GB" dirty="0"/>
              <a:t>suppresses the body’s immune response and is, therefore, useful in protecting donor grafts</a:t>
            </a:r>
          </a:p>
          <a:p>
            <a:r>
              <a:rPr lang="en-GB" dirty="0"/>
              <a:t>Unfortunately, the drug tends to be eliminated from the body too quickly</a:t>
            </a:r>
          </a:p>
          <a:p>
            <a:r>
              <a:rPr lang="en-GB" dirty="0"/>
              <a:t>The prodrug </a:t>
            </a:r>
            <a:r>
              <a:rPr lang="en-GB" b="1" dirty="0"/>
              <a:t>azathioprine </a:t>
            </a:r>
            <a:r>
              <a:rPr lang="en-GB" dirty="0"/>
              <a:t>has the advantage that it is slowly converted to 6-mercaptopurine by being attacked by </a:t>
            </a:r>
            <a:r>
              <a:rPr lang="en-GB" b="1" dirty="0"/>
              <a:t>glutathione </a:t>
            </a:r>
            <a:r>
              <a:rPr lang="en-GB" dirty="0"/>
              <a:t>allowing a more sustained activity.</a:t>
            </a:r>
          </a:p>
        </p:txBody>
      </p:sp>
    </p:spTree>
    <p:extLst>
      <p:ext uri="{BB962C8B-B14F-4D97-AF65-F5344CB8AC3E}">
        <p14:creationId xmlns:p14="http://schemas.microsoft.com/office/powerpoint/2010/main" val="299230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3F73B-7FE2-4E72-9EA9-7EADF23DFC00}"/>
              </a:ext>
            </a:extLst>
          </p:cNvPr>
          <p:cNvSpPr>
            <a:spLocks noGrp="1"/>
          </p:cNvSpPr>
          <p:nvPr>
            <p:ph type="title"/>
          </p:nvPr>
        </p:nvSpPr>
        <p:spPr/>
        <p:txBody>
          <a:bodyPr/>
          <a:lstStyle/>
          <a:p>
            <a:r>
              <a:rPr lang="en-GB" b="1" dirty="0"/>
              <a:t>Prodrugs to prolong drug activity</a:t>
            </a:r>
            <a:endParaRPr lang="en-GB" dirty="0"/>
          </a:p>
        </p:txBody>
      </p:sp>
      <p:sp>
        <p:nvSpPr>
          <p:cNvPr id="3" name="Content Placeholder 2">
            <a:extLst>
              <a:ext uri="{FF2B5EF4-FFF2-40B4-BE49-F238E27FC236}">
                <a16:creationId xmlns:a16="http://schemas.microsoft.com/office/drawing/2014/main" id="{656E35A9-FF96-4C52-99D4-AF2C20D84B58}"/>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9943DCE4-501F-49D3-AFDE-CCD8BD004D81}"/>
              </a:ext>
            </a:extLst>
          </p:cNvPr>
          <p:cNvPicPr>
            <a:picLocks noChangeAspect="1"/>
          </p:cNvPicPr>
          <p:nvPr/>
        </p:nvPicPr>
        <p:blipFill>
          <a:blip r:embed="rId2"/>
          <a:stretch>
            <a:fillRect/>
          </a:stretch>
        </p:blipFill>
        <p:spPr>
          <a:xfrm>
            <a:off x="1327400" y="2341417"/>
            <a:ext cx="9537200" cy="2729345"/>
          </a:xfrm>
          <a:prstGeom prst="rect">
            <a:avLst/>
          </a:prstGeom>
        </p:spPr>
      </p:pic>
    </p:spTree>
    <p:extLst>
      <p:ext uri="{BB962C8B-B14F-4D97-AF65-F5344CB8AC3E}">
        <p14:creationId xmlns:p14="http://schemas.microsoft.com/office/powerpoint/2010/main" val="2356406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2164</TotalTime>
  <Words>2777</Words>
  <Application>Microsoft Office PowerPoint</Application>
  <PresentationFormat>Widescreen</PresentationFormat>
  <Paragraphs>158</Paragraphs>
  <Slides>38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3" baseType="lpstr">
      <vt:lpstr>Arial</vt:lpstr>
      <vt:lpstr>Calibri</vt:lpstr>
      <vt:lpstr>Calibri Light</vt:lpstr>
      <vt:lpstr>Office Theme</vt:lpstr>
      <vt:lpstr>CS ChemDraw Drawing</vt:lpstr>
      <vt:lpstr>ORGANIC PHARMACEUTICAL CHEMISTRY IV</vt:lpstr>
      <vt:lpstr>Prodrugs to improve membrane permeability</vt:lpstr>
      <vt:lpstr>Ester prodrugs</vt:lpstr>
      <vt:lpstr>Ester prodrugs</vt:lpstr>
      <vt:lpstr>Ester prodrugs</vt:lpstr>
      <vt:lpstr>Ester prodrugs</vt:lpstr>
      <vt:lpstr>Ester prodrugs</vt:lpstr>
      <vt:lpstr>Prodrugs to prolong drug activity</vt:lpstr>
      <vt:lpstr>Prodrugs to prolong drug activity</vt:lpstr>
      <vt:lpstr>Prodrugs to prolong drug activity</vt:lpstr>
      <vt:lpstr>Prodrugs masking drug toxicity and side effects</vt:lpstr>
      <vt:lpstr>Prodrugs masking drug toxicity and side effects</vt:lpstr>
      <vt:lpstr>Prodrugs to improve water solubility</vt:lpstr>
      <vt:lpstr>Prodrugs to improve water solubility</vt:lpstr>
      <vt:lpstr>Prodrugs to improve water solubility</vt:lpstr>
      <vt:lpstr>Prodrugs to increase chemical stability</vt:lpstr>
      <vt:lpstr>Photodynamic therapy</vt:lpstr>
      <vt:lpstr>Photodynamic therapy</vt:lpstr>
      <vt:lpstr>Photodynamic therapy</vt:lpstr>
      <vt:lpstr>Getting the drug into the market</vt:lpstr>
      <vt:lpstr>Preclinical testing</vt:lpstr>
      <vt:lpstr>Drug metabolism studies</vt:lpstr>
      <vt:lpstr>Pharmacology, formulation, and stability tests</vt:lpstr>
      <vt:lpstr>Pharmacology, formulation, and stability tests</vt:lpstr>
      <vt:lpstr>Clinical trials</vt:lpstr>
      <vt:lpstr>Clinical trials</vt:lpstr>
      <vt:lpstr>Clinical trials</vt:lpstr>
      <vt:lpstr>Clinical trials</vt:lpstr>
      <vt:lpstr>Clinical trials</vt:lpstr>
      <vt:lpstr>Clinical trials</vt:lpstr>
      <vt:lpstr>Clinical trials</vt:lpstr>
      <vt:lpstr>Patenting</vt:lpstr>
      <vt:lpstr>Patenting</vt:lpstr>
      <vt:lpstr>Patenting</vt:lpstr>
      <vt:lpstr>The regulatory process</vt:lpstr>
      <vt:lpstr>Regulatory proces</vt:lpstr>
      <vt:lpstr>Regulatory process</vt:lpstr>
      <vt:lpstr>Analysis of cost versus benefit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PHARMACEUTICAL CHEMISTRY IV</dc:title>
  <dc:creator>Mohammed Al-Ameedee</dc:creator>
  <cp:lastModifiedBy>Mohammed Al-Ameedee</cp:lastModifiedBy>
  <cp:revision>93</cp:revision>
  <dcterms:created xsi:type="dcterms:W3CDTF">2018-09-27T17:17:11Z</dcterms:created>
  <dcterms:modified xsi:type="dcterms:W3CDTF">2018-11-04T21:09:30Z</dcterms:modified>
</cp:coreProperties>
</file>