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B4AD7-4642-4EAD-AF1F-F52CEF522B2D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127C5-5193-4D1D-AF1B-CD96D0B9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5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E0163-7602-43E2-8F45-C873CC4ADACF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DABCF-BAF0-464E-A759-3779F22F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7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DABCF-BAF0-464E-A759-3779F22F9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DABCF-BAF0-464E-A759-3779F22F96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6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0BCF40-00A7-4992-9292-4852FD1D12C2}" type="datetime1">
              <a:rPr lang="en-US" smtClean="0"/>
              <a:t>11/5/2018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DD311-87C1-45A3-8EB3-BE7D8F84688E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7FFEE-E192-432D-B156-50E086A1D17E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AA32-CF67-4618-B176-383433125D8E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4CB9D-5174-4890-9D2D-B0EE238F510D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4F9CA-467A-4E91-AD18-8110EC1D7EEC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79F1C-E678-40F1-8917-EB08053E026C}" type="datetime1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A135D-51D8-4425-BF92-EAC966D49597}" type="datetime1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40023-024D-4838-9B32-7960E6AA4E08}" type="datetime1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E58CF0-A751-49A3-9FA0-FC52BDB7377A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5A3D5F-D9CB-4F55-BC6B-D54A0E9483E8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C279EC-278D-4B0C-9A07-844B0394FAD8}" type="datetime1">
              <a:rPr lang="en-US" smtClean="0"/>
              <a:t>11/5/2018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LAB 4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838200"/>
            <a:ext cx="6819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/>
              <a:t> </a:t>
            </a:r>
            <a:br>
              <a:rPr lang="en-US" sz="4000" b="1" i="1" dirty="0"/>
            </a:br>
            <a:r>
              <a:rPr lang="en-US" sz="4000" b="1" i="1" dirty="0"/>
              <a:t>Hydrolysis of </a:t>
            </a:r>
            <a:r>
              <a:rPr lang="en-US" sz="4000" b="1" i="1" dirty="0" smtClean="0"/>
              <a:t>Acetyl Salicylic </a:t>
            </a:r>
            <a:r>
              <a:rPr lang="en-US" sz="4000" b="1" i="1" dirty="0"/>
              <a:t>A</a:t>
            </a:r>
            <a:r>
              <a:rPr lang="en-US" sz="4000" b="1" i="1" dirty="0" smtClean="0"/>
              <a:t>cid Solution </a:t>
            </a:r>
            <a:r>
              <a:rPr lang="en-US" sz="4000" b="1" i="1" dirty="0"/>
              <a:t>in </a:t>
            </a:r>
            <a:r>
              <a:rPr lang="en-US" sz="4000" b="1" i="1" dirty="0" smtClean="0"/>
              <a:t>Sorenson Phosphate Buffer </a:t>
            </a:r>
            <a:r>
              <a:rPr lang="en-US" sz="4000" b="1" i="1" dirty="0"/>
              <a:t>at pH </a:t>
            </a:r>
            <a:r>
              <a:rPr lang="en-US" sz="4000" b="1" i="1" dirty="0" smtClean="0"/>
              <a:t>8</a:t>
            </a:r>
          </a:p>
          <a:p>
            <a:pPr algn="ctr"/>
            <a:endParaRPr lang="en-US" sz="4000" b="1" i="1" dirty="0"/>
          </a:p>
          <a:p>
            <a:pPr algn="ctr"/>
            <a:endParaRPr lang="en-US" sz="4000" b="1" i="1" dirty="0" smtClean="0"/>
          </a:p>
          <a:p>
            <a:pPr algn="ctr"/>
            <a:r>
              <a:rPr lang="en-US" sz="4000" b="1" i="1" dirty="0" smtClean="0"/>
              <a:t>LAB 4</a:t>
            </a:r>
          </a:p>
          <a:p>
            <a:pPr algn="ctr"/>
            <a:r>
              <a:rPr lang="en-US" sz="4000" b="1" i="1" dirty="0" smtClean="0"/>
              <a:t>BIOPHARMACEUTICS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7214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678363"/>
          </a:xfrm>
        </p:spPr>
        <p:txBody>
          <a:bodyPr/>
          <a:lstStyle/>
          <a:p>
            <a:r>
              <a:rPr lang="en-US" dirty="0"/>
              <a:t>9- take log K and plot 1/𝑇  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draw Arrhenius plot ) to find K at 25  ℃.</a:t>
            </a:r>
          </a:p>
          <a:p>
            <a:r>
              <a:rPr lang="en-US" dirty="0" err="1"/>
              <a:t>Arrhenious</a:t>
            </a:r>
            <a:r>
              <a:rPr lang="en-US" dirty="0"/>
              <a:t> equation </a:t>
            </a:r>
            <a:r>
              <a:rPr lang="en-US" dirty="0" smtClean="0"/>
              <a:t>:</a:t>
            </a:r>
          </a:p>
          <a:p>
            <a:r>
              <a:rPr lang="en-US" dirty="0" smtClean="0"/>
              <a:t>Log </a:t>
            </a:r>
            <a:r>
              <a:rPr lang="en-US" dirty="0"/>
              <a:t>K= log A - (𝐸𝑎 )/(2.303 𝑅) *1/𝑇</a:t>
            </a:r>
          </a:p>
          <a:p>
            <a:r>
              <a:rPr lang="en-US" dirty="0"/>
              <a:t>Where A= frequency factor ,</a:t>
            </a:r>
            <a:r>
              <a:rPr lang="en-US" dirty="0" err="1"/>
              <a:t>Ea</a:t>
            </a:r>
            <a:r>
              <a:rPr lang="en-US" dirty="0"/>
              <a:t> = energy of activation ,T= absolute temp.</a:t>
            </a:r>
          </a:p>
          <a:p>
            <a:r>
              <a:rPr lang="en-US" dirty="0"/>
              <a:t>R= gas constant .</a:t>
            </a:r>
          </a:p>
          <a:p>
            <a:r>
              <a:rPr lang="en-US" dirty="0"/>
              <a:t>t10%= 0.105/ </a:t>
            </a:r>
            <a:r>
              <a:rPr lang="en-US" dirty="0" smtClean="0"/>
              <a:t>K</a:t>
            </a:r>
            <a:r>
              <a:rPr lang="en-US" sz="1400" dirty="0" smtClean="0"/>
              <a:t>25</a:t>
            </a:r>
            <a:r>
              <a:rPr lang="en-US" sz="1600" dirty="0" smtClean="0"/>
              <a:t>℃</a:t>
            </a:r>
            <a:endParaRPr lang="en-US" sz="1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2820699" cy="213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1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2362200"/>
            <a:ext cx="6324600" cy="13716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5400" dirty="0" smtClean="0"/>
              <a:t>THANK    YOU 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Aspirin is a weak acid .it is soluble at 20 </a:t>
            </a:r>
            <a:r>
              <a:rPr lang="en-US" dirty="0" err="1" smtClean="0"/>
              <a:t>C</a:t>
            </a:r>
            <a:r>
              <a:rPr lang="en-US" dirty="0" err="1" smtClean="0">
                <a:latin typeface="Andalus"/>
              </a:rPr>
              <a:t>°in</a:t>
            </a:r>
            <a:r>
              <a:rPr lang="en-US" dirty="0" smtClean="0">
                <a:latin typeface="Andalus"/>
              </a:rPr>
              <a:t> 300 parts of water .</a:t>
            </a:r>
          </a:p>
          <a:p>
            <a:r>
              <a:rPr lang="en-US" dirty="0" smtClean="0">
                <a:latin typeface="Andalus"/>
              </a:rPr>
              <a:t>It is unstable in aqueous solutions degrading to salicylic acid and acetic acid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Aspirin also degrades in solid dosage forms when exposed to moisture and therefore , should be stored in tightly closed containers and kept in a dry environment 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" y="2590800"/>
            <a:ext cx="6553200" cy="176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7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458200" cy="4144963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/>
              <a:t> study the effect </a:t>
            </a:r>
            <a:r>
              <a:rPr lang="en-US" dirty="0" smtClean="0"/>
              <a:t>of temperature on the hydrolysis of aspirin (S.P.B), and to calculate the shelf life of aspirin 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sz="3200" b="1" dirty="0" smtClean="0"/>
              <a:t>Shelf life </a:t>
            </a:r>
            <a:r>
              <a:rPr lang="en-US" dirty="0" smtClean="0"/>
              <a:t>of</a:t>
            </a:r>
            <a:r>
              <a:rPr lang="en-US" b="1" dirty="0" smtClean="0"/>
              <a:t> </a:t>
            </a:r>
            <a:r>
              <a:rPr lang="en-US" dirty="0" smtClean="0"/>
              <a:t>any drug :it is the time required for the drug to lose 10% of its effectiveness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229600" cy="114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Aim of Experiment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15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1. Dissolve 0.695 g of aspirin in 250 </a:t>
                </a:r>
                <a:r>
                  <a:rPr lang="en-US" dirty="0" smtClean="0"/>
                  <a:t>ml of </a:t>
                </a:r>
                <a:r>
                  <a:rPr lang="en-US" dirty="0" smtClean="0"/>
                  <a:t>phosphate buffer (use a volumetric flask)</a:t>
                </a:r>
              </a:p>
              <a:p>
                <a:pPr marL="109728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2. place 200 ml of this solution in an </a:t>
                </a:r>
                <a:r>
                  <a:rPr lang="en-US" dirty="0" err="1" smtClean="0"/>
                  <a:t>erlenmeyer</a:t>
                </a:r>
                <a:r>
                  <a:rPr lang="en-US" dirty="0" smtClean="0"/>
                  <a:t> </a:t>
                </a:r>
                <a:r>
                  <a:rPr lang="en-US" dirty="0" smtClean="0"/>
                  <a:t>flask , then keep the flask in a water bath for (30 min) at required temperature. the temperature that will be used are( 40, 60, 80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Withdraw (1 ml) sample at the end of 30 </a:t>
                </a:r>
                <a:r>
                  <a:rPr lang="en-US" dirty="0" err="1" smtClean="0"/>
                  <a:t>mins</a:t>
                </a:r>
                <a:r>
                  <a:rPr lang="en-US" dirty="0" smtClean="0"/>
                  <a:t> , then continue withdrawing (1 ml) sample at 15 min interval for 90 min.</a:t>
                </a:r>
              </a:p>
              <a:p>
                <a:pPr marL="109728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Add to each sample , 5 ml color developing reagent and read the absorbance at 530 nm </a:t>
                </a:r>
              </a:p>
              <a:p>
                <a:r>
                  <a:rPr lang="en-US" dirty="0" smtClean="0"/>
                  <a:t>Tabulate your data.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15000"/>
              </a:xfrm>
              <a:blipFill rotWithShape="1">
                <a:blip r:embed="rId2"/>
                <a:stretch>
                  <a:fillRect t="-1279" r="-519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855"/>
            <a:ext cx="8229600" cy="1143000"/>
          </a:xfrm>
        </p:spPr>
        <p:txBody>
          <a:bodyPr/>
          <a:lstStyle/>
          <a:p>
            <a:r>
              <a:rPr lang="en-US" dirty="0" smtClean="0"/>
              <a:t>Procedure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1- absorbance should increase with time </a:t>
                </a:r>
              </a:p>
              <a:p>
                <a:r>
                  <a:rPr lang="en-US" dirty="0" smtClean="0"/>
                  <a:t>2- concentration of S.A at zero time is zero because aspirin not hydrolyzed yet , while the concentration of aspirin at zero time </a:t>
                </a:r>
                <a:r>
                  <a:rPr lang="en-US" dirty="0">
                    <a:latin typeface="Cambria Math"/>
                    <a:ea typeface="Cambria Math"/>
                  </a:rPr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C</a:t>
                </a:r>
                <a:r>
                  <a:rPr lang="en-US" sz="1800" dirty="0" smtClean="0">
                    <a:latin typeface="Cambria Math"/>
                    <a:ea typeface="Cambria Math"/>
                  </a:rPr>
                  <a:t>O</a:t>
                </a:r>
                <a:r>
                  <a:rPr lang="en-US" dirty="0" smtClean="0">
                    <a:latin typeface="Cambria Math"/>
                    <a:ea typeface="Cambria Math"/>
                  </a:rPr>
                  <a:t>= initial concentration of aspirin 2.78 mg /ml</a:t>
                </a:r>
              </a:p>
              <a:p>
                <a:endParaRPr lang="en-US" dirty="0" smtClean="0">
                  <a:latin typeface="Cambria Math"/>
                  <a:ea typeface="Cambria Math"/>
                </a:endParaRP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C0=0.695/250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1000= 2.78 mg/ml</a:t>
                </a: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3- S .A give violet color with color developing reagent </a:t>
                </a: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4- rate of aspirin hydrolysis follows </a:t>
                </a:r>
                <a:r>
                  <a:rPr lang="en-US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first order reaction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7" r="-2074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28800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 ∝ C</a:t>
                </a: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𝑑𝑐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C (since conc. Of aspirin decrease with time as hydrolyzed)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𝑑𝑐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𝐾𝐶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8800"/>
                <a:ext cx="8229600" cy="4525963"/>
              </a:xfrm>
              <a:blipFill rotWithShape="1">
                <a:blip r:embed="rId3"/>
                <a:stretch>
                  <a:fillRect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962400"/>
            <a:ext cx="38671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6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76400"/>
                <a:ext cx="8229600" cy="50593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𝑐𝑡</m:t>
                        </m:r>
                      </m:sup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𝑑𝑐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=−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nary>
                          <m:naryPr>
                            <m:limLoc m:val="undOvr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-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dirty="0" err="1" smtClean="0"/>
                  <a:t>ln</a:t>
                </a:r>
                <a:r>
                  <a:rPr lang="en-US" dirty="0" smtClean="0"/>
                  <a:t> </a:t>
                </a:r>
                <a:r>
                  <a:rPr lang="en-US" dirty="0" smtClean="0"/>
                  <a:t>Ct- </a:t>
                </a:r>
                <a:r>
                  <a:rPr lang="en-US" dirty="0" err="1" smtClean="0"/>
                  <a:t>ln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C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o</a:t>
                </a:r>
                <a:r>
                  <a:rPr lang="en-US" sz="2800" dirty="0" smtClean="0">
                    <a:latin typeface="Cambria Math"/>
                    <a:ea typeface="Cambria Math"/>
                  </a:rPr>
                  <a:t>)</a:t>
                </a:r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=</a:t>
                </a:r>
                <a:r>
                  <a:rPr lang="en-US" dirty="0" err="1" smtClean="0">
                    <a:latin typeface="Cambria Math"/>
                    <a:ea typeface="Cambria Math"/>
                  </a:rPr>
                  <a:t>kt</a:t>
                </a:r>
                <a:r>
                  <a:rPr lang="en-US" dirty="0" smtClean="0">
                    <a:latin typeface="Cambria Math"/>
                    <a:ea typeface="Cambria Math"/>
                  </a:rPr>
                  <a:t>(t-0)</a:t>
                </a: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Ln Ct –</a:t>
                </a:r>
                <a:r>
                  <a:rPr lang="en-US" dirty="0" err="1" smtClean="0">
                    <a:latin typeface="Cambria Math"/>
                    <a:ea typeface="Cambria Math"/>
                  </a:rPr>
                  <a:t>ln</a:t>
                </a:r>
                <a:r>
                  <a:rPr lang="en-US" dirty="0" smtClean="0">
                    <a:latin typeface="Cambria Math"/>
                    <a:ea typeface="Cambria Math"/>
                  </a:rPr>
                  <a:t> C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o</a:t>
                </a:r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= - </a:t>
                </a:r>
                <a:r>
                  <a:rPr lang="en-US" dirty="0" err="1" smtClean="0">
                    <a:latin typeface="Cambria Math"/>
                    <a:ea typeface="Cambria Math"/>
                  </a:rPr>
                  <a:t>kt</a:t>
                </a:r>
                <a:endParaRPr lang="en-US" dirty="0" smtClean="0">
                  <a:latin typeface="Cambria Math"/>
                  <a:ea typeface="Cambria Math"/>
                </a:endParaRP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Ln Ct = </a:t>
                </a:r>
                <a:r>
                  <a:rPr lang="en-US" dirty="0" err="1" smtClean="0">
                    <a:latin typeface="Cambria Math"/>
                    <a:ea typeface="Cambria Math"/>
                  </a:rPr>
                  <a:t>ln</a:t>
                </a:r>
                <a:r>
                  <a:rPr lang="en-US" dirty="0" smtClean="0">
                    <a:latin typeface="Cambria Math"/>
                    <a:ea typeface="Cambria Math"/>
                  </a:rPr>
                  <a:t> C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o</a:t>
                </a:r>
                <a:r>
                  <a:rPr lang="en-US" dirty="0" smtClean="0">
                    <a:latin typeface="Cambria Math"/>
                    <a:ea typeface="Cambria Math"/>
                  </a:rPr>
                  <a:t> –</a:t>
                </a:r>
                <a:r>
                  <a:rPr lang="en-US" dirty="0" err="1" smtClean="0">
                    <a:latin typeface="Cambria Math"/>
                    <a:ea typeface="Cambria Math"/>
                  </a:rPr>
                  <a:t>kt</a:t>
                </a:r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Since </a:t>
                </a:r>
                <a:r>
                  <a:rPr lang="en-US" dirty="0" err="1" smtClean="0">
                    <a:latin typeface="Cambria Math"/>
                    <a:ea typeface="Cambria Math"/>
                  </a:rPr>
                  <a:t>ln</a:t>
                </a:r>
                <a:r>
                  <a:rPr lang="en-US" dirty="0" smtClean="0">
                    <a:latin typeface="Cambria Math"/>
                    <a:ea typeface="Cambria Math"/>
                  </a:rPr>
                  <a:t>  = log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2.303</a:t>
                </a: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Log Ct *2.303=log C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o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* 2.303-kt</a:t>
                </a:r>
                <a:endParaRPr lang="en-US" sz="2400" dirty="0" smtClean="0">
                  <a:latin typeface="Cambria Math"/>
                  <a:ea typeface="Cambria Math"/>
                </a:endParaRP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Log Ct = log C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o</a:t>
                </a:r>
                <a:r>
                  <a:rPr lang="en-US" dirty="0" smtClean="0">
                    <a:latin typeface="Cambria Math"/>
                    <a:ea typeface="Cambria Math"/>
                  </a:rPr>
                  <a:t> –</a:t>
                </a:r>
                <a:r>
                  <a:rPr lang="en-US" dirty="0" err="1" smtClean="0">
                    <a:latin typeface="Cambria Math"/>
                    <a:ea typeface="Cambria Math"/>
                  </a:rPr>
                  <a:t>kt</a:t>
                </a:r>
                <a:r>
                  <a:rPr lang="en-US" dirty="0" smtClean="0">
                    <a:latin typeface="Cambria Math"/>
                    <a:ea typeface="Cambria Math"/>
                  </a:rPr>
                  <a:t>/2.303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8229600" cy="50593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0862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99" y="4504611"/>
            <a:ext cx="3421001" cy="213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1447800"/>
            <a:ext cx="8229600" cy="5604164"/>
          </a:xfrm>
        </p:spPr>
        <p:txBody>
          <a:bodyPr/>
          <a:lstStyle/>
          <a:p>
            <a:r>
              <a:rPr lang="en-US" sz="2400" dirty="0" smtClean="0"/>
              <a:t>5- Sorenson phosphate buffer (pH 8)</a:t>
            </a:r>
          </a:p>
          <a:p>
            <a:pPr marL="0" indent="0">
              <a:buNone/>
            </a:pPr>
            <a:r>
              <a:rPr lang="en-US" sz="2400" dirty="0" smtClean="0"/>
              <a:t>Consist of two solutions </a:t>
            </a:r>
          </a:p>
          <a:p>
            <a:pPr marL="0" indent="0">
              <a:buNone/>
            </a:pPr>
            <a:r>
              <a:rPr lang="en-US" sz="2400" dirty="0" smtClean="0"/>
              <a:t>A-1/15 M </a:t>
            </a:r>
            <a:r>
              <a:rPr lang="en-US" sz="2400" dirty="0" err="1" smtClean="0"/>
              <a:t>Monopotasium</a:t>
            </a:r>
            <a:r>
              <a:rPr lang="en-US" sz="2400" dirty="0" smtClean="0"/>
              <a:t> phosphate KH</a:t>
            </a:r>
            <a:r>
              <a:rPr lang="en-US" sz="1200" dirty="0" smtClean="0"/>
              <a:t>2</a:t>
            </a:r>
            <a:r>
              <a:rPr lang="en-US" sz="2400" dirty="0" smtClean="0"/>
              <a:t>PO</a:t>
            </a:r>
            <a:r>
              <a:rPr lang="en-US" sz="1600" dirty="0" smtClean="0"/>
              <a:t>4</a:t>
            </a:r>
          </a:p>
          <a:p>
            <a:pPr marL="0" indent="0">
              <a:buNone/>
            </a:pPr>
            <a:r>
              <a:rPr lang="en-US" sz="2400" dirty="0" smtClean="0"/>
              <a:t>B- 1/15 M Disodium phosphate Na</a:t>
            </a:r>
            <a:r>
              <a:rPr lang="en-US" sz="1200" dirty="0" smtClean="0"/>
              <a:t>2</a:t>
            </a:r>
            <a:r>
              <a:rPr lang="en-US" sz="2400" dirty="0" smtClean="0"/>
              <a:t>HPO</a:t>
            </a:r>
            <a:r>
              <a:rPr lang="en-US" sz="1600" dirty="0" smtClean="0"/>
              <a:t>4</a:t>
            </a:r>
            <a:r>
              <a:rPr lang="en-US" sz="2400" dirty="0" smtClean="0"/>
              <a:t>.2H</a:t>
            </a:r>
            <a:r>
              <a:rPr lang="en-US" sz="1400" dirty="0" smtClean="0"/>
              <a:t>2</a:t>
            </a:r>
            <a:r>
              <a:rPr lang="en-US" sz="2400" dirty="0" smtClean="0"/>
              <a:t>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20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78207"/>
              </p:ext>
            </p:extLst>
          </p:nvPr>
        </p:nvGraphicFramePr>
        <p:xfrm>
          <a:off x="533400" y="3581400"/>
          <a:ext cx="7239000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1447649"/>
                <a:gridCol w="1447649"/>
                <a:gridCol w="1143302"/>
                <a:gridCol w="1600200"/>
                <a:gridCol w="1600200"/>
              </a:tblGrid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Time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Absorbance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Conc. Of S.A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Conc. Of aspirin hydrolyzed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Conc.of aspirin remained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Y=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c+bx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*180/138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2.7- </a:t>
                      </a:r>
                      <a:r>
                        <a:rPr lang="en-US" sz="20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1200" b="1" dirty="0" err="1" smtClean="0">
                          <a:effectLst/>
                          <a:latin typeface="Cambria Math"/>
                          <a:ea typeface="Calibri"/>
                          <a:cs typeface="Arial"/>
                        </a:rPr>
                        <a:t>h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760" algn="l"/>
                        </a:tabLs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760" algn="l"/>
                        </a:tabLs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0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04800"/>
                <a:ext cx="8458200" cy="6400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7- use the calibration curve of S .A (exp. 1) to find the conc. Of S .A  </a:t>
                </a:r>
              </a:p>
              <a:p>
                <a:r>
                  <a:rPr lang="en-US" dirty="0" smtClean="0"/>
                  <a:t>Y= C+ </a:t>
                </a:r>
                <a:r>
                  <a:rPr lang="en-US" dirty="0" err="1" smtClean="0"/>
                  <a:t>bx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err="1" smtClean="0"/>
                  <a:t>Ab</a:t>
                </a:r>
                <a:r>
                  <a:rPr lang="en-US" dirty="0" smtClean="0"/>
                  <a:t>= intercept + slope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conc.</a:t>
                </a:r>
              </a:p>
              <a:p>
                <a:r>
                  <a:rPr lang="en-US" dirty="0" smtClean="0"/>
                  <a:t>e.g. 0.65= 0.016+1.83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conc.    Conc.= </a:t>
                </a:r>
                <a:r>
                  <a:rPr lang="en-US" dirty="0" smtClean="0"/>
                  <a:t>0.35 mg </a:t>
                </a:r>
                <a:r>
                  <a:rPr lang="en-US" dirty="0" smtClean="0"/>
                  <a:t>/ml of S.A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Conc. Of ASP. Degrade = </a:t>
                </a:r>
                <a:r>
                  <a:rPr lang="en-US" dirty="0" smtClean="0"/>
                  <a:t>0.35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180M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Wt</a:t>
                </a:r>
                <a:r>
                  <a:rPr lang="en-US" dirty="0" smtClean="0"/>
                  <a:t> </a:t>
                </a:r>
                <a:r>
                  <a:rPr lang="en-US" dirty="0" smtClean="0"/>
                  <a:t>of Asp/138 </a:t>
                </a:r>
                <a:r>
                  <a:rPr lang="en-US" dirty="0" err="1" smtClean="0"/>
                  <a:t>M.Wt</a:t>
                </a:r>
                <a:r>
                  <a:rPr lang="en-US" dirty="0" smtClean="0"/>
                  <a:t> </a:t>
                </a:r>
                <a:r>
                  <a:rPr lang="en-US" dirty="0" smtClean="0"/>
                  <a:t>of S.A</a:t>
                </a:r>
              </a:p>
              <a:p>
                <a:r>
                  <a:rPr lang="en-US" dirty="0" smtClean="0"/>
                  <a:t>Since each mole of aspirin give 1 mole of S.A and 1 mole of </a:t>
                </a:r>
                <a:r>
                  <a:rPr lang="en-US" dirty="0" smtClean="0"/>
                  <a:t>A.A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Conc. Of remaining aspirin = Initial conc. Of ASP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 conc. of ASP degrade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2.78- </a:t>
                </a:r>
                <a:r>
                  <a:rPr lang="en-US" dirty="0" smtClean="0"/>
                  <a:t>0.46 = 2.32 </a:t>
                </a:r>
                <a:r>
                  <a:rPr lang="en-US" dirty="0" smtClean="0"/>
                  <a:t>mg /ml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Take the log or </a:t>
                </a:r>
                <a:r>
                  <a:rPr lang="en-US" dirty="0" err="1" smtClean="0"/>
                  <a:t>ln</a:t>
                </a:r>
                <a:r>
                  <a:rPr lang="en-US" dirty="0" smtClean="0"/>
                  <a:t> conc. Remaining and plot against time in min. at each temp.</a:t>
                </a:r>
              </a:p>
              <a:p>
                <a:pPr marL="0" indent="0">
                  <a:buNone/>
                </a:pPr>
                <a:r>
                  <a:rPr lang="en-US" dirty="0" smtClean="0"/>
                  <a:t>8- from the plots find the slops then K at each temp.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04800"/>
                <a:ext cx="8458200" cy="6400800"/>
              </a:xfrm>
              <a:blipFill rotWithShape="1">
                <a:blip r:embed="rId2"/>
                <a:stretch>
                  <a:fillRect l="-1226" t="-1619" r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456</TotalTime>
  <Words>653</Words>
  <Application>Microsoft Office PowerPoint</Application>
  <PresentationFormat>On-screen Show (4:3)</PresentationFormat>
  <Paragraphs>100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PowerPoint Presentation</vt:lpstr>
      <vt:lpstr>Introduction </vt:lpstr>
      <vt:lpstr>Aim of Experiment </vt:lpstr>
      <vt:lpstr>Procedure :</vt:lpstr>
      <vt:lpstr>Notes: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Hydrolysis of acetyl salicylic acid solution in sorenson phosphate buffer at pH 8</dc:title>
  <dc:creator>nora</dc:creator>
  <cp:lastModifiedBy>nora</cp:lastModifiedBy>
  <cp:revision>44</cp:revision>
  <cp:lastPrinted>2018-11-05T16:21:53Z</cp:lastPrinted>
  <dcterms:created xsi:type="dcterms:W3CDTF">2006-08-16T00:00:00Z</dcterms:created>
  <dcterms:modified xsi:type="dcterms:W3CDTF">2018-11-05T18:46:16Z</dcterms:modified>
</cp:coreProperties>
</file>