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04" r:id="rId1"/>
  </p:sldMasterIdLst>
  <p:notesMasterIdLst>
    <p:notesMasterId r:id="rId12"/>
  </p:notesMasterIdLst>
  <p:sldIdLst>
    <p:sldId id="257" r:id="rId2"/>
    <p:sldId id="256" r:id="rId3"/>
    <p:sldId id="258" r:id="rId4"/>
    <p:sldId id="306" r:id="rId5"/>
    <p:sldId id="259" r:id="rId6"/>
    <p:sldId id="307" r:id="rId7"/>
    <p:sldId id="260" r:id="rId8"/>
    <p:sldId id="308" r:id="rId9"/>
    <p:sldId id="261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A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7999227-4EAE-427E-B63D-3F7CD8404F14}" type="datetimeFigureOut">
              <a:rPr lang="ar-IQ" smtClean="0"/>
              <a:pPr/>
              <a:t>25/02/1440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FA0C10F-ADB3-4ABE-94FD-521CEBD1AF6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9719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0C10F-ADB3-4ABE-94FD-521CEBD1AF6C}" type="slidenum">
              <a:rPr lang="ar-IQ" smtClean="0"/>
              <a:pPr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17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630D90A1-005B-47CD-9C09-5863847D71B8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649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3369-834A-4861-A8BA-46464BA9F853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439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737F614-D434-446C-879A-5886D2DC17FA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41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A812-56D6-4D44-87E2-6F5DFC693C85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6227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F5DF82-3808-431D-93D7-AE84604ABA9C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387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D9FB-AFDE-49BF-9358-40B65FE1D395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2659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CC50-0FF6-4E60-8798-D3B2ABD23DB3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079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C35A-F901-4C81-B165-96F2F2C8A2CE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787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E029-E2BD-4649-AE15-02C8FA321F1D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63692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016DBBED-F973-4A66-94AA-AAB4626AE53E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631317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0C089400-F362-46D6-B3B3-95F234998EB0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092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17048BE-072D-402E-AA09-BDBC903CD97D}" type="datetime8">
              <a:rPr lang="ar-IQ" smtClean="0"/>
              <a:pPr/>
              <a:t>04 تشرين الثاني، 18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0D3FCC1-1A1C-4469-BC9A-9697A02CF825}" type="slidenum">
              <a:rPr lang="ar-IQ" smtClean="0"/>
              <a:pPr/>
              <a:t>‹#›</a:t>
            </a:fld>
            <a:endParaRPr lang="ar-IQ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53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hf hdr="0" ftr="0" dt="0"/>
  <p:txStyles>
    <p:titleStyle>
      <a:lvl1pPr algn="l" defTabSz="914400" rtl="1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1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4689" y="829994"/>
            <a:ext cx="4459459" cy="5219114"/>
          </a:xfrm>
        </p:spPr>
        <p:txBody>
          <a:bodyPr>
            <a:normAutofit fontScale="90000"/>
          </a:bodyPr>
          <a:lstStyle/>
          <a:p>
            <a:pPr algn="ctr" rtl="0"/>
            <a:r>
              <a:rPr lang="en-GB" sz="4800" b="1" dirty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The </a:t>
            </a:r>
            <a:r>
              <a:rPr lang="en-GB" sz="4800" b="1" dirty="0" err="1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Aldol</a:t>
            </a:r>
            <a:r>
              <a:rPr lang="en-GB" sz="4800" b="1" dirty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Condensation Reaction</a:t>
            </a:r>
            <a:br>
              <a:rPr lang="en-GB" sz="4800" b="1" dirty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r>
              <a:rPr lang="en-GB" sz="4800" b="1" dirty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Preparation of </a:t>
            </a:r>
            <a:r>
              <a:rPr lang="en-GB" sz="4800" b="1" dirty="0" err="1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Benzalacetophenon</a:t>
            </a:r>
            <a:r>
              <a:rPr lang="en-GB" sz="4800" b="1" dirty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(</a:t>
            </a:r>
            <a:r>
              <a:rPr lang="en-GB" sz="4800" b="1" dirty="0" err="1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Chalcones</a:t>
            </a:r>
            <a:r>
              <a:rPr lang="en-GB" sz="4800" b="1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)</a:t>
            </a:r>
            <a:br>
              <a:rPr lang="en-GB" sz="4800" b="1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br>
              <a:rPr lang="en-US" sz="4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endParaRPr lang="ar-IQ" sz="3100" b="1" dirty="0">
              <a:solidFill>
                <a:schemeClr val="tx1">
                  <a:lumMod val="95000"/>
                  <a:lumOff val="5000"/>
                </a:schemeClr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62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10</a:t>
            </a:fld>
            <a:endParaRPr lang="ar-IQ"/>
          </a:p>
        </p:txBody>
      </p:sp>
      <p:sp>
        <p:nvSpPr>
          <p:cNvPr id="2" name="Rectangle 1"/>
          <p:cNvSpPr/>
          <p:nvPr/>
        </p:nvSpPr>
        <p:spPr>
          <a:xfrm>
            <a:off x="512998" y="1354586"/>
            <a:ext cx="11275727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Recrystallization: </a:t>
            </a: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252525"/>
                </a:solidFill>
                <a:latin typeface="Times New Roman"/>
                <a:ea typeface="Times New Roman"/>
                <a:cs typeface="Arial"/>
              </a:rPr>
              <a:t>The product may be recrystallize by dissolving it in a hot ethanol (95%) and filter  the hot solution. Cool it and collect the crystals by filtration.</a:t>
            </a:r>
            <a:endParaRPr lang="en-GB" sz="28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252525"/>
                </a:solidFill>
                <a:latin typeface="Times New Roman"/>
                <a:ea typeface="Times New Roman"/>
                <a:cs typeface="Arial"/>
              </a:rPr>
              <a:t>  </a:t>
            </a:r>
            <a:endParaRPr lang="en-GB" sz="2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293715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2</a:t>
            </a:fld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881" y="3583799"/>
            <a:ext cx="3932238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0208" y="2022214"/>
            <a:ext cx="116181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/>
                <a:ea typeface="Calibri"/>
              </a:rPr>
              <a:t>Are(</a:t>
            </a:r>
            <a:r>
              <a:rPr lang="en-US" sz="2800" dirty="0" err="1">
                <a:latin typeface="Times New Roman"/>
                <a:ea typeface="Calibri"/>
              </a:rPr>
              <a:t>enone</a:t>
            </a:r>
            <a:r>
              <a:rPr lang="en-US" sz="2800" dirty="0">
                <a:latin typeface="Times New Roman"/>
                <a:ea typeface="Calibri"/>
              </a:rPr>
              <a:t> ) or α, β unsaturated aromatic ketones containing the reactive keto ethylene group –CO– CH=CH-. Many of the chalcones are highly biological active which have medicinal and    pharmaceutical         applications</a:t>
            </a:r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4569226" y="1349144"/>
            <a:ext cx="38222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u="sng" dirty="0" err="1">
                <a:solidFill>
                  <a:srgbClr val="0070C0"/>
                </a:solidFill>
                <a:latin typeface="Algerian" pitchFamily="82" charset="0"/>
                <a:ea typeface="Calibri"/>
              </a:rPr>
              <a:t>Chalcones</a:t>
            </a:r>
            <a:endParaRPr lang="en-GB" sz="3200" dirty="0">
              <a:solidFill>
                <a:srgbClr val="0070C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93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3</a:t>
            </a:fld>
            <a:endParaRPr lang="ar-IQ"/>
          </a:p>
        </p:txBody>
      </p:sp>
      <p:sp>
        <p:nvSpPr>
          <p:cNvPr id="2" name="Rectangle 1"/>
          <p:cNvSpPr/>
          <p:nvPr/>
        </p:nvSpPr>
        <p:spPr>
          <a:xfrm>
            <a:off x="512999" y="2298571"/>
            <a:ext cx="113115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 The alternative name given to chalcone are phenyl styryl ketone,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benzalacetophenone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β-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phenylacrylophenone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ɣ-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oxo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α,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ɣ-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diphenyl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α-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propylene and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α-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phenyl-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β-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benzoylethylene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67429" y="3563658"/>
            <a:ext cx="1157604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Bef>
                <a:spcPts val="600"/>
              </a:spcBef>
              <a:spcAft>
                <a:spcPts val="600"/>
              </a:spcAft>
            </a:pPr>
            <a:endParaRPr lang="en-US" sz="2800" b="1" dirty="0">
              <a:latin typeface="Times New Roman"/>
              <a:ea typeface="Times New Roman"/>
            </a:endParaRPr>
          </a:p>
          <a:p>
            <a:pPr indent="228600"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/>
                <a:ea typeface="Times New Roman"/>
              </a:rPr>
              <a:t>Chalcones and their derivatives demonstrate wide range of biological activities such as anti-diabetic, anti-neoplastic, anti-hypertensive, anti-retroviral, anti-inflammatory, anti-</a:t>
            </a:r>
            <a:r>
              <a:rPr lang="en-US" sz="2800" dirty="0" err="1">
                <a:latin typeface="Times New Roman"/>
                <a:ea typeface="Times New Roman"/>
              </a:rPr>
              <a:t>parasital</a:t>
            </a:r>
            <a:r>
              <a:rPr lang="en-US" sz="2800" dirty="0">
                <a:latin typeface="Times New Roman"/>
                <a:ea typeface="Times New Roman"/>
              </a:rPr>
              <a:t>, anti-histaminic, anti-malarial, anti-oxidant, anti-fungal.</a:t>
            </a:r>
            <a:endParaRPr lang="en-GB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7817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3047" y="2377439"/>
            <a:ext cx="11415954" cy="3663923"/>
          </a:xfrm>
        </p:spPr>
        <p:txBody>
          <a:bodyPr/>
          <a:lstStyle/>
          <a:p>
            <a:pPr marL="0" indent="0" algn="just" rtl="0">
              <a:buNone/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anti-obesity, anti-platelet, anti-tubercular, immunosuppressant, anti-arrhythmic, hypnotic, anti-gout, anxiolytic, anti-spasmodic, anti-nociceptive,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hypolipidemic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, anti-filarial, anti-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angiogenic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, antiprotozoal, anti-bacterial, anti-steroida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</a:rPr>
              <a:t>l</a:t>
            </a:r>
          </a:p>
          <a:p>
            <a:pPr marL="0" indent="0" algn="l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4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2657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2880" y="2363372"/>
            <a:ext cx="11690252" cy="4087532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Aldol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condensation: is the reaction of two carbonyl compounds to form a new β-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hydroxy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carbonyl compound. This reaction can be performed under acidic or basic conditions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5</a:t>
            </a:fld>
            <a:endParaRPr lang="ar-IQ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296188-5F44-4745-833C-0C47439FA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977" y="4481725"/>
            <a:ext cx="8900931" cy="19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467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AA91F9-E7DA-4C05-AA7C-D6F1BE65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6</a:t>
            </a:fld>
            <a:endParaRPr lang="ar-IQ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8CDA91-8E85-4C2A-8FF4-D7167A1ECE77}"/>
              </a:ext>
            </a:extLst>
          </p:cNvPr>
          <p:cNvSpPr/>
          <p:nvPr/>
        </p:nvSpPr>
        <p:spPr>
          <a:xfrm>
            <a:off x="394832" y="1668870"/>
            <a:ext cx="11402336" cy="3520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ct val="111000"/>
              </a:lnSpc>
              <a:spcBef>
                <a:spcPts val="930"/>
              </a:spcBef>
            </a:pPr>
            <a:r>
              <a:rPr lang="en-GB" sz="2800" dirty="0">
                <a:solidFill>
                  <a:srgbClr val="121316">
                    <a:lumMod val="75000"/>
                    <a:lumOff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One of the reacting species must contain a protonated α-carbon adjacent to the carbonyl centre</a:t>
            </a:r>
            <a:r>
              <a:rPr lang="en-GB" sz="2000" dirty="0">
                <a:solidFill>
                  <a:srgbClr val="121316">
                    <a:lumMod val="75000"/>
                    <a:lumOff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defTabSz="914400">
              <a:lnSpc>
                <a:spcPct val="111000"/>
              </a:lnSpc>
              <a:spcBef>
                <a:spcPts val="930"/>
              </a:spcBef>
            </a:pPr>
            <a:r>
              <a:rPr lang="en-US" sz="2800" dirty="0">
                <a:solidFill>
                  <a:srgbClr val="252525"/>
                </a:solidFill>
                <a:latin typeface="Times New Roman"/>
                <a:ea typeface="Times New Roman"/>
              </a:rPr>
              <a:t>Crossed aldol condensation of this type proceed in a high yield, because benzaldehyde cannot with itself by an aldol condensation reaction because it has no α-hydrogen. likewise, ketones do not react easily with themselves in aqueous base. Therefore, the only possibility is for a ketone to react with benzaldehyde</a:t>
            </a:r>
            <a:r>
              <a:rPr lang="en-US" sz="2800" b="1" dirty="0">
                <a:solidFill>
                  <a:srgbClr val="252525"/>
                </a:solidFill>
                <a:latin typeface="Times New Roman"/>
                <a:ea typeface="Times New Roman"/>
              </a:rPr>
              <a:t>.</a:t>
            </a:r>
            <a:endParaRPr lang="en-GB" sz="2800" b="1" dirty="0">
              <a:solidFill>
                <a:srgbClr val="121316">
                  <a:lumMod val="75000"/>
                  <a:lumOff val="25000"/>
                </a:srgb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544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83" y="2363371"/>
            <a:ext cx="11605846" cy="4346731"/>
          </a:xfrm>
        </p:spPr>
        <p:txBody>
          <a:bodyPr>
            <a:normAutofit/>
          </a:bodyPr>
          <a:lstStyle/>
          <a:p>
            <a:pPr indent="0" algn="just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err="1">
                <a:solidFill>
                  <a:srgbClr val="252525"/>
                </a:solidFill>
                <a:latin typeface="Times New Roman"/>
                <a:ea typeface="Times New Roman"/>
              </a:rPr>
              <a:t>Benzalacetophenones</a:t>
            </a:r>
            <a:r>
              <a:rPr lang="en-US" sz="2800" dirty="0">
                <a:solidFill>
                  <a:srgbClr val="252525"/>
                </a:solidFill>
                <a:latin typeface="Times New Roman"/>
                <a:ea typeface="Times New Roman"/>
              </a:rPr>
              <a:t> (</a:t>
            </a:r>
            <a:r>
              <a:rPr lang="en-US" sz="2800" dirty="0" err="1">
                <a:solidFill>
                  <a:srgbClr val="252525"/>
                </a:solidFill>
                <a:latin typeface="Times New Roman"/>
                <a:ea typeface="Times New Roman"/>
              </a:rPr>
              <a:t>Chalcones</a:t>
            </a:r>
            <a:r>
              <a:rPr lang="en-US" sz="2800" dirty="0">
                <a:solidFill>
                  <a:srgbClr val="252525"/>
                </a:solidFill>
                <a:latin typeface="Times New Roman"/>
                <a:ea typeface="Times New Roman"/>
              </a:rPr>
              <a:t>) are prepared by the reaction of a substituted </a:t>
            </a:r>
            <a:r>
              <a:rPr lang="en-US" sz="2800" dirty="0" err="1">
                <a:solidFill>
                  <a:srgbClr val="252525"/>
                </a:solidFill>
                <a:latin typeface="Times New Roman"/>
                <a:ea typeface="Times New Roman"/>
              </a:rPr>
              <a:t>benzaldehyde</a:t>
            </a:r>
            <a:r>
              <a:rPr lang="en-US" sz="2800" dirty="0">
                <a:solidFill>
                  <a:srgbClr val="252525"/>
                </a:solidFill>
                <a:latin typeface="Times New Roman"/>
                <a:ea typeface="Times New Roman"/>
              </a:rPr>
              <a:t> with </a:t>
            </a:r>
            <a:r>
              <a:rPr lang="en-US" sz="2800" dirty="0" err="1">
                <a:solidFill>
                  <a:srgbClr val="252525"/>
                </a:solidFill>
                <a:latin typeface="Times New Roman"/>
                <a:ea typeface="Times New Roman"/>
              </a:rPr>
              <a:t>acetophenone</a:t>
            </a:r>
            <a:r>
              <a:rPr lang="en-US" sz="2800" dirty="0">
                <a:solidFill>
                  <a:srgbClr val="252525"/>
                </a:solidFill>
                <a:latin typeface="Times New Roman"/>
                <a:ea typeface="Times New Roman"/>
              </a:rPr>
              <a:t> in aqueous base. </a:t>
            </a:r>
            <a:endParaRPr lang="en-GB" sz="2800" dirty="0">
              <a:latin typeface="Times New Roman"/>
              <a:ea typeface="Times New Roman"/>
            </a:endParaRPr>
          </a:p>
          <a:p>
            <a:pPr indent="0" algn="r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252525"/>
                </a:solidFill>
                <a:latin typeface="Times New Roman"/>
                <a:ea typeface="Times New Roman"/>
              </a:rPr>
              <a:t>       </a:t>
            </a:r>
            <a:endParaRPr lang="en-GB" sz="2800" b="1" dirty="0">
              <a:latin typeface="Times New Roman"/>
              <a:ea typeface="Times New Roman"/>
            </a:endParaRPr>
          </a:p>
          <a:p>
            <a:pPr marL="400050" lvl="1" indent="0" algn="l" rtl="0">
              <a:buNone/>
            </a:pP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7</a:t>
            </a:fld>
            <a:endParaRPr lang="ar-IQ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 l="13325" t="15789" r="12031" b="17983"/>
          <a:stretch>
            <a:fillRect/>
          </a:stretch>
        </p:blipFill>
        <p:spPr bwMode="auto">
          <a:xfrm>
            <a:off x="1853265" y="4125078"/>
            <a:ext cx="7691568" cy="1726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0" y="6082790"/>
            <a:ext cx="9544833" cy="636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152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231F20"/>
                </a:solidFill>
                <a:latin typeface="Times New Roman"/>
                <a:ea typeface="Times New Roman"/>
              </a:rPr>
              <a:t>Chemicals Required:</a:t>
            </a:r>
            <a:endParaRPr lang="en-GB" dirty="0">
              <a:latin typeface="Times New Roman"/>
              <a:ea typeface="Times New Roman"/>
            </a:endParaRPr>
          </a:p>
          <a:p>
            <a:pPr indent="171450" algn="l">
              <a:lnSpc>
                <a:spcPts val="152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solidFill>
                  <a:srgbClr val="252525"/>
                </a:solidFill>
                <a:latin typeface="Times New Roman"/>
                <a:ea typeface="Times New Roman"/>
              </a:rPr>
              <a:t>Benzaldehyde</a:t>
            </a:r>
            <a:r>
              <a:rPr lang="en-US" dirty="0">
                <a:solidFill>
                  <a:srgbClr val="252525"/>
                </a:solidFill>
                <a:latin typeface="Times New Roman"/>
                <a:ea typeface="Times New Roman"/>
              </a:rPr>
              <a:t> , </a:t>
            </a:r>
            <a:r>
              <a:rPr lang="en-US" dirty="0" err="1">
                <a:solidFill>
                  <a:srgbClr val="252525"/>
                </a:solidFill>
                <a:latin typeface="Times New Roman"/>
                <a:ea typeface="Times New Roman"/>
              </a:rPr>
              <a:t>acetophenone</a:t>
            </a:r>
            <a:r>
              <a:rPr lang="en-US" dirty="0">
                <a:solidFill>
                  <a:srgbClr val="252525"/>
                </a:solidFill>
                <a:latin typeface="Times New Roman"/>
                <a:ea typeface="Times New Roman"/>
              </a:rPr>
              <a:t> , Sodium hydroxide solution (20%, )ethanol.</a:t>
            </a:r>
            <a:endParaRPr lang="en-GB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068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7220D0-9173-4E78-A20F-A74AB7B5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38" y="366401"/>
            <a:ext cx="4509168" cy="60426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The mechanism: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4575B6A-9881-4D21-8E84-94A0BFCE3B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400118"/>
              </p:ext>
            </p:extLst>
          </p:nvPr>
        </p:nvGraphicFramePr>
        <p:xfrm>
          <a:off x="147638" y="968375"/>
          <a:ext cx="11374437" cy="552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S ChemDraw Drawing" r:id="rId3" imgW="6757160" imgH="4091653" progId="ChemDraw.Document.6.0">
                  <p:embed/>
                </p:oleObj>
              </mc:Choice>
              <mc:Fallback>
                <p:oleObj name="CS ChemDraw Drawing" r:id="rId3" imgW="6757160" imgH="409165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38" y="968375"/>
                        <a:ext cx="11374437" cy="552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3515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999" y="1327597"/>
            <a:ext cx="9281787" cy="5477691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252525"/>
                </a:solidFill>
                <a:latin typeface="Times New Roman"/>
                <a:ea typeface="Times New Roman"/>
              </a:rPr>
              <a:t>Procedure:</a:t>
            </a:r>
            <a:endParaRPr lang="en-GB" sz="2800" dirty="0">
              <a:latin typeface="Times New Roman"/>
              <a:ea typeface="Times New Roman"/>
            </a:endParaRPr>
          </a:p>
          <a:p>
            <a:pPr marL="0" lv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252525"/>
                </a:solidFill>
                <a:latin typeface="Times New Roman"/>
                <a:ea typeface="Times New Roman"/>
              </a:rPr>
              <a:t>1-Place 1.06 ml of benzaldehyde in 50ml flask and add 1.18ml of acetophenone. </a:t>
            </a:r>
            <a:endParaRPr lang="en-GB" sz="2400" dirty="0">
              <a:latin typeface="Times New Roman"/>
              <a:ea typeface="Times New Roman"/>
            </a:endParaRPr>
          </a:p>
          <a:p>
            <a:pPr marL="0" lv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252525"/>
                </a:solidFill>
                <a:latin typeface="Times New Roman"/>
                <a:ea typeface="Times New Roman"/>
              </a:rPr>
              <a:t>Add 1 ml of 95% ethanol .</a:t>
            </a:r>
            <a:endParaRPr lang="en-GB" sz="2400" dirty="0">
              <a:latin typeface="Times New Roman"/>
              <a:ea typeface="Times New Roman"/>
            </a:endParaRPr>
          </a:p>
          <a:p>
            <a:pPr marL="0" lv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252525"/>
                </a:solidFill>
                <a:latin typeface="Times New Roman"/>
                <a:ea typeface="Times New Roman"/>
              </a:rPr>
              <a:t>2-stir the mixture (you may need to warm the mixture on a hot plate to dissolve the solids ).</a:t>
            </a:r>
            <a:endParaRPr lang="en-GB" sz="2400" dirty="0">
              <a:latin typeface="Times New Roman"/>
              <a:ea typeface="Times New Roman"/>
            </a:endParaRPr>
          </a:p>
          <a:p>
            <a:pPr marL="0" lv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252525"/>
                </a:solidFill>
                <a:latin typeface="Times New Roman"/>
                <a:ea typeface="Times New Roman"/>
              </a:rPr>
              <a:t>3-Cool the solution to room temperature.</a:t>
            </a:r>
            <a:endParaRPr lang="en-GB" sz="2400" dirty="0">
              <a:latin typeface="Times New Roman"/>
              <a:ea typeface="Times New Roman"/>
            </a:endParaRPr>
          </a:p>
          <a:p>
            <a:pPr marL="0" lv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252525"/>
                </a:solidFill>
                <a:latin typeface="Times New Roman"/>
                <a:ea typeface="Times New Roman"/>
              </a:rPr>
              <a:t>4-Add 10ml of sodium hydroxide solution(20%) to the mixture ,stir the mixture until it solidifies or until it become very cloudy.</a:t>
            </a:r>
            <a:endParaRPr lang="en-GB" sz="2400" dirty="0">
              <a:latin typeface="Times New Roman"/>
              <a:ea typeface="Times New Roman"/>
            </a:endParaRPr>
          </a:p>
          <a:p>
            <a:pPr marL="0" lv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252525"/>
                </a:solidFill>
                <a:latin typeface="Times New Roman"/>
                <a:ea typeface="Times New Roman"/>
              </a:rPr>
              <a:t>5-Add 2ml ice water to the mixture and neutralize with 2N HCL. </a:t>
            </a:r>
            <a:endParaRPr lang="en-GB" sz="2400" dirty="0">
              <a:latin typeface="Times New Roman"/>
              <a:ea typeface="Times New Roman"/>
            </a:endParaRPr>
          </a:p>
          <a:p>
            <a:pPr marL="0" lv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252525"/>
                </a:solidFill>
                <a:latin typeface="Times New Roman"/>
                <a:ea typeface="Times New Roman"/>
              </a:rPr>
              <a:t>6-Transfer the mixture to a small beaker with 3ml of ice water, stir the precipitate to break it up and then collect the solid on a Buchner funnel .</a:t>
            </a:r>
            <a:endParaRPr lang="en-GB" sz="2400" dirty="0">
              <a:latin typeface="Times New Roman"/>
              <a:ea typeface="Times New Roman"/>
            </a:endParaRPr>
          </a:p>
          <a:p>
            <a:pPr marL="0" lv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252525"/>
                </a:solidFill>
                <a:latin typeface="Times New Roman"/>
                <a:ea typeface="Times New Roman"/>
              </a:rPr>
              <a:t>7-Wash the product with cold water.</a:t>
            </a:r>
            <a:endParaRPr lang="en-GB" sz="2400" dirty="0">
              <a:latin typeface="Times New Roman"/>
              <a:ea typeface="Times New Roman"/>
            </a:endParaRPr>
          </a:p>
          <a:p>
            <a:pPr algn="l">
              <a:buFont typeface="+mj-lt"/>
              <a:buAutoNum type="arabicPeriod"/>
            </a:pP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CC1-1A1C-4469-BC9A-9697A02CF825}" type="slidenum">
              <a:rPr lang="ar-IQ" smtClean="0"/>
              <a:pPr/>
              <a:t>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01484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2447</TotalTime>
  <Words>443</Words>
  <Application>Microsoft Office PowerPoint</Application>
  <PresentationFormat>Widescreen</PresentationFormat>
  <Paragraphs>40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Algerian</vt:lpstr>
      <vt:lpstr>Arial</vt:lpstr>
      <vt:lpstr>Calibri</vt:lpstr>
      <vt:lpstr>Century Schoolbook</vt:lpstr>
      <vt:lpstr>Corbel</vt:lpstr>
      <vt:lpstr>Garamond</vt:lpstr>
      <vt:lpstr>Monotype Corsiva</vt:lpstr>
      <vt:lpstr>Times New Roman</vt:lpstr>
      <vt:lpstr>Feathered</vt:lpstr>
      <vt:lpstr>CS ChemDraw Drawing</vt:lpstr>
      <vt:lpstr>The Aldol Condensation Reaction Preparation of Benzalacetophenon (Chalcones)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 - ANAS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</dc:creator>
  <cp:lastModifiedBy>Sura</cp:lastModifiedBy>
  <cp:revision>259</cp:revision>
  <dcterms:created xsi:type="dcterms:W3CDTF">2015-11-20T11:16:01Z</dcterms:created>
  <dcterms:modified xsi:type="dcterms:W3CDTF">2018-11-04T17:49:06Z</dcterms:modified>
</cp:coreProperties>
</file>