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7099300" cy="9385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022937" y="0"/>
            <a:ext cx="3076363" cy="469265"/>
          </a:xfrm>
          <a:prstGeom prst="rect">
            <a:avLst/>
          </a:prstGeom>
        </p:spPr>
        <p:txBody>
          <a:bodyPr vert="horz" lIns="94192" tIns="47096" rIns="94192" bIns="47096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644" y="0"/>
            <a:ext cx="3076363" cy="469265"/>
          </a:xfrm>
          <a:prstGeom prst="rect">
            <a:avLst/>
          </a:prstGeom>
        </p:spPr>
        <p:txBody>
          <a:bodyPr vert="horz" lIns="94192" tIns="47096" rIns="94192" bIns="47096" rtlCol="1"/>
          <a:lstStyle>
            <a:lvl1pPr algn="l">
              <a:defRPr sz="1200"/>
            </a:lvl1pPr>
          </a:lstStyle>
          <a:p>
            <a:fld id="{D7E09798-2583-4A03-8483-C4A76D4C51CE}" type="datetimeFigureOut">
              <a:rPr lang="ar-IQ" smtClean="0"/>
              <a:pPr/>
              <a:t>23/02/1440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2650" cy="3519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92" tIns="47096" rIns="94192" bIns="47096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458018"/>
            <a:ext cx="5679440" cy="4223385"/>
          </a:xfrm>
          <a:prstGeom prst="rect">
            <a:avLst/>
          </a:prstGeom>
        </p:spPr>
        <p:txBody>
          <a:bodyPr vert="horz" lIns="94192" tIns="47096" rIns="94192" bIns="47096" rtl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022937" y="8914406"/>
            <a:ext cx="3076363" cy="469265"/>
          </a:xfrm>
          <a:prstGeom prst="rect">
            <a:avLst/>
          </a:prstGeom>
        </p:spPr>
        <p:txBody>
          <a:bodyPr vert="horz" lIns="94192" tIns="47096" rIns="94192" bIns="47096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644" y="8914406"/>
            <a:ext cx="3076363" cy="469265"/>
          </a:xfrm>
          <a:prstGeom prst="rect">
            <a:avLst/>
          </a:prstGeom>
        </p:spPr>
        <p:txBody>
          <a:bodyPr vert="horz" lIns="94192" tIns="47096" rIns="94192" bIns="47096" rtlCol="1" anchor="b"/>
          <a:lstStyle>
            <a:lvl1pPr algn="l">
              <a:defRPr sz="1200"/>
            </a:lvl1pPr>
          </a:lstStyle>
          <a:p>
            <a:fld id="{B6F0695C-6453-446B-B534-8D6D0DE656C8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77029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r" defTabSz="914400" rtl="1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81000"/>
            <a:ext cx="815340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Preparation</a:t>
            </a:r>
            <a:r>
              <a:rPr lang="en-US" sz="28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en-US" sz="2800" b="1" cap="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Chlorobutanol</a:t>
            </a:r>
            <a:endParaRPr lang="en-US" sz="2800" b="1" cap="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The IUPAC name is 1,1,1-trichloro-2-methylpropran-2-ol and the other names are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chlorbutol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1,1,1-trichloro-2-methyl-2-propanol.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828" y="2302378"/>
            <a:ext cx="2057400" cy="1351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457200" y="3629698"/>
            <a:ext cx="81534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Molecular formula C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It can be used for many therapeutic indications.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Bacteriostatic use as preservatives in many injectable, ophthalmic and intranasal preparations.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Sedative, hypnotic and in motion sickness.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Local anesthetic in many painful IM injections and dental preparations.</a:t>
            </a:r>
          </a:p>
        </p:txBody>
      </p:sp>
    </p:spTree>
    <p:extLst>
      <p:ext uri="{BB962C8B-B14F-4D97-AF65-F5344CB8AC3E}">
        <p14:creationId xmlns:p14="http://schemas.microsoft.com/office/powerpoint/2010/main" val="3433637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609600"/>
            <a:ext cx="8458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properties:</a:t>
            </a: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It is white crystalline powder found in two forms: anhydrous and hydrated, also it has characteristic camphor-like odor and taste. The melting point is 95-99 C and boiling point is 167 C</a:t>
            </a: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It is freely soluble in alcohol (1:1) slightly soluble in cold water (1:125) and more soluble in boiling water but such high temperature may lead to hydrolysis of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chlorobutanol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7028750"/>
              </p:ext>
            </p:extLst>
          </p:nvPr>
        </p:nvGraphicFramePr>
        <p:xfrm>
          <a:off x="1282557" y="4800600"/>
          <a:ext cx="6578885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CS ChemDraw Drawing" r:id="rId3" imgW="4879340" imgH="957580" progId="">
                  <p:embed/>
                </p:oleObj>
              </mc:Choice>
              <mc:Fallback>
                <p:oleObj name="CS ChemDraw Drawing" r:id="rId3" imgW="4879340" imgH="957580" progId="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2557" y="4800600"/>
                        <a:ext cx="6578885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8584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609600"/>
            <a:ext cx="82296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So it must be recrystallized from water/alcohol mixture. Water is not good solvent for recrystallization and often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hydroalcoholic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mixtures are used for this purpose.</a:t>
            </a:r>
          </a:p>
        </p:txBody>
      </p:sp>
      <p:sp>
        <p:nvSpPr>
          <p:cNvPr id="3" name="Rectangle 2"/>
          <p:cNvSpPr/>
          <p:nvPr/>
        </p:nvSpPr>
        <p:spPr>
          <a:xfrm>
            <a:off x="381000" y="2743200"/>
            <a:ext cx="8458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Preparation of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chlorobutanol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prepared from acetone and chloroform using KOH to give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chlorobutanol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8129130"/>
              </p:ext>
            </p:extLst>
          </p:nvPr>
        </p:nvGraphicFramePr>
        <p:xfrm>
          <a:off x="669970" y="4724400"/>
          <a:ext cx="8161973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CS ChemDraw Drawing" r:id="rId3" imgW="5626100" imgH="995680" progId="">
                  <p:embed/>
                </p:oleObj>
              </mc:Choice>
              <mc:Fallback>
                <p:oleObj name="CS ChemDraw Drawing" r:id="rId3" imgW="5626100" imgH="995680" progId="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970" y="4724400"/>
                        <a:ext cx="8161973" cy="144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19653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143000"/>
            <a:ext cx="8610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Chlorbutanol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formed by the simple nucleophilic addition of chloroform and acetone, this reaction is base driven by potassium or sodium hydroxide. </a:t>
            </a:r>
          </a:p>
          <a:p>
            <a:pPr algn="just"/>
            <a:r>
              <a:rPr lang="en-US" sz="2800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lcoholic KOH is used in order to accelerate the reaction towards formation of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chlorobutanol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18830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533400"/>
            <a:ext cx="83058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Procedure: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 dry conical flask about 500 ml put 50 g of acetone with 20 g of chloroform.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Cool the mixture.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Alcoholic solution is prepared from dissolving 3.5 g of KOH in the minimum amount of ethanol (rectified spirit).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 Alcoholic solution in step 3 to the mixture of step 2.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Filter the precipitated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KCl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wash it twice with small portions of acetone.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Evaporate in water bath.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Recryastallize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from the mixture of water and ethanol.</a:t>
            </a:r>
          </a:p>
        </p:txBody>
      </p:sp>
    </p:spTree>
    <p:extLst>
      <p:ext uri="{BB962C8B-B14F-4D97-AF65-F5344CB8AC3E}">
        <p14:creationId xmlns:p14="http://schemas.microsoft.com/office/powerpoint/2010/main" val="25983140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3769</TotalTime>
  <Words>309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Calibri</vt:lpstr>
      <vt:lpstr>Franklin Gothic Book</vt:lpstr>
      <vt:lpstr>Franklin Gothic Medium</vt:lpstr>
      <vt:lpstr>Times New Roman</vt:lpstr>
      <vt:lpstr>Tunga</vt:lpstr>
      <vt:lpstr>Wingdings</vt:lpstr>
      <vt:lpstr>Angles</vt:lpstr>
      <vt:lpstr>CS ChemDraw Drawing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niqt</dc:creator>
  <cp:lastModifiedBy>Sura</cp:lastModifiedBy>
  <cp:revision>68</cp:revision>
  <cp:lastPrinted>2018-10-20T15:44:55Z</cp:lastPrinted>
  <dcterms:created xsi:type="dcterms:W3CDTF">2006-08-16T00:00:00Z</dcterms:created>
  <dcterms:modified xsi:type="dcterms:W3CDTF">2018-11-02T16:04:51Z</dcterms:modified>
</cp:coreProperties>
</file>