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A63EADC-D4C6-45F8-9DA4-A4F291ECA0FA}" type="datetimeFigureOut">
              <a:rPr lang="ar-IQ" smtClean="0"/>
              <a:t>23/02/1440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09ED474-B7E7-428C-9320-D580DA869AB6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60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EADC-D4C6-45F8-9DA4-A4F291ECA0FA}" type="datetimeFigureOut">
              <a:rPr lang="ar-IQ" smtClean="0"/>
              <a:t>23/02/1440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D474-B7E7-428C-9320-D580DA869AB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397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EADC-D4C6-45F8-9DA4-A4F291ECA0FA}" type="datetimeFigureOut">
              <a:rPr lang="ar-IQ" smtClean="0"/>
              <a:t>23/02/1440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D474-B7E7-428C-9320-D580DA869AB6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521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EADC-D4C6-45F8-9DA4-A4F291ECA0FA}" type="datetimeFigureOut">
              <a:rPr lang="ar-IQ" smtClean="0"/>
              <a:t>23/02/1440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D474-B7E7-428C-9320-D580DA869AB6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026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EADC-D4C6-45F8-9DA4-A4F291ECA0FA}" type="datetimeFigureOut">
              <a:rPr lang="ar-IQ" smtClean="0"/>
              <a:t>23/02/1440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D474-B7E7-428C-9320-D580DA869AB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72919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EADC-D4C6-45F8-9DA4-A4F291ECA0FA}" type="datetimeFigureOut">
              <a:rPr lang="ar-IQ" smtClean="0"/>
              <a:t>23/02/1440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D474-B7E7-428C-9320-D580DA869AB6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725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EADC-D4C6-45F8-9DA4-A4F291ECA0FA}" type="datetimeFigureOut">
              <a:rPr lang="ar-IQ" smtClean="0"/>
              <a:t>23/02/1440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D474-B7E7-428C-9320-D580DA869AB6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389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EADC-D4C6-45F8-9DA4-A4F291ECA0FA}" type="datetimeFigureOut">
              <a:rPr lang="ar-IQ" smtClean="0"/>
              <a:t>23/02/1440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D474-B7E7-428C-9320-D580DA869AB6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670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EADC-D4C6-45F8-9DA4-A4F291ECA0FA}" type="datetimeFigureOut">
              <a:rPr lang="ar-IQ" smtClean="0"/>
              <a:t>23/02/1440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D474-B7E7-428C-9320-D580DA869AB6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76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EADC-D4C6-45F8-9DA4-A4F291ECA0FA}" type="datetimeFigureOut">
              <a:rPr lang="ar-IQ" smtClean="0"/>
              <a:t>23/02/1440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D474-B7E7-428C-9320-D580DA869AB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4708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EADC-D4C6-45F8-9DA4-A4F291ECA0FA}" type="datetimeFigureOut">
              <a:rPr lang="ar-IQ" smtClean="0"/>
              <a:t>23/02/1440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D474-B7E7-428C-9320-D580DA869AB6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32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EADC-D4C6-45F8-9DA4-A4F291ECA0FA}" type="datetimeFigureOut">
              <a:rPr lang="ar-IQ" smtClean="0"/>
              <a:t>23/02/1440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D474-B7E7-428C-9320-D580DA869AB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2568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EADC-D4C6-45F8-9DA4-A4F291ECA0FA}" type="datetimeFigureOut">
              <a:rPr lang="ar-IQ" smtClean="0"/>
              <a:t>23/02/1440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D474-B7E7-428C-9320-D580DA869AB6}" type="slidenum">
              <a:rPr lang="ar-IQ" smtClean="0"/>
              <a:t>‹#›</a:t>
            </a:fld>
            <a:endParaRPr lang="ar-IQ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22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EADC-D4C6-45F8-9DA4-A4F291ECA0FA}" type="datetimeFigureOut">
              <a:rPr lang="ar-IQ" smtClean="0"/>
              <a:t>23/02/1440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D474-B7E7-428C-9320-D580DA869AB6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EADC-D4C6-45F8-9DA4-A4F291ECA0FA}" type="datetimeFigureOut">
              <a:rPr lang="ar-IQ" smtClean="0"/>
              <a:t>23/02/1440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D474-B7E7-428C-9320-D580DA869AB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661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EADC-D4C6-45F8-9DA4-A4F291ECA0FA}" type="datetimeFigureOut">
              <a:rPr lang="ar-IQ" smtClean="0"/>
              <a:t>23/02/1440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D474-B7E7-428C-9320-D580DA869AB6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45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EADC-D4C6-45F8-9DA4-A4F291ECA0FA}" type="datetimeFigureOut">
              <a:rPr lang="ar-IQ" smtClean="0"/>
              <a:t>23/02/1440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D474-B7E7-428C-9320-D580DA869AB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9354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63EADC-D4C6-45F8-9DA4-A4F291ECA0FA}" type="datetimeFigureOut">
              <a:rPr lang="ar-IQ" smtClean="0"/>
              <a:t>23/02/1440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9ED474-B7E7-428C-9320-D580DA869AB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0665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2B3FF-2B21-4426-9E26-AE3D8C597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53884"/>
            <a:ext cx="9144000" cy="82999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practical lab. 3</a:t>
            </a:r>
            <a:endParaRPr lang="ar-IQ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002AB2-D332-43A5-A234-3117DF743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6111" y="3429000"/>
            <a:ext cx="7019778" cy="1871002"/>
          </a:xfrm>
        </p:spPr>
        <p:txBody>
          <a:bodyPr>
            <a:normAutofit lnSpcReduction="10000"/>
          </a:bodyPr>
          <a:lstStyle/>
          <a:p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Synthesis of salicylic acid </a:t>
            </a:r>
            <a:endParaRPr lang="ar-IQ" sz="6000" dirty="0"/>
          </a:p>
        </p:txBody>
      </p:sp>
    </p:spTree>
    <p:extLst>
      <p:ext uri="{BB962C8B-B14F-4D97-AF65-F5344CB8AC3E}">
        <p14:creationId xmlns:p14="http://schemas.microsoft.com/office/powerpoint/2010/main" val="2695400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7C15D2-7774-44D4-8E9D-5E7EC92518DA}"/>
              </a:ext>
            </a:extLst>
          </p:cNvPr>
          <p:cNvSpPr/>
          <p:nvPr/>
        </p:nvSpPr>
        <p:spPr>
          <a:xfrm>
            <a:off x="780547" y="698082"/>
            <a:ext cx="7359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cs typeface="+mj-cs"/>
              </a:rPr>
              <a:t>3. Dissociation of tetrahedral intermediate:</a:t>
            </a:r>
            <a:endParaRPr lang="ar-IQ" sz="3200" dirty="0"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81FA7C-E589-4517-9D18-13EB877BB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35" y="1759804"/>
            <a:ext cx="9668722" cy="257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31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EE3108-2B69-43D5-A7A4-7A2FF1B42AFE}"/>
              </a:ext>
            </a:extLst>
          </p:cNvPr>
          <p:cNvSpPr/>
          <p:nvPr/>
        </p:nvSpPr>
        <p:spPr>
          <a:xfrm>
            <a:off x="429860" y="276051"/>
            <a:ext cx="99470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4. Proton transfer yields an alcohol and carboxylate anion: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692159-2327-469C-9E44-54F497009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70" y="1392701"/>
            <a:ext cx="8961939" cy="508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31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ADF061-AE3D-43FB-9123-329606ACF5DE}"/>
              </a:ext>
            </a:extLst>
          </p:cNvPr>
          <p:cNvSpPr/>
          <p:nvPr/>
        </p:nvSpPr>
        <p:spPr>
          <a:xfrm>
            <a:off x="590843" y="548641"/>
            <a:ext cx="10972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Theory: 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salicylic acid is prepared from methyl salicylate by hydrolysis of ester group with aqueous alkali (NaOH or KOH). Salicylic acid is a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monohydroxybenzoic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acid, a type of phenolic acid and a beta hydroxy acid. This colorless crystalline organic acid is widely used in organic synthesis and functions as a plant hormone. It is derived from the metabolism of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salicin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151431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FD8E93-5825-48B2-B67A-354DAF432527}"/>
              </a:ext>
            </a:extLst>
          </p:cNvPr>
          <p:cNvSpPr/>
          <p:nvPr/>
        </p:nvSpPr>
        <p:spPr>
          <a:xfrm>
            <a:off x="506437" y="534573"/>
            <a:ext cx="10972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-There are two types of derivatives of SA depends upon the attack on which group takes place </a:t>
            </a:r>
          </a:p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a. Esters of carboxylic acid. </a:t>
            </a:r>
          </a:p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b. Substitution of phenolic groups. </a:t>
            </a:r>
          </a:p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-Most of these derivatives are introduced to minimize the gastric disturbances, hemorrhage irritation and undesirable taste. </a:t>
            </a:r>
          </a:p>
          <a:p>
            <a:pPr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-The advantage of these derivatives is to increase the effects and decrease side effects.</a:t>
            </a:r>
          </a:p>
          <a:p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238128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DB27CA-3FD4-458E-94A9-75FE245B8726}"/>
              </a:ext>
            </a:extLst>
          </p:cNvPr>
          <p:cNvSpPr/>
          <p:nvPr/>
        </p:nvSpPr>
        <p:spPr>
          <a:xfrm>
            <a:off x="738033" y="633046"/>
            <a:ext cx="870790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solidFill>
                  <a:prstClr val="black"/>
                </a:solidFill>
                <a:latin typeface="Candara"/>
              </a:rPr>
              <a:t>Examples: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Candara"/>
              </a:rPr>
              <a:t>Ammonium salicylate.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Candara"/>
              </a:rPr>
              <a:t>Sod. Salicylate 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Candara"/>
              </a:rPr>
              <a:t>Methyl salicylate.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Candara"/>
              </a:rPr>
              <a:t>Ethyl salicylate 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Candara"/>
              </a:rPr>
              <a:t>Strontium salicylate (sod. </a:t>
            </a:r>
            <a:r>
              <a:rPr lang="en-US" sz="2800" dirty="0" err="1">
                <a:solidFill>
                  <a:prstClr val="black"/>
                </a:solidFill>
                <a:latin typeface="Candara"/>
              </a:rPr>
              <a:t>Salicylate+bismuth</a:t>
            </a:r>
            <a:r>
              <a:rPr lang="en-US" sz="2800" dirty="0">
                <a:solidFill>
                  <a:prstClr val="black"/>
                </a:solidFill>
                <a:latin typeface="Candara"/>
              </a:rPr>
              <a:t> nitrate) 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Candara"/>
              </a:rPr>
              <a:t>Salicylamide.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2800" dirty="0" err="1">
                <a:solidFill>
                  <a:prstClr val="black"/>
                </a:solidFill>
                <a:latin typeface="Candara"/>
              </a:rPr>
              <a:t>Salysal</a:t>
            </a:r>
            <a:r>
              <a:rPr lang="en-US" sz="2800" dirty="0">
                <a:solidFill>
                  <a:prstClr val="black"/>
                </a:solidFill>
                <a:latin typeface="Candara"/>
              </a:rPr>
              <a:t> (ester linkage between two molecules of SA </a:t>
            </a:r>
            <a:r>
              <a:rPr lang="en-US" sz="2800" dirty="0" err="1">
                <a:solidFill>
                  <a:prstClr val="black"/>
                </a:solidFill>
                <a:latin typeface="Candara"/>
              </a:rPr>
              <a:t>sal</a:t>
            </a:r>
            <a:r>
              <a:rPr lang="en-US" sz="2800" dirty="0">
                <a:solidFill>
                  <a:prstClr val="black"/>
                </a:solidFill>
                <a:latin typeface="Candara"/>
              </a:rPr>
              <a:t>-ester-</a:t>
            </a:r>
            <a:r>
              <a:rPr lang="en-US" sz="2800" dirty="0" err="1">
                <a:solidFill>
                  <a:prstClr val="black"/>
                </a:solidFill>
                <a:latin typeface="Candara"/>
              </a:rPr>
              <a:t>sal</a:t>
            </a:r>
            <a:r>
              <a:rPr lang="en-US" sz="2400" dirty="0">
                <a:solidFill>
                  <a:prstClr val="black"/>
                </a:solidFill>
                <a:latin typeface="Candara"/>
                <a:cs typeface="+mj-cs"/>
              </a:rPr>
              <a:t>)</a:t>
            </a:r>
          </a:p>
          <a:p>
            <a:pPr lvl="0" algn="just"/>
            <a:endParaRPr lang="ar-IQ" sz="2400" dirty="0">
              <a:solidFill>
                <a:prstClr val="black"/>
              </a:solidFill>
              <a:latin typeface="Candar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C2944B-9ECA-41A2-975A-FB8FEBA61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716" y="4486375"/>
            <a:ext cx="2985154" cy="9726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513F2A-4149-4E63-B192-83CBF39D79B5}"/>
              </a:ext>
            </a:extLst>
          </p:cNvPr>
          <p:cNvSpPr/>
          <p:nvPr/>
        </p:nvSpPr>
        <p:spPr>
          <a:xfrm>
            <a:off x="738033" y="5530573"/>
            <a:ext cx="4959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ar-IQ" sz="2400" kern="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</a:t>
            </a:r>
            <a:r>
              <a:rPr kumimoji="0" lang="en-US" altLang="ar-IQ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.Acetyl salicylic acid.</a:t>
            </a:r>
            <a:endParaRPr kumimoji="0" lang="ar-IQ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17249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C6ACEB-FDC9-4DD9-B466-723E68E591A3}"/>
              </a:ext>
            </a:extLst>
          </p:cNvPr>
          <p:cNvSpPr/>
          <p:nvPr/>
        </p:nvSpPr>
        <p:spPr>
          <a:xfrm>
            <a:off x="750277" y="1012874"/>
            <a:ext cx="106914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IQ" sz="3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Salicylic acid has strong antiseptic and germicidal properties ; therefore, it's used as preservative material for foods and pharmaceuticals. In addition, it has good treatment of warts , corns and athlete's feet.</a:t>
            </a:r>
            <a:endParaRPr lang="en-US" altLang="ar-IQ" sz="3200" dirty="0">
              <a:solidFill>
                <a:prstClr val="black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IQ" sz="3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Internally , although it shows antipyretic and analgesic activities, its salts and derivatives are used for these purposes.</a:t>
            </a:r>
            <a:endParaRPr lang="en-US" altLang="ar-IQ" sz="32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560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5193D6-ABF6-4FA7-B447-992D1BF13C0B}"/>
              </a:ext>
            </a:extLst>
          </p:cNvPr>
          <p:cNvSpPr/>
          <p:nvPr/>
        </p:nvSpPr>
        <p:spPr>
          <a:xfrm>
            <a:off x="633046" y="886264"/>
            <a:ext cx="1119788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latin typeface="Candara"/>
                <a:cs typeface="+mj-cs"/>
              </a:rPr>
              <a:t>Salicylic acid and acetyl salicylic acid: </a:t>
            </a:r>
          </a:p>
          <a:p>
            <a:pPr lvl="0" algn="just"/>
            <a:r>
              <a:rPr lang="en-US" sz="3200" dirty="0">
                <a:solidFill>
                  <a:prstClr val="black"/>
                </a:solidFill>
                <a:latin typeface="Candara"/>
                <a:cs typeface="+mj-cs"/>
              </a:rPr>
              <a:t>   Salicylic acid was a good analgesic and antipyretic, but it has an unwanted teste and an irritating effect on the stomach, people could not tolerate taking SA.</a:t>
            </a:r>
          </a:p>
          <a:p>
            <a:pPr lvl="0" algn="just"/>
            <a:r>
              <a:rPr lang="en-US" sz="3200" dirty="0">
                <a:solidFill>
                  <a:prstClr val="black"/>
                </a:solidFill>
                <a:latin typeface="Candara"/>
                <a:cs typeface="+mj-cs"/>
              </a:rPr>
              <a:t>   SA was treated  with acetic anhydride in the presence of H</a:t>
            </a:r>
            <a:r>
              <a:rPr lang="en-US" sz="3200" baseline="-25000" dirty="0">
                <a:solidFill>
                  <a:prstClr val="black"/>
                </a:solidFill>
                <a:latin typeface="Candara"/>
                <a:cs typeface="+mj-cs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Candara"/>
                <a:cs typeface="+mj-cs"/>
              </a:rPr>
              <a:t>SO</a:t>
            </a:r>
            <a:r>
              <a:rPr lang="en-US" sz="3200" baseline="-25000" dirty="0">
                <a:solidFill>
                  <a:prstClr val="black"/>
                </a:solidFill>
                <a:latin typeface="Candara"/>
                <a:cs typeface="+mj-cs"/>
              </a:rPr>
              <a:t>4</a:t>
            </a:r>
            <a:r>
              <a:rPr lang="en-US" sz="3200" dirty="0">
                <a:solidFill>
                  <a:prstClr val="black"/>
                </a:solidFill>
                <a:latin typeface="Candara"/>
                <a:cs typeface="+mj-cs"/>
              </a:rPr>
              <a:t> to give acetyl salicylic acid (ASA), this compound is known as aspirin tested as better and much less acidic than SA; so that the patient could tolerate taking aspirin by mouth.</a:t>
            </a:r>
          </a:p>
        </p:txBody>
      </p:sp>
    </p:spTree>
    <p:extLst>
      <p:ext uri="{BB962C8B-B14F-4D97-AF65-F5344CB8AC3E}">
        <p14:creationId xmlns:p14="http://schemas.microsoft.com/office/powerpoint/2010/main" val="1520145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F151B9-4B6D-4FFC-8268-A43F527A6433}"/>
              </a:ext>
            </a:extLst>
          </p:cNvPr>
          <p:cNvSpPr/>
          <p:nvPr/>
        </p:nvSpPr>
        <p:spPr>
          <a:xfrm>
            <a:off x="534572" y="576775"/>
            <a:ext cx="11183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latin typeface="Candara"/>
              </a:rPr>
              <a:t>Differences between SA and ASA:</a:t>
            </a:r>
          </a:p>
          <a:p>
            <a:pPr lvl="0" algn="just"/>
            <a:r>
              <a:rPr lang="en-US" sz="3200" dirty="0">
                <a:solidFill>
                  <a:prstClr val="black"/>
                </a:solidFill>
                <a:latin typeface="Candara"/>
              </a:rPr>
              <a:t>SA gives +</a:t>
            </a:r>
            <a:r>
              <a:rPr lang="en-US" sz="3200" dirty="0" err="1">
                <a:solidFill>
                  <a:prstClr val="black"/>
                </a:solidFill>
                <a:latin typeface="Candara"/>
              </a:rPr>
              <a:t>ve</a:t>
            </a:r>
            <a:r>
              <a:rPr lang="en-US" sz="3200" dirty="0">
                <a:solidFill>
                  <a:prstClr val="black"/>
                </a:solidFill>
                <a:latin typeface="Candara"/>
              </a:rPr>
              <a:t> result with ferric chloride FeCl</a:t>
            </a:r>
            <a:r>
              <a:rPr lang="en-US" sz="3200" baseline="-25000" dirty="0">
                <a:solidFill>
                  <a:prstClr val="black"/>
                </a:solidFill>
                <a:latin typeface="Candara"/>
              </a:rPr>
              <a:t>3</a:t>
            </a:r>
            <a:r>
              <a:rPr lang="en-US" sz="3200" dirty="0">
                <a:solidFill>
                  <a:prstClr val="black"/>
                </a:solidFill>
                <a:latin typeface="Candara"/>
              </a:rPr>
              <a:t> because it contains free OH </a:t>
            </a:r>
            <a:r>
              <a:rPr lang="en-US" sz="3200" dirty="0" err="1">
                <a:solidFill>
                  <a:prstClr val="black"/>
                </a:solidFill>
                <a:latin typeface="Candara"/>
              </a:rPr>
              <a:t>gp</a:t>
            </a:r>
            <a:r>
              <a:rPr lang="en-US" sz="3200" dirty="0">
                <a:solidFill>
                  <a:prstClr val="black"/>
                </a:solidFill>
                <a:latin typeface="Candara"/>
              </a:rPr>
              <a:t>., while ASA give –</a:t>
            </a:r>
            <a:r>
              <a:rPr lang="en-US" sz="3200" dirty="0" err="1">
                <a:solidFill>
                  <a:prstClr val="black"/>
                </a:solidFill>
                <a:latin typeface="Candara"/>
              </a:rPr>
              <a:t>ve</a:t>
            </a:r>
            <a:r>
              <a:rPr lang="en-US" sz="3200" dirty="0">
                <a:solidFill>
                  <a:prstClr val="black"/>
                </a:solidFill>
                <a:latin typeface="Candara"/>
              </a:rPr>
              <a:t> result because (OH) </a:t>
            </a:r>
            <a:r>
              <a:rPr lang="en-US" sz="3200" dirty="0" err="1">
                <a:solidFill>
                  <a:prstClr val="black"/>
                </a:solidFill>
                <a:latin typeface="Candara"/>
              </a:rPr>
              <a:t>gp</a:t>
            </a:r>
            <a:r>
              <a:rPr lang="en-US" sz="3200" dirty="0">
                <a:solidFill>
                  <a:prstClr val="black"/>
                </a:solidFill>
                <a:latin typeface="Candara"/>
              </a:rPr>
              <a:t>. Of SA is acetylated to give ASA.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DE0BDA-5A19-42DF-9573-E5E910080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55" y="2638878"/>
            <a:ext cx="8553157" cy="385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26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442681-7EDC-4493-9FE0-FDE99928AB85}"/>
              </a:ext>
            </a:extLst>
          </p:cNvPr>
          <p:cNvSpPr/>
          <p:nvPr/>
        </p:nvSpPr>
        <p:spPr>
          <a:xfrm>
            <a:off x="548640" y="365760"/>
            <a:ext cx="116433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Candara"/>
                <a:cs typeface="+mj-cs"/>
              </a:rPr>
              <a:t>Preparation of salicylic acid</a:t>
            </a:r>
            <a:r>
              <a:rPr lang="en-US" sz="3200" dirty="0">
                <a:solidFill>
                  <a:prstClr val="black"/>
                </a:solidFill>
                <a:latin typeface="Candara"/>
                <a:cs typeface="+mj-cs"/>
              </a:rPr>
              <a:t>:</a:t>
            </a:r>
          </a:p>
          <a:p>
            <a:pPr lvl="0" algn="just"/>
            <a:r>
              <a:rPr lang="en-US" sz="2800" b="1" dirty="0">
                <a:solidFill>
                  <a:prstClr val="black"/>
                </a:solidFill>
                <a:latin typeface="Candara"/>
                <a:cs typeface="+mj-cs"/>
              </a:rPr>
              <a:t>Lab. Method ( alkaline hydrolysis of ester ):</a:t>
            </a:r>
          </a:p>
          <a:p>
            <a:pPr lvl="0" algn="just"/>
            <a:r>
              <a:rPr lang="en-US" sz="3200" dirty="0">
                <a:solidFill>
                  <a:prstClr val="black"/>
                </a:solidFill>
                <a:latin typeface="Candara"/>
                <a:cs typeface="+mj-cs"/>
              </a:rPr>
              <a:t>   SA is prepared from methyl salicylate by hydrolysis of ester group with aqueous alkali (NaOH or KOH)</a:t>
            </a:r>
          </a:p>
          <a:p>
            <a:pPr lvl="0"/>
            <a:endParaRPr lang="en-US" sz="3200" dirty="0">
              <a:solidFill>
                <a:prstClr val="black"/>
              </a:solidFill>
              <a:latin typeface="Candar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077AF2-74C4-4731-A7DB-675BADAE8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50" y="2920305"/>
            <a:ext cx="11407100" cy="264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75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2E5BCB-DE23-4A04-A253-2FA313B60A68}"/>
              </a:ext>
            </a:extLst>
          </p:cNvPr>
          <p:cNvSpPr/>
          <p:nvPr/>
        </p:nvSpPr>
        <p:spPr>
          <a:xfrm>
            <a:off x="192257" y="151620"/>
            <a:ext cx="113854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cs typeface="+mj-cs"/>
              </a:rPr>
              <a:t>The mechanism :</a:t>
            </a:r>
          </a:p>
          <a:p>
            <a:r>
              <a:rPr lang="en-US" sz="3200" dirty="0">
                <a:cs typeface="+mj-cs"/>
              </a:rPr>
              <a:t>1. Nucleophilic addition of OH- ion to the carbonyl </a:t>
            </a:r>
            <a:r>
              <a:rPr lang="en-US" sz="3200" dirty="0" err="1">
                <a:cs typeface="+mj-cs"/>
              </a:rPr>
              <a:t>gp</a:t>
            </a:r>
            <a:r>
              <a:rPr lang="en-US" dirty="0"/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D6188-A6B6-4329-A19B-609661A30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2" y="1403255"/>
            <a:ext cx="10410091" cy="15931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F9A966-E61A-466E-A4B2-BDC56313F13C}"/>
              </a:ext>
            </a:extLst>
          </p:cNvPr>
          <p:cNvSpPr/>
          <p:nvPr/>
        </p:nvSpPr>
        <p:spPr>
          <a:xfrm>
            <a:off x="494130" y="3338363"/>
            <a:ext cx="9113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  <a:r>
              <a:rPr lang="en-US" sz="2800" dirty="0">
                <a:cs typeface="+mj-cs"/>
              </a:rPr>
              <a:t>. Proton transfer to anionic form of tetrahedral intermediate</a:t>
            </a:r>
            <a:r>
              <a:rPr lang="en-US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8EFDF-71FD-43EB-AB22-F7CB6DDE8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47" y="3949620"/>
            <a:ext cx="10365471" cy="231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08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</TotalTime>
  <Words>448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Candara</vt:lpstr>
      <vt:lpstr>Garamond</vt:lpstr>
      <vt:lpstr>Times New Roman</vt:lpstr>
      <vt:lpstr>Organic</vt:lpstr>
      <vt:lpstr>practical lab.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lab. 3</dc:title>
  <dc:creator>Sura</dc:creator>
  <cp:lastModifiedBy>Sura</cp:lastModifiedBy>
  <cp:revision>9</cp:revision>
  <dcterms:created xsi:type="dcterms:W3CDTF">2018-10-14T16:13:58Z</dcterms:created>
  <dcterms:modified xsi:type="dcterms:W3CDTF">2018-11-02T16:03:20Z</dcterms:modified>
</cp:coreProperties>
</file>