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0" r:id="rId3"/>
    <p:sldId id="261" r:id="rId4"/>
    <p:sldId id="257"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D03DC8-7F64-44F3-8F06-D315A05D8BC9}" type="datetimeFigureOut">
              <a:rPr lang="en-US" smtClean="0"/>
              <a:t>11/18/2012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747DF-0BEE-4238-80A3-07BD2EB8E43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11/18/2012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11/18/2012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11/18/2012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11/18/2012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11/18/2012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11/18/2012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11/18/2012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11/18/2012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11/18/2012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11/18/2012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cite_note-13"/><Relationship Id="rId13" Type="http://schemas.openxmlformats.org/officeDocument/2006/relationships/hyperlink" Target="http://en.wikipedia.org/wiki/Schiff_base" TargetMode="External"/><Relationship Id="rId18" Type="http://schemas.openxmlformats.org/officeDocument/2006/relationships/hyperlink" Target="http://en.wikipedia.org/wiki/LRAT" TargetMode="External"/><Relationship Id="rId3" Type="http://schemas.openxmlformats.org/officeDocument/2006/relationships/image" Target="../media/image3.png"/><Relationship Id="rId21" Type="http://schemas.openxmlformats.org/officeDocument/2006/relationships/hyperlink" Target="http://en.wikipedia.org/wiki/Retinal_pigment_epithelium" TargetMode="External"/><Relationship Id="rId7" Type="http://schemas.openxmlformats.org/officeDocument/2006/relationships/hyperlink" Target="http://en.wikipedia.org/wiki/RPE65" TargetMode="External"/><Relationship Id="rId12" Type="http://schemas.openxmlformats.org/officeDocument/2006/relationships/hyperlink" Target="http://en.wikipedia.org/wiki/Rhodopsin" TargetMode="External"/><Relationship Id="rId17" Type="http://schemas.openxmlformats.org/officeDocument/2006/relationships/hyperlink" Target="http://en.wikipedia.org/wiki/Dehydrogenases" TargetMode="External"/><Relationship Id="rId2" Type="http://schemas.openxmlformats.org/officeDocument/2006/relationships/hyperlink" Target="http://en.wikipedia.org/wiki/File:Visual_cycle_v2.png" TargetMode="External"/><Relationship Id="rId16" Type="http://schemas.openxmlformats.org/officeDocument/2006/relationships/hyperlink" Target="http://en.wikipedia.org/wiki/Photoisomerization" TargetMode="External"/><Relationship Id="rId20" Type="http://schemas.openxmlformats.org/officeDocument/2006/relationships/hyperlink" Target="http://en.wikipedia.org/wiki/Rod_cell" TargetMode="External"/><Relationship Id="rId1" Type="http://schemas.openxmlformats.org/officeDocument/2006/relationships/slideLayout" Target="../slideLayouts/slideLayout7.xml"/><Relationship Id="rId6" Type="http://schemas.openxmlformats.org/officeDocument/2006/relationships/hyperlink" Target="http://en.wikipedia.org/wiki/Fatty_acid" TargetMode="External"/><Relationship Id="rId11" Type="http://schemas.openxmlformats.org/officeDocument/2006/relationships/hyperlink" Target="http://en.wikipedia.org/w/index.php?title=Aporhodopsin&amp;action=edit&amp;redlink=1" TargetMode="External"/><Relationship Id="rId5" Type="http://schemas.openxmlformats.org/officeDocument/2006/relationships/hyperlink" Target="http://en.wikipedia.org/w/index.php?title=All-trans-retinyl_ester&amp;action=edit&amp;redlink=1" TargetMode="External"/><Relationship Id="rId15" Type="http://schemas.openxmlformats.org/officeDocument/2006/relationships/hyperlink" Target="http://en.wikipedia.org/w/index.php?title=Metarhodopsin_II&amp;action=edit&amp;redlink=1" TargetMode="External"/><Relationship Id="rId10" Type="http://schemas.openxmlformats.org/officeDocument/2006/relationships/hyperlink" Target="http://en.wikipedia.org/w/index.php?title=11-cis-retinal&amp;action=edit&amp;redlink=1" TargetMode="External"/><Relationship Id="rId19" Type="http://schemas.openxmlformats.org/officeDocument/2006/relationships/hyperlink" Target="#cite_note-14"/><Relationship Id="rId4" Type="http://schemas.openxmlformats.org/officeDocument/2006/relationships/hyperlink" Target="http://en.wikipedia.org/wiki/Enzymatic_pathway" TargetMode="External"/><Relationship Id="rId9" Type="http://schemas.openxmlformats.org/officeDocument/2006/relationships/hyperlink" Target="http://en.wikipedia.org/w/index.php?title=11-cis-retinol&amp;action=edit&amp;redlink=1" TargetMode="External"/><Relationship Id="rId14" Type="http://schemas.openxmlformats.org/officeDocument/2006/relationships/hyperlink" Target="http://en.wikipedia.org/wiki/Lysine" TargetMode="External"/><Relationship Id="rId22" Type="http://schemas.openxmlformats.org/officeDocument/2006/relationships/image" Target="../media/image4.gif"/></Relationships>
</file>

<file path=ppt/slides/_rels/slide4.xml.rels><?xml version="1.0" encoding="UTF-8" standalone="yes"?>
<Relationships xmlns="http://schemas.openxmlformats.org/package/2006/relationships"><Relationship Id="rId8" Type="http://schemas.openxmlformats.org/officeDocument/2006/relationships/hyperlink" Target="//upload.wikimedia.org/wikipedia/commons/1/1e/Trans-2-butene.svg" TargetMode="External"/><Relationship Id="rId13" Type="http://schemas.openxmlformats.org/officeDocument/2006/relationships/hyperlink" Target="http://en.wikipedia.org/wiki/File:Trans-1,2-dichlorocyclohexane-2D-skeletal.png" TargetMode="External"/><Relationship Id="rId3" Type="http://schemas.openxmlformats.org/officeDocument/2006/relationships/hyperlink" Target="http://en.wikipedia.org/wiki/Stereoisomerism" TargetMode="External"/><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hyperlink" Target="http://en.wikipedia.org/wiki/Organic_chemistry" TargetMode="External"/><Relationship Id="rId1" Type="http://schemas.openxmlformats.org/officeDocument/2006/relationships/slideLayout" Target="../slideLayouts/slideLayout7.xml"/><Relationship Id="rId6" Type="http://schemas.openxmlformats.org/officeDocument/2006/relationships/hyperlink" Target="//upload.wikimedia.org/wikipedia/commons/8/84/Cis-2-butene.svg" TargetMode="External"/><Relationship Id="rId11" Type="http://schemas.openxmlformats.org/officeDocument/2006/relationships/hyperlink" Target="http://en.wikipedia.org/wiki/File:Cis-1,2-dichlorocyclohexane-2D-skeletal.png" TargetMode="External"/><Relationship Id="rId5" Type="http://schemas.openxmlformats.org/officeDocument/2006/relationships/hyperlink" Target="http://en.wikipedia.org/wiki/Double_bond" TargetMode="External"/><Relationship Id="rId10" Type="http://schemas.openxmlformats.org/officeDocument/2006/relationships/hyperlink" Target="http://en.wikipedia.org/wiki/Alicyclic_compound" TargetMode="External"/><Relationship Id="rId4" Type="http://schemas.openxmlformats.org/officeDocument/2006/relationships/hyperlink" Target="http://en.wikipedia.org/wiki/Functional_group" TargetMode="External"/><Relationship Id="rId9" Type="http://schemas.openxmlformats.org/officeDocument/2006/relationships/image" Target="../media/image6.png"/><Relationship Id="rId1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hyperlink" Target="http://en.wikipedia.org/wiki/Pentene" TargetMode="External"/><Relationship Id="rId1" Type="http://schemas.openxmlformats.org/officeDocument/2006/relationships/slideLayout" Target="../slideLayouts/slideLayout7.xml"/><Relationship Id="rId6" Type="http://schemas.openxmlformats.org/officeDocument/2006/relationships/hyperlink" Target="http://en.wikipedia.org/wiki/Fumaric_acid" TargetMode="External"/><Relationship Id="rId5" Type="http://schemas.openxmlformats.org/officeDocument/2006/relationships/hyperlink" Target="http://en.wikipedia.org/wiki/Maleic_acid"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en.wikipedia.org/wiki/File:Cis-2-butene.svg" TargetMode="External"/><Relationship Id="rId7" Type="http://schemas.openxmlformats.org/officeDocument/2006/relationships/hyperlink" Target="//upload.wikimedia.org/wikipedia/commons/c/c3/%28Z%29-1-bromo-1%2C2-dicholroethene.svg" TargetMode="External"/><Relationship Id="rId2" Type="http://schemas.openxmlformats.org/officeDocument/2006/relationships/hyperlink" Target="http://en.wikipedia.org/wiki/Cahn-Ingold-Prelog_priority_rule"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hyperlink" Target="http://en.wikipedia.org/wiki/File:Trans-2-butene.svg" TargetMode="Externa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Geometric </a:t>
            </a:r>
            <a:r>
              <a:rPr lang="en-US" b="1" dirty="0" smtClean="0"/>
              <a:t>isomerism</a:t>
            </a:r>
            <a:endParaRPr lang="en-US" dirty="0"/>
          </a:p>
        </p:txBody>
      </p:sp>
      <p:sp>
        <p:nvSpPr>
          <p:cNvPr id="3" name="Subtitle 2"/>
          <p:cNvSpPr>
            <a:spLocks noGrp="1"/>
          </p:cNvSpPr>
          <p:nvPr>
            <p:ph type="subTitle" idx="1"/>
          </p:nvPr>
        </p:nvSpPr>
        <p:spPr/>
        <p:txBody>
          <a:bodyPr/>
          <a:lstStyle/>
          <a:p>
            <a:r>
              <a:rPr lang="en-US" b="1" i="1" dirty="0" err="1" smtClean="0"/>
              <a:t>cis</a:t>
            </a:r>
            <a:r>
              <a:rPr lang="en-US" b="1" dirty="0" smtClean="0"/>
              <a:t>/</a:t>
            </a:r>
            <a:r>
              <a:rPr lang="en-US" b="1" i="1" dirty="0" smtClean="0"/>
              <a:t>trans</a:t>
            </a:r>
            <a:r>
              <a:rPr lang="en-US" b="1" dirty="0" smtClean="0"/>
              <a:t> isomerism</a:t>
            </a:r>
            <a:r>
              <a:rPr lang="en-US" dirty="0" smtClean="0"/>
              <a:t> </a:t>
            </a:r>
            <a:endParaRPr lang="en-US" dirty="0" smtClean="0"/>
          </a:p>
          <a:p>
            <a:r>
              <a:rPr lang="en-US" b="1" i="1" dirty="0" smtClean="0"/>
              <a:t>E</a:t>
            </a:r>
            <a:r>
              <a:rPr lang="en-US" b="1" dirty="0" smtClean="0"/>
              <a:t>/</a:t>
            </a:r>
            <a:r>
              <a:rPr lang="en-US" b="1" i="1" dirty="0" smtClean="0"/>
              <a:t>Z</a:t>
            </a:r>
            <a:r>
              <a:rPr lang="en-US" b="1" dirty="0" smtClean="0"/>
              <a:t> isomerism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7346"/>
            <a:ext cx="8153400" cy="3970318"/>
          </a:xfrm>
          <a:prstGeom prst="rect">
            <a:avLst/>
          </a:prstGeom>
        </p:spPr>
        <p:txBody>
          <a:bodyPr wrap="square">
            <a:spAutoFit/>
          </a:bodyPr>
          <a:lstStyle/>
          <a:p>
            <a:pPr algn="just"/>
            <a:r>
              <a:rPr lang="en-US" i="1" dirty="0" smtClean="0"/>
              <a:t> </a:t>
            </a:r>
            <a:r>
              <a:rPr lang="en-US" sz="2100" i="1" dirty="0" smtClean="0"/>
              <a:t>Why </a:t>
            </a:r>
            <a:r>
              <a:rPr lang="en-US" sz="2100" i="1" dirty="0" smtClean="0"/>
              <a:t>is </a:t>
            </a:r>
            <a:r>
              <a:rPr lang="en-US" sz="2100" dirty="0" smtClean="0"/>
              <a:t>geometric </a:t>
            </a:r>
            <a:r>
              <a:rPr lang="en-US" sz="2100" dirty="0" smtClean="0"/>
              <a:t>isomerism important? In many instances, the shift from one geometric structure to another </a:t>
            </a:r>
            <a:r>
              <a:rPr lang="en-US" sz="2100" dirty="0" smtClean="0"/>
              <a:t>turns out </a:t>
            </a:r>
            <a:r>
              <a:rPr lang="en-US" sz="2100" dirty="0" smtClean="0"/>
              <a:t>to have profound chemical or biochemical significance. The chemistry of vision provides an </a:t>
            </a:r>
            <a:r>
              <a:rPr lang="en-US" sz="2100" dirty="0" smtClean="0"/>
              <a:t>interesting example.</a:t>
            </a:r>
          </a:p>
          <a:p>
            <a:pPr algn="just"/>
            <a:r>
              <a:rPr lang="en-US" sz="2100" dirty="0" smtClean="0"/>
              <a:t> </a:t>
            </a:r>
            <a:r>
              <a:rPr lang="en-US" sz="2100" dirty="0" smtClean="0"/>
              <a:t>As you may know from biology, the retina is our light detector at the back of the eye. It </a:t>
            </a:r>
            <a:r>
              <a:rPr lang="en-US" sz="2100" dirty="0" smtClean="0"/>
              <a:t>contains 11-</a:t>
            </a:r>
            <a:r>
              <a:rPr lang="en-US" sz="2100" i="1" dirty="0" smtClean="0"/>
              <a:t>cis-retinal</a:t>
            </a:r>
            <a:r>
              <a:rPr lang="en-US" sz="2100" i="1" dirty="0" smtClean="0"/>
              <a:t>, a compound derived from vitamin A. When light reaches the retina, the </a:t>
            </a:r>
            <a:r>
              <a:rPr lang="en-US" sz="2100" i="1" dirty="0" err="1" smtClean="0"/>
              <a:t>cis</a:t>
            </a:r>
            <a:r>
              <a:rPr lang="en-US" sz="2100" i="1" dirty="0" smtClean="0"/>
              <a:t>-retinal </a:t>
            </a:r>
            <a:r>
              <a:rPr lang="en-US" sz="2100" i="1" dirty="0" smtClean="0"/>
              <a:t>compound </a:t>
            </a:r>
            <a:r>
              <a:rPr lang="en-US" sz="2100" dirty="0" smtClean="0"/>
              <a:t>rapidly </a:t>
            </a:r>
            <a:r>
              <a:rPr lang="en-US" sz="2100" dirty="0" smtClean="0"/>
              <a:t>flips into its the </a:t>
            </a:r>
            <a:r>
              <a:rPr lang="en-US" sz="2100" i="1" dirty="0" smtClean="0"/>
              <a:t>trans-isomer, and the process gives out a signal to nerve cells and hence to the brain.</a:t>
            </a:r>
          </a:p>
          <a:p>
            <a:pPr algn="just"/>
            <a:r>
              <a:rPr lang="en-US" sz="2100" dirty="0" smtClean="0"/>
              <a:t>Then, an enzyme catalyzes the reverse process by flipping </a:t>
            </a:r>
            <a:r>
              <a:rPr lang="en-US" sz="2100" i="1" dirty="0" smtClean="0"/>
              <a:t>trans-retinal back to the </a:t>
            </a:r>
            <a:r>
              <a:rPr lang="en-US" sz="2100" i="1" dirty="0" err="1" smtClean="0"/>
              <a:t>cis</a:t>
            </a:r>
            <a:r>
              <a:rPr lang="en-US" sz="2100" i="1" dirty="0" smtClean="0"/>
              <a:t>-isomer, ready for </a:t>
            </a:r>
            <a:r>
              <a:rPr lang="en-US" sz="2100" i="1" dirty="0" smtClean="0"/>
              <a:t>the </a:t>
            </a:r>
            <a:r>
              <a:rPr lang="en-US" sz="2100" dirty="0" smtClean="0"/>
              <a:t>next </a:t>
            </a:r>
            <a:r>
              <a:rPr lang="en-US" sz="2100" dirty="0" smtClean="0"/>
              <a:t>light signal. This is the role of </a:t>
            </a:r>
            <a:r>
              <a:rPr lang="en-US" sz="2100" i="1" dirty="0" err="1" smtClean="0"/>
              <a:t>cis</a:t>
            </a:r>
            <a:r>
              <a:rPr lang="en-US" sz="2100" i="1" dirty="0" smtClean="0"/>
              <a:t>-trans isomerism in vision.</a:t>
            </a:r>
            <a:endParaRPr lang="en-US" sz="2100" dirty="0"/>
          </a:p>
        </p:txBody>
      </p:sp>
      <p:pic>
        <p:nvPicPr>
          <p:cNvPr id="29708" name="Picture 12" descr="http://www.elmhurst.edu/~chm/vchembook/images/533vitAtocisretinal.gif"/>
          <p:cNvPicPr>
            <a:picLocks noChangeAspect="1" noChangeArrowheads="1"/>
          </p:cNvPicPr>
          <p:nvPr/>
        </p:nvPicPr>
        <p:blipFill>
          <a:blip r:embed="rId2" cstate="print"/>
          <a:srcRect/>
          <a:stretch>
            <a:fillRect/>
          </a:stretch>
        </p:blipFill>
        <p:spPr bwMode="auto">
          <a:xfrm>
            <a:off x="2209800" y="4267200"/>
            <a:ext cx="3505200" cy="23622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31751" name="Picture 7" descr="http://upload.wikimedia.org/wikipedia/commons/thumb/0/09/Visual_cycle_v2.png/350px-Visual_cycle_v2.png">
            <a:hlinkClick r:id="rId2"/>
          </p:cNvPr>
          <p:cNvPicPr>
            <a:picLocks noChangeAspect="1" noChangeArrowheads="1"/>
          </p:cNvPicPr>
          <p:nvPr/>
        </p:nvPicPr>
        <p:blipFill>
          <a:blip r:embed="rId3" cstate="print"/>
          <a:srcRect/>
          <a:stretch>
            <a:fillRect/>
          </a:stretch>
        </p:blipFill>
        <p:spPr bwMode="auto">
          <a:xfrm>
            <a:off x="3505200" y="3200400"/>
            <a:ext cx="4572000" cy="3657600"/>
          </a:xfrm>
          <a:prstGeom prst="rect">
            <a:avLst/>
          </a:prstGeom>
          <a:noFill/>
        </p:spPr>
      </p:pic>
      <p:sp>
        <p:nvSpPr>
          <p:cNvPr id="9" name="Rectangle 8"/>
          <p:cNvSpPr/>
          <p:nvPr/>
        </p:nvSpPr>
        <p:spPr>
          <a:xfrm>
            <a:off x="0" y="0"/>
            <a:ext cx="8153400" cy="2862322"/>
          </a:xfrm>
          <a:prstGeom prst="rect">
            <a:avLst/>
          </a:prstGeom>
        </p:spPr>
        <p:txBody>
          <a:bodyPr wrap="square">
            <a:spAutoFit/>
          </a:bodyPr>
          <a:lstStyle/>
          <a:p>
            <a:pPr lvl="0" eaLnBrk="0" fontAlgn="base" hangingPunct="0">
              <a:spcBef>
                <a:spcPct val="0"/>
              </a:spcBef>
              <a:spcAft>
                <a:spcPct val="0"/>
              </a:spcAft>
            </a:pPr>
            <a:r>
              <a:rPr lang="en-US" sz="1200" dirty="0" smtClean="0">
                <a:latin typeface="Arial Black" pitchFamily="34" charset="0"/>
                <a:cs typeface="Courier New" pitchFamily="49" charset="0"/>
              </a:rPr>
              <a:t>Visual cycle</a:t>
            </a:r>
            <a:endParaRPr lang="en-US" sz="1200" dirty="0" smtClean="0">
              <a:latin typeface="Arial Black" pitchFamily="34" charset="0"/>
              <a:cs typeface="Arial" pitchFamily="34" charset="0"/>
            </a:endParaRPr>
          </a:p>
          <a:p>
            <a:pPr lvl="0" eaLnBrk="0" fontAlgn="base" hangingPunct="0">
              <a:spcBef>
                <a:spcPct val="0"/>
              </a:spcBef>
              <a:spcAft>
                <a:spcPct val="0"/>
              </a:spcAft>
            </a:pPr>
            <a:r>
              <a:rPr lang="en-US" sz="1200" dirty="0" smtClean="0">
                <a:latin typeface="Arial Black" pitchFamily="34" charset="0"/>
                <a:cs typeface="Courier New" pitchFamily="49" charset="0"/>
              </a:rPr>
              <a:t>The visual cycle is a circular </a:t>
            </a:r>
            <a:r>
              <a:rPr lang="en-US" sz="1200" dirty="0" smtClean="0">
                <a:latin typeface="Arial Black" pitchFamily="34" charset="0"/>
                <a:cs typeface="Courier New" pitchFamily="49" charset="0"/>
                <a:hlinkClick r:id="rId4" tooltip="Enzymatic pathway"/>
              </a:rPr>
              <a:t>enzymatic pathway</a:t>
            </a:r>
            <a:r>
              <a:rPr lang="en-US" sz="1200" dirty="0" smtClean="0">
                <a:latin typeface="Arial Black" pitchFamily="34" charset="0"/>
                <a:cs typeface="Courier New" pitchFamily="49" charset="0"/>
              </a:rPr>
              <a:t>, which is the front-end of </a:t>
            </a:r>
            <a:r>
              <a:rPr lang="en-US" sz="1200" dirty="0" err="1" smtClean="0">
                <a:latin typeface="Arial Black" pitchFamily="34" charset="0"/>
                <a:cs typeface="Courier New" pitchFamily="49" charset="0"/>
              </a:rPr>
              <a:t>phototransduction</a:t>
            </a:r>
            <a:r>
              <a:rPr lang="en-US" sz="1200" dirty="0" smtClean="0">
                <a:latin typeface="Arial Black" pitchFamily="34" charset="0"/>
                <a:cs typeface="Courier New" pitchFamily="49" charset="0"/>
              </a:rPr>
              <a:t>. It regenerates 11-cis-retinal.</a:t>
            </a:r>
          </a:p>
          <a:p>
            <a:pPr lvl="0" eaLnBrk="0" fontAlgn="base" hangingPunct="0">
              <a:spcBef>
                <a:spcPct val="0"/>
              </a:spcBef>
              <a:spcAft>
                <a:spcPct val="0"/>
              </a:spcAft>
            </a:pPr>
            <a:r>
              <a:rPr lang="en-US" sz="1200" dirty="0" smtClean="0">
                <a:latin typeface="Arial Black" pitchFamily="34" charset="0"/>
                <a:cs typeface="Courier New" pitchFamily="49" charset="0"/>
              </a:rPr>
              <a:t>For example, the visual cycle of mammalian rod cells</a:t>
            </a:r>
          </a:p>
          <a:p>
            <a:pPr lvl="0" indent="47625" eaLnBrk="0" fontAlgn="base" hangingPunct="0">
              <a:spcBef>
                <a:spcPct val="0"/>
              </a:spcBef>
              <a:spcAft>
                <a:spcPct val="0"/>
              </a:spcAft>
              <a:buFontTx/>
              <a:buAutoNum type="arabicPeriod"/>
            </a:pPr>
            <a:r>
              <a:rPr lang="en-US" sz="1200" dirty="0" smtClean="0">
                <a:latin typeface="Arial Black" pitchFamily="34" charset="0"/>
                <a:cs typeface="Courier New" pitchFamily="49" charset="0"/>
              </a:rPr>
              <a:t> </a:t>
            </a:r>
            <a:r>
              <a:rPr lang="en-US" sz="1200" dirty="0" smtClean="0">
                <a:hlinkClick r:id="rId5" action="ppaction://hlinkfile" tooltip="All-trans-retinyl ester (page does not exist)"/>
              </a:rPr>
              <a:t>all-trans-</a:t>
            </a:r>
            <a:r>
              <a:rPr lang="en-US" sz="1200" dirty="0" err="1" smtClean="0">
                <a:hlinkClick r:id="rId5" action="ppaction://hlinkfile" tooltip="All-trans-retinyl ester (page does not exist)"/>
              </a:rPr>
              <a:t>retinyl</a:t>
            </a:r>
            <a:r>
              <a:rPr lang="en-US" sz="1200" dirty="0" smtClean="0">
                <a:hlinkClick r:id="rId5" action="ppaction://hlinkfile" tooltip="All-trans-retinyl ester (page does not exist)"/>
              </a:rPr>
              <a:t> ester</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 H</a:t>
            </a:r>
            <a:r>
              <a:rPr lang="en-US" sz="1200" baseline="-30000" dirty="0" smtClean="0">
                <a:latin typeface="Arial Black" pitchFamily="34" charset="0"/>
                <a:cs typeface="Courier New" pitchFamily="49" charset="0"/>
              </a:rPr>
              <a:t>2</a:t>
            </a:r>
            <a:r>
              <a:rPr lang="en-US" sz="1200" dirty="0" smtClean="0">
                <a:latin typeface="Arial Black" pitchFamily="34" charset="0"/>
                <a:cs typeface="Courier New" pitchFamily="49" charset="0"/>
              </a:rPr>
              <a:t>O → 11-cis-retinol + </a:t>
            </a:r>
            <a:r>
              <a:rPr lang="en-US" sz="1200" dirty="0" smtClean="0">
                <a:latin typeface="Arial Black" pitchFamily="34" charset="0"/>
                <a:cs typeface="Courier New" pitchFamily="49" charset="0"/>
                <a:hlinkClick r:id="rId6" tooltip="Fatty acid"/>
              </a:rPr>
              <a:t>fatty acid</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hlinkClick r:id="rId7" tooltip="RPE65"/>
              </a:rPr>
              <a:t>RPE65</a:t>
            </a:r>
            <a:r>
              <a:rPr lang="en-US" sz="1200" dirty="0" smtClean="0">
                <a:latin typeface="Arial Black" pitchFamily="34" charset="0"/>
                <a:cs typeface="Courier New" pitchFamily="49" charset="0"/>
              </a:rPr>
              <a:t> isomerohydrolases</a:t>
            </a:r>
            <a:r>
              <a:rPr lang="en-US" sz="1200" baseline="30000" dirty="0" smtClean="0">
                <a:latin typeface="Arial Black" pitchFamily="34" charset="0"/>
                <a:cs typeface="Courier New" pitchFamily="49" charset="0"/>
                <a:hlinkClick r:id="rId8"/>
              </a:rPr>
              <a:t>13</a:t>
            </a:r>
            <a:r>
              <a:rPr lang="en-US" sz="1200" dirty="0" smtClean="0">
                <a:latin typeface="Arial Black" pitchFamily="34" charset="0"/>
                <a:cs typeface="Courier New" pitchFamily="49" charset="0"/>
              </a:rPr>
              <a:t> </a:t>
            </a:r>
          </a:p>
          <a:p>
            <a:pPr lvl="0" indent="47625" eaLnBrk="0" fontAlgn="base" hangingPunct="0">
              <a:spcBef>
                <a:spcPct val="0"/>
              </a:spcBef>
              <a:spcAft>
                <a:spcPct val="0"/>
              </a:spcAft>
              <a:buFontTx/>
              <a:buAutoNum type="arabicPeriod" startAt="2"/>
            </a:pPr>
            <a:r>
              <a:rPr lang="en-US" sz="1200" dirty="0" smtClean="0">
                <a:latin typeface="Arial Black" pitchFamily="34" charset="0"/>
                <a:cs typeface="Courier New" pitchFamily="49" charset="0"/>
              </a:rPr>
              <a:t> </a:t>
            </a:r>
            <a:r>
              <a:rPr lang="en-US" sz="1200" dirty="0" smtClean="0">
                <a:hlinkClick r:id="rId9" action="ppaction://hlinkfile" tooltip="11-cis-retinol (page does not exist)"/>
              </a:rPr>
              <a:t>11-cis-retinol</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 NAD</a:t>
            </a:r>
            <a:r>
              <a:rPr lang="en-US" sz="1200" baseline="30000" dirty="0" smtClean="0">
                <a:latin typeface="Arial Black" pitchFamily="34" charset="0"/>
                <a:cs typeface="Courier New" pitchFamily="49" charset="0"/>
              </a:rPr>
              <a:t>+</a:t>
            </a:r>
            <a:r>
              <a:rPr lang="en-US" sz="1200" dirty="0" smtClean="0">
                <a:latin typeface="Arial Black" pitchFamily="34" charset="0"/>
                <a:cs typeface="Courier New" pitchFamily="49" charset="0"/>
              </a:rPr>
              <a:t> → 11-cis-retinal + NADH + H</a:t>
            </a:r>
            <a:r>
              <a:rPr lang="en-US" sz="1200" baseline="30000" dirty="0" smtClean="0">
                <a:latin typeface="Arial Black" pitchFamily="34" charset="0"/>
                <a:cs typeface="Courier New" pitchFamily="49" charset="0"/>
              </a:rPr>
              <a:t>+</a:t>
            </a:r>
            <a:r>
              <a:rPr lang="en-US" sz="1200" dirty="0" smtClean="0">
                <a:latin typeface="Arial Black" pitchFamily="34" charset="0"/>
                <a:cs typeface="Courier New" pitchFamily="49" charset="0"/>
              </a:rPr>
              <a:t>; 11-cis-retinol </a:t>
            </a:r>
            <a:r>
              <a:rPr lang="en-US" sz="1200" dirty="0" err="1" smtClean="0">
                <a:latin typeface="Arial Black" pitchFamily="34" charset="0"/>
                <a:cs typeface="Courier New" pitchFamily="49" charset="0"/>
              </a:rPr>
              <a:t>dehydrogenases</a:t>
            </a:r>
            <a:r>
              <a:rPr lang="en-US" sz="1200" dirty="0" smtClean="0">
                <a:latin typeface="Arial Black" pitchFamily="34" charset="0"/>
                <a:cs typeface="Courier New" pitchFamily="49" charset="0"/>
              </a:rPr>
              <a:t> </a:t>
            </a:r>
          </a:p>
          <a:p>
            <a:pPr lvl="0" indent="47625" eaLnBrk="0" fontAlgn="base" hangingPunct="0">
              <a:spcBef>
                <a:spcPct val="0"/>
              </a:spcBef>
              <a:spcAft>
                <a:spcPct val="0"/>
              </a:spcAft>
              <a:buFontTx/>
              <a:buAutoNum type="arabicPeriod" startAt="3"/>
            </a:pPr>
            <a:r>
              <a:rPr lang="en-US" sz="1200" dirty="0" smtClean="0">
                <a:latin typeface="Arial Black" pitchFamily="34" charset="0"/>
                <a:cs typeface="Courier New" pitchFamily="49" charset="0"/>
              </a:rPr>
              <a:t> </a:t>
            </a:r>
            <a:r>
              <a:rPr lang="en-US" sz="1200" dirty="0" smtClean="0">
                <a:hlinkClick r:id="rId10" action="ppaction://hlinkfile" tooltip="11-cis-retinal (page does not exist)"/>
              </a:rPr>
              <a:t>11-cis-retinal</a:t>
            </a:r>
            <a:r>
              <a:rPr lang="en-US" sz="1200" dirty="0" smtClean="0"/>
              <a:t> + </a:t>
            </a:r>
            <a:r>
              <a:rPr lang="en-US" sz="1200" dirty="0" err="1" smtClean="0">
                <a:hlinkClick r:id="rId11" action="ppaction://hlinkfile" tooltip="Aporhodopsin (page does not exist)"/>
              </a:rPr>
              <a:t>aporhodopsin</a:t>
            </a:r>
            <a:r>
              <a:rPr lang="en-US" sz="1200" dirty="0" smtClean="0"/>
              <a:t> </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 </a:t>
            </a:r>
            <a:r>
              <a:rPr lang="en-US" sz="1200" dirty="0" err="1" smtClean="0">
                <a:latin typeface="Arial Black" pitchFamily="34" charset="0"/>
                <a:cs typeface="Courier New" pitchFamily="49" charset="0"/>
                <a:hlinkClick r:id="rId12" tooltip="Rhodopsin"/>
              </a:rPr>
              <a:t>rhodopsin</a:t>
            </a:r>
            <a:r>
              <a:rPr lang="en-US" sz="1200" dirty="0" smtClean="0">
                <a:latin typeface="Arial Black" pitchFamily="34" charset="0"/>
                <a:cs typeface="Courier New" pitchFamily="49" charset="0"/>
              </a:rPr>
              <a:t> + H</a:t>
            </a:r>
            <a:r>
              <a:rPr lang="en-US" sz="1200" baseline="-30000" dirty="0" smtClean="0">
                <a:latin typeface="Arial Black" pitchFamily="34" charset="0"/>
                <a:cs typeface="Courier New" pitchFamily="49" charset="0"/>
              </a:rPr>
              <a:t>2</a:t>
            </a:r>
            <a:r>
              <a:rPr lang="en-US" sz="1200" dirty="0" smtClean="0">
                <a:latin typeface="Arial Black" pitchFamily="34" charset="0"/>
                <a:cs typeface="Courier New" pitchFamily="49" charset="0"/>
              </a:rPr>
              <a:t>O; forms </a:t>
            </a:r>
            <a:r>
              <a:rPr lang="en-US" sz="1200" dirty="0" smtClean="0">
                <a:latin typeface="Arial Black" pitchFamily="34" charset="0"/>
                <a:cs typeface="Courier New" pitchFamily="49" charset="0"/>
                <a:hlinkClick r:id="rId13" tooltip="Schiff base"/>
              </a:rPr>
              <a:t>Schiff base</a:t>
            </a:r>
            <a:r>
              <a:rPr lang="en-US" sz="1200" dirty="0" smtClean="0">
                <a:latin typeface="Arial Black" pitchFamily="34" charset="0"/>
                <a:cs typeface="Courier New" pitchFamily="49" charset="0"/>
              </a:rPr>
              <a:t> linkage to </a:t>
            </a:r>
            <a:r>
              <a:rPr lang="en-US" sz="1200" dirty="0" smtClean="0">
                <a:latin typeface="Arial Black" pitchFamily="34" charset="0"/>
                <a:cs typeface="Courier New" pitchFamily="49" charset="0"/>
                <a:hlinkClick r:id="rId14" tooltip="Lysine"/>
              </a:rPr>
              <a:t>lysine</a:t>
            </a:r>
            <a:r>
              <a:rPr lang="en-US" sz="1200" dirty="0" smtClean="0">
                <a:latin typeface="Arial Black" pitchFamily="34" charset="0"/>
                <a:cs typeface="Courier New" pitchFamily="49" charset="0"/>
              </a:rPr>
              <a:t>, -CH=N</a:t>
            </a:r>
            <a:r>
              <a:rPr lang="en-US" sz="1200" baseline="30000" dirty="0" smtClean="0">
                <a:latin typeface="Arial Black" pitchFamily="34" charset="0"/>
                <a:cs typeface="Courier New" pitchFamily="49" charset="0"/>
              </a:rPr>
              <a:t>+</a:t>
            </a:r>
            <a:r>
              <a:rPr lang="en-US" sz="1200" dirty="0" smtClean="0">
                <a:latin typeface="Arial Black" pitchFamily="34" charset="0"/>
                <a:cs typeface="Courier New" pitchFamily="49" charset="0"/>
              </a:rPr>
              <a:t>H- </a:t>
            </a:r>
          </a:p>
          <a:p>
            <a:pPr lvl="0" indent="47625" eaLnBrk="0" fontAlgn="base" hangingPunct="0">
              <a:spcBef>
                <a:spcPct val="0"/>
              </a:spcBef>
              <a:spcAft>
                <a:spcPct val="0"/>
              </a:spcAft>
              <a:buFontTx/>
              <a:buAutoNum type="arabicPeriod" startAt="4"/>
            </a:pPr>
            <a:r>
              <a:rPr lang="en-US" sz="1200" dirty="0" err="1" smtClean="0">
                <a:latin typeface="Arial Black" pitchFamily="34" charset="0"/>
                <a:cs typeface="Courier New" pitchFamily="49" charset="0"/>
              </a:rPr>
              <a:t>rhodopsin</a:t>
            </a:r>
            <a:r>
              <a:rPr lang="en-US" sz="1200" dirty="0" smtClean="0">
                <a:latin typeface="Arial Black" pitchFamily="34" charset="0"/>
                <a:cs typeface="Courier New" pitchFamily="49" charset="0"/>
              </a:rPr>
              <a:t> + </a:t>
            </a:r>
            <a:r>
              <a:rPr lang="en-US" sz="1200" dirty="0" err="1" smtClean="0">
                <a:latin typeface="Arial Black" pitchFamily="34" charset="0"/>
                <a:cs typeface="Courier New" pitchFamily="49" charset="0"/>
              </a:rPr>
              <a:t>hν</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 </a:t>
            </a:r>
            <a:r>
              <a:rPr lang="en-US" sz="1200" dirty="0" err="1" smtClean="0">
                <a:hlinkClick r:id="rId15" action="ppaction://hlinkfile" tooltip="Metarhodopsin II (page does not exist)"/>
              </a:rPr>
              <a:t>metarhodopsin</a:t>
            </a:r>
            <a:r>
              <a:rPr lang="en-US" sz="1200" dirty="0" smtClean="0">
                <a:hlinkClick r:id="rId15" action="ppaction://hlinkfile" tooltip="Metarhodopsin II (page does not exist)"/>
              </a:rPr>
              <a:t> II</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 11-cis </a:t>
            </a:r>
            <a:r>
              <a:rPr lang="en-US" sz="1200" dirty="0" err="1" smtClean="0">
                <a:latin typeface="Arial Black" pitchFamily="34" charset="0"/>
                <a:cs typeface="Courier New" pitchFamily="49" charset="0"/>
                <a:hlinkClick r:id="rId16" tooltip="Photoisomerization"/>
              </a:rPr>
              <a:t>photoisomerizes</a:t>
            </a:r>
            <a:r>
              <a:rPr lang="en-US" sz="1200" dirty="0" smtClean="0">
                <a:latin typeface="Arial Black" pitchFamily="34" charset="0"/>
                <a:cs typeface="Courier New" pitchFamily="49" charset="0"/>
              </a:rPr>
              <a:t> to all-trans </a:t>
            </a:r>
          </a:p>
          <a:p>
            <a:pPr lvl="1" indent="-409575" eaLnBrk="0" fontAlgn="base" hangingPunct="0">
              <a:spcBef>
                <a:spcPct val="0"/>
              </a:spcBef>
              <a:spcAft>
                <a:spcPct val="0"/>
              </a:spcAft>
            </a:pPr>
            <a:r>
              <a:rPr lang="en-US" sz="1200" dirty="0" err="1" smtClean="0">
                <a:latin typeface="Arial Black" pitchFamily="34" charset="0"/>
                <a:cs typeface="Courier New" pitchFamily="49" charset="0"/>
              </a:rPr>
              <a:t>rhodopsin</a:t>
            </a:r>
            <a:r>
              <a:rPr lang="en-US" sz="1200" dirty="0" smtClean="0">
                <a:latin typeface="Arial Black" pitchFamily="34" charset="0"/>
                <a:cs typeface="Courier New" pitchFamily="49" charset="0"/>
              </a:rPr>
              <a:t> + </a:t>
            </a:r>
            <a:r>
              <a:rPr lang="en-US" sz="1200" dirty="0" err="1" smtClean="0">
                <a:latin typeface="Arial Black" pitchFamily="34" charset="0"/>
                <a:cs typeface="Courier New" pitchFamily="49" charset="0"/>
              </a:rPr>
              <a:t>hν</a:t>
            </a:r>
            <a:r>
              <a:rPr lang="en-US" sz="1200" dirty="0" smtClean="0">
                <a:latin typeface="Arial Black" pitchFamily="34" charset="0"/>
                <a:cs typeface="Courier New" pitchFamily="49" charset="0"/>
              </a:rPr>
              <a:t> → </a:t>
            </a:r>
            <a:r>
              <a:rPr lang="en-US" sz="1200" dirty="0" err="1" smtClean="0">
                <a:latin typeface="Arial Black" pitchFamily="34" charset="0"/>
                <a:cs typeface="Courier New" pitchFamily="49" charset="0"/>
              </a:rPr>
              <a:t>photorhodopsin</a:t>
            </a:r>
            <a:r>
              <a:rPr lang="en-US" sz="1200" dirty="0" smtClean="0">
                <a:latin typeface="Arial Black" pitchFamily="34" charset="0"/>
                <a:cs typeface="Courier New" pitchFamily="49" charset="0"/>
              </a:rPr>
              <a:t> → </a:t>
            </a:r>
            <a:r>
              <a:rPr lang="en-US" sz="1200" dirty="0" err="1" smtClean="0">
                <a:latin typeface="Arial Black" pitchFamily="34" charset="0"/>
                <a:cs typeface="Courier New" pitchFamily="49" charset="0"/>
              </a:rPr>
              <a:t>bathorhodopsin</a:t>
            </a:r>
            <a:r>
              <a:rPr lang="en-US" sz="1200" dirty="0" smtClean="0">
                <a:latin typeface="Arial Black" pitchFamily="34" charset="0"/>
                <a:cs typeface="Courier New" pitchFamily="49" charset="0"/>
              </a:rPr>
              <a:t> → </a:t>
            </a:r>
            <a:r>
              <a:rPr lang="en-US" sz="1200" dirty="0" err="1" smtClean="0">
                <a:latin typeface="Arial Black" pitchFamily="34" charset="0"/>
                <a:cs typeface="Courier New" pitchFamily="49" charset="0"/>
              </a:rPr>
              <a:t>lumirhodopsin</a:t>
            </a:r>
            <a:r>
              <a:rPr lang="en-US" sz="1200" dirty="0" smtClean="0">
                <a:latin typeface="Arial Black" pitchFamily="34" charset="0"/>
                <a:cs typeface="Courier New" pitchFamily="49" charset="0"/>
              </a:rPr>
              <a:t> → </a:t>
            </a:r>
            <a:r>
              <a:rPr lang="en-US" sz="1200" dirty="0" err="1" smtClean="0">
                <a:latin typeface="Arial Black" pitchFamily="34" charset="0"/>
                <a:cs typeface="Courier New" pitchFamily="49" charset="0"/>
              </a:rPr>
              <a:t>metarhodopsin</a:t>
            </a:r>
            <a:r>
              <a:rPr lang="en-US" sz="1200" dirty="0" smtClean="0">
                <a:latin typeface="Arial Black" pitchFamily="34" charset="0"/>
                <a:cs typeface="Courier New" pitchFamily="49" charset="0"/>
              </a:rPr>
              <a:t> I → </a:t>
            </a:r>
            <a:r>
              <a:rPr lang="en-US" sz="1200" dirty="0" err="1" smtClean="0">
                <a:latin typeface="Arial Black" pitchFamily="34" charset="0"/>
                <a:cs typeface="Courier New" pitchFamily="49" charset="0"/>
              </a:rPr>
              <a:t>metarhodopsin</a:t>
            </a:r>
            <a:r>
              <a:rPr lang="en-US" sz="1200" dirty="0" smtClean="0">
                <a:latin typeface="Arial Black" pitchFamily="34" charset="0"/>
                <a:cs typeface="Courier New" pitchFamily="49" charset="0"/>
              </a:rPr>
              <a:t> I </a:t>
            </a:r>
            <a:r>
              <a:rPr lang="en-US" sz="1200" dirty="0" err="1" smtClean="0">
                <a:latin typeface="Arial Black" pitchFamily="34" charset="0"/>
                <a:cs typeface="Courier New" pitchFamily="49" charset="0"/>
              </a:rPr>
              <a:t>I</a:t>
            </a:r>
            <a:endParaRPr lang="en-US" sz="1200" dirty="0" smtClean="0">
              <a:latin typeface="Arial Black" pitchFamily="34" charset="0"/>
              <a:cs typeface="Courier New" pitchFamily="49" charset="0"/>
            </a:endParaRPr>
          </a:p>
          <a:p>
            <a:pPr lvl="0" indent="47625" eaLnBrk="0" fontAlgn="base" hangingPunct="0">
              <a:spcBef>
                <a:spcPct val="0"/>
              </a:spcBef>
              <a:spcAft>
                <a:spcPct val="0"/>
              </a:spcAft>
              <a:buFontTx/>
              <a:buAutoNum type="arabicPeriod" startAt="5"/>
            </a:pPr>
            <a:r>
              <a:rPr lang="en-US" sz="1200" dirty="0" smtClean="0">
                <a:latin typeface="Arial Black" pitchFamily="34" charset="0"/>
                <a:cs typeface="Courier New" pitchFamily="49" charset="0"/>
              </a:rPr>
              <a:t> </a:t>
            </a:r>
            <a:r>
              <a:rPr lang="en-US" sz="1200" dirty="0" err="1" smtClean="0">
                <a:latin typeface="Arial Black" pitchFamily="34" charset="0"/>
                <a:cs typeface="Courier New" pitchFamily="49" charset="0"/>
              </a:rPr>
              <a:t>metarhodopsin</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II </a:t>
            </a:r>
            <a:r>
              <a:rPr lang="en-US" sz="1200" dirty="0" smtClean="0">
                <a:latin typeface="Arial Black" pitchFamily="34" charset="0"/>
                <a:cs typeface="Courier New" pitchFamily="49" charset="0"/>
              </a:rPr>
              <a:t>+ H</a:t>
            </a:r>
            <a:r>
              <a:rPr lang="en-US" sz="1200" baseline="-30000" dirty="0" smtClean="0">
                <a:latin typeface="Arial Black" pitchFamily="34" charset="0"/>
                <a:cs typeface="Courier New" pitchFamily="49" charset="0"/>
              </a:rPr>
              <a:t>2</a:t>
            </a:r>
            <a:r>
              <a:rPr lang="en-US" sz="1200" dirty="0" smtClean="0">
                <a:latin typeface="Arial Black" pitchFamily="34" charset="0"/>
                <a:cs typeface="Courier New" pitchFamily="49" charset="0"/>
              </a:rPr>
              <a:t>O → </a:t>
            </a:r>
            <a:r>
              <a:rPr lang="en-US" sz="1200" dirty="0" err="1" smtClean="0">
                <a:latin typeface="Arial Black" pitchFamily="34" charset="0"/>
                <a:cs typeface="Courier New" pitchFamily="49" charset="0"/>
              </a:rPr>
              <a:t>aporhodopsin</a:t>
            </a:r>
            <a:r>
              <a:rPr lang="en-US" sz="1200" dirty="0" smtClean="0">
                <a:latin typeface="Arial Black" pitchFamily="34" charset="0"/>
                <a:cs typeface="Courier New" pitchFamily="49" charset="0"/>
              </a:rPr>
              <a:t> + all-trans-retinal </a:t>
            </a:r>
          </a:p>
          <a:p>
            <a:pPr lvl="0" indent="47625" eaLnBrk="0" fontAlgn="base" hangingPunct="0">
              <a:spcBef>
                <a:spcPct val="0"/>
              </a:spcBef>
              <a:spcAft>
                <a:spcPct val="0"/>
              </a:spcAft>
              <a:buFontTx/>
              <a:buAutoNum type="arabicPeriod" startAt="6"/>
            </a:pP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all-trans-retinol</a:t>
            </a:r>
            <a:r>
              <a:rPr lang="en-US" sz="1200" dirty="0" smtClean="0">
                <a:latin typeface="Arial Black" pitchFamily="34" charset="0"/>
                <a:cs typeface="Courier New" pitchFamily="49" charset="0"/>
              </a:rPr>
              <a:t> </a:t>
            </a:r>
            <a:r>
              <a:rPr lang="en-US" sz="1200" dirty="0" smtClean="0">
                <a:latin typeface="Arial Black" pitchFamily="34" charset="0"/>
                <a:cs typeface="Courier New" pitchFamily="49" charset="0"/>
              </a:rPr>
              <a:t>+ NADPH + H</a:t>
            </a:r>
            <a:r>
              <a:rPr lang="en-US" sz="1200" baseline="30000" dirty="0" smtClean="0">
                <a:latin typeface="Arial Black" pitchFamily="34" charset="0"/>
                <a:cs typeface="Courier New" pitchFamily="49" charset="0"/>
              </a:rPr>
              <a:t>+</a:t>
            </a:r>
            <a:r>
              <a:rPr lang="en-US" sz="1200" dirty="0" smtClean="0">
                <a:latin typeface="Arial Black" pitchFamily="34" charset="0"/>
                <a:cs typeface="Courier New" pitchFamily="49" charset="0"/>
              </a:rPr>
              <a:t> → all-trans-retinol + NADP</a:t>
            </a:r>
            <a:r>
              <a:rPr lang="en-US" sz="1200" baseline="30000" dirty="0" smtClean="0">
                <a:latin typeface="Arial Black" pitchFamily="34" charset="0"/>
                <a:cs typeface="Courier New" pitchFamily="49" charset="0"/>
              </a:rPr>
              <a:t>+</a:t>
            </a:r>
            <a:r>
              <a:rPr lang="en-US" sz="1200" dirty="0" smtClean="0">
                <a:latin typeface="Arial Black" pitchFamily="34" charset="0"/>
                <a:cs typeface="Courier New" pitchFamily="49" charset="0"/>
              </a:rPr>
              <a:t>; all-trans-retinol </a:t>
            </a:r>
            <a:r>
              <a:rPr lang="en-US" sz="1200" dirty="0" err="1" smtClean="0">
                <a:latin typeface="Arial Black" pitchFamily="34" charset="0"/>
                <a:cs typeface="Courier New" pitchFamily="49" charset="0"/>
                <a:hlinkClick r:id="rId17" tooltip="Dehydrogenases"/>
              </a:rPr>
              <a:t>dehydrogenases</a:t>
            </a:r>
            <a:r>
              <a:rPr lang="en-US" sz="1200" dirty="0" smtClean="0">
                <a:latin typeface="Arial Black" pitchFamily="34" charset="0"/>
                <a:cs typeface="Courier New" pitchFamily="49" charset="0"/>
              </a:rPr>
              <a:t> </a:t>
            </a:r>
          </a:p>
          <a:p>
            <a:pPr lvl="0" indent="47625" eaLnBrk="0" fontAlgn="base" hangingPunct="0">
              <a:spcBef>
                <a:spcPct val="0"/>
              </a:spcBef>
              <a:spcAft>
                <a:spcPct val="0"/>
              </a:spcAft>
              <a:buFontTx/>
              <a:buAutoNum type="arabicPeriod" startAt="7"/>
            </a:pPr>
            <a:r>
              <a:rPr lang="en-US" sz="1200" dirty="0" smtClean="0">
                <a:latin typeface="Arial Black" pitchFamily="34" charset="0"/>
                <a:cs typeface="Courier New" pitchFamily="49" charset="0"/>
              </a:rPr>
              <a:t>all-trans-retinol + fatty acid → all-trans-</a:t>
            </a:r>
            <a:r>
              <a:rPr lang="en-US" sz="1200" dirty="0" err="1" smtClean="0">
                <a:latin typeface="Arial Black" pitchFamily="34" charset="0"/>
                <a:cs typeface="Courier New" pitchFamily="49" charset="0"/>
              </a:rPr>
              <a:t>retinyl</a:t>
            </a:r>
            <a:r>
              <a:rPr lang="en-US" sz="1200" dirty="0" smtClean="0">
                <a:latin typeface="Arial Black" pitchFamily="34" charset="0"/>
                <a:cs typeface="Courier New" pitchFamily="49" charset="0"/>
              </a:rPr>
              <a:t> ester + H</a:t>
            </a:r>
            <a:r>
              <a:rPr lang="en-US" sz="1200" baseline="-30000" dirty="0" smtClean="0">
                <a:latin typeface="Arial Black" pitchFamily="34" charset="0"/>
                <a:cs typeface="Courier New" pitchFamily="49" charset="0"/>
              </a:rPr>
              <a:t>2</a:t>
            </a:r>
            <a:r>
              <a:rPr lang="en-US" sz="1200" dirty="0" smtClean="0">
                <a:latin typeface="Arial Black" pitchFamily="34" charset="0"/>
                <a:cs typeface="Courier New" pitchFamily="49" charset="0"/>
              </a:rPr>
              <a:t>O; </a:t>
            </a:r>
            <a:r>
              <a:rPr lang="en-US" sz="1200" dirty="0" smtClean="0">
                <a:latin typeface="Arial Black" pitchFamily="34" charset="0"/>
                <a:cs typeface="Courier New" pitchFamily="49" charset="0"/>
                <a:hlinkClick r:id="rId18" tooltip="LRAT"/>
              </a:rPr>
              <a:t>lecithin retinol </a:t>
            </a:r>
            <a:r>
              <a:rPr lang="en-US" sz="1200" dirty="0" err="1" smtClean="0">
                <a:latin typeface="Arial Black" pitchFamily="34" charset="0"/>
                <a:cs typeface="Courier New" pitchFamily="49" charset="0"/>
                <a:hlinkClick r:id="rId18" tooltip="LRAT"/>
              </a:rPr>
              <a:t>acyltransferases</a:t>
            </a:r>
            <a:r>
              <a:rPr lang="en-US" sz="1200" dirty="0" smtClean="0">
                <a:latin typeface="Arial Black" pitchFamily="34" charset="0"/>
                <a:cs typeface="Courier New" pitchFamily="49" charset="0"/>
              </a:rPr>
              <a:t> (LRATs)</a:t>
            </a:r>
            <a:r>
              <a:rPr lang="en-US" sz="1200" baseline="30000" dirty="0" smtClean="0">
                <a:latin typeface="Arial Black" pitchFamily="34" charset="0"/>
                <a:cs typeface="Courier New" pitchFamily="49" charset="0"/>
                <a:hlinkClick r:id="rId19"/>
              </a:rPr>
              <a:t>14</a:t>
            </a:r>
            <a:endParaRPr lang="en-US" sz="1200" dirty="0" smtClean="0">
              <a:latin typeface="Arial Black" pitchFamily="34" charset="0"/>
              <a:cs typeface="Courier New" pitchFamily="49" charset="0"/>
            </a:endParaRPr>
          </a:p>
          <a:p>
            <a:pPr lvl="0" indent="47625" eaLnBrk="0" fontAlgn="base" hangingPunct="0">
              <a:spcBef>
                <a:spcPct val="0"/>
              </a:spcBef>
              <a:spcAft>
                <a:spcPct val="0"/>
              </a:spcAft>
            </a:pPr>
            <a:r>
              <a:rPr lang="en-US" sz="1200" dirty="0" smtClean="0">
                <a:latin typeface="Arial Black" pitchFamily="34" charset="0"/>
                <a:cs typeface="Courier New" pitchFamily="49" charset="0"/>
              </a:rPr>
              <a:t>Steps 3,4,5,6 occur in </a:t>
            </a:r>
            <a:r>
              <a:rPr lang="en-US" sz="1200" dirty="0" smtClean="0">
                <a:latin typeface="Arial Black" pitchFamily="34" charset="0"/>
                <a:cs typeface="Courier New" pitchFamily="49" charset="0"/>
                <a:hlinkClick r:id="rId20" tooltip="Rod cell"/>
              </a:rPr>
              <a:t>rod cell outer segments</a:t>
            </a:r>
            <a:r>
              <a:rPr lang="en-US" sz="1200" dirty="0" smtClean="0">
                <a:latin typeface="Arial Black" pitchFamily="34" charset="0"/>
                <a:cs typeface="Courier New" pitchFamily="49" charset="0"/>
              </a:rPr>
              <a:t>; Steps 1, 2, and 7 occur in </a:t>
            </a:r>
            <a:r>
              <a:rPr lang="en-US" sz="1200" dirty="0" smtClean="0">
                <a:latin typeface="Arial Black" pitchFamily="34" charset="0"/>
                <a:cs typeface="Courier New" pitchFamily="49" charset="0"/>
                <a:hlinkClick r:id="rId21" tooltip="Retinal pigment epithelium"/>
              </a:rPr>
              <a:t>retinal </a:t>
            </a:r>
            <a:endParaRPr lang="en-US" sz="1200" dirty="0"/>
          </a:p>
        </p:txBody>
      </p:sp>
      <p:pic>
        <p:nvPicPr>
          <p:cNvPr id="31754" name="Picture 10" descr="http://www.ch.ic.ac.uk/vchemlib/mim/bristol/retinal/schiff.gif"/>
          <p:cNvPicPr>
            <a:picLocks noChangeAspect="1" noChangeArrowheads="1"/>
          </p:cNvPicPr>
          <p:nvPr/>
        </p:nvPicPr>
        <p:blipFill>
          <a:blip r:embed="rId22" cstate="print"/>
          <a:srcRect/>
          <a:stretch>
            <a:fillRect/>
          </a:stretch>
        </p:blipFill>
        <p:spPr bwMode="auto">
          <a:xfrm>
            <a:off x="0" y="3429000"/>
            <a:ext cx="2838450" cy="303847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153400" cy="1754326"/>
          </a:xfrm>
          <a:prstGeom prst="rect">
            <a:avLst/>
          </a:prstGeom>
        </p:spPr>
        <p:txBody>
          <a:bodyPr wrap="square">
            <a:spAutoFit/>
          </a:bodyPr>
          <a:lstStyle/>
          <a:p>
            <a:pPr algn="just"/>
            <a:r>
              <a:rPr lang="en-US" dirty="0" smtClean="0"/>
              <a:t>In </a:t>
            </a:r>
            <a:r>
              <a:rPr lang="en-US" dirty="0" smtClean="0">
                <a:hlinkClick r:id="rId2" action="ppaction://hlinkfile" tooltip="Organic chemistry"/>
              </a:rPr>
              <a:t>organic chemistry</a:t>
            </a:r>
            <a:r>
              <a:rPr lang="en-US" dirty="0" smtClean="0"/>
              <a:t>, </a:t>
            </a:r>
            <a:r>
              <a:rPr lang="en-US" b="1" i="1" dirty="0" err="1" smtClean="0"/>
              <a:t>cis</a:t>
            </a:r>
            <a:r>
              <a:rPr lang="en-US" b="1" dirty="0" smtClean="0"/>
              <a:t>/</a:t>
            </a:r>
            <a:r>
              <a:rPr lang="en-US" b="1" i="1" dirty="0" smtClean="0"/>
              <a:t>trans</a:t>
            </a:r>
            <a:r>
              <a:rPr lang="en-US" b="1" dirty="0" smtClean="0"/>
              <a:t> isomerism</a:t>
            </a:r>
            <a:r>
              <a:rPr lang="en-US" dirty="0" smtClean="0"/>
              <a:t> (also known as </a:t>
            </a:r>
            <a:r>
              <a:rPr lang="en-US" b="1" dirty="0" smtClean="0"/>
              <a:t>geometric isomerism</a:t>
            </a:r>
            <a:r>
              <a:rPr lang="en-US" dirty="0" smtClean="0"/>
              <a:t>, </a:t>
            </a:r>
            <a:r>
              <a:rPr lang="en-US" b="1" dirty="0" smtClean="0"/>
              <a:t>configuration isomerism</a:t>
            </a:r>
            <a:r>
              <a:rPr lang="en-US" dirty="0" smtClean="0"/>
              <a:t>, or </a:t>
            </a:r>
            <a:r>
              <a:rPr lang="en-US" b="1" i="1" dirty="0" smtClean="0"/>
              <a:t>E</a:t>
            </a:r>
            <a:r>
              <a:rPr lang="en-US" b="1" dirty="0" smtClean="0"/>
              <a:t>/</a:t>
            </a:r>
            <a:r>
              <a:rPr lang="en-US" b="1" i="1" dirty="0" smtClean="0"/>
              <a:t>Z</a:t>
            </a:r>
            <a:r>
              <a:rPr lang="en-US" b="1" dirty="0" smtClean="0"/>
              <a:t> isomerism</a:t>
            </a:r>
            <a:r>
              <a:rPr lang="en-US" dirty="0" smtClean="0"/>
              <a:t>) is a form of </a:t>
            </a:r>
            <a:r>
              <a:rPr lang="en-US" dirty="0" smtClean="0">
                <a:hlinkClick r:id="rId3" action="ppaction://hlinkfile" tooltip="Stereoisomerism"/>
              </a:rPr>
              <a:t>stereoisomerism</a:t>
            </a:r>
            <a:r>
              <a:rPr lang="en-US" dirty="0" smtClean="0"/>
              <a:t> describing the orientation of </a:t>
            </a:r>
            <a:r>
              <a:rPr lang="en-US" dirty="0" smtClean="0">
                <a:hlinkClick r:id="rId4" action="ppaction://hlinkfile" tooltip="Functional group"/>
              </a:rPr>
              <a:t>functional groups</a:t>
            </a:r>
            <a:r>
              <a:rPr lang="en-US" dirty="0" smtClean="0"/>
              <a:t> within a molecule. In general, such isomers contain </a:t>
            </a:r>
            <a:r>
              <a:rPr lang="en-US" dirty="0" smtClean="0">
                <a:hlinkClick r:id="rId5" action="ppaction://hlinkfile" tooltip="Double bond"/>
              </a:rPr>
              <a:t>double bonds</a:t>
            </a:r>
            <a:r>
              <a:rPr lang="en-US" dirty="0" smtClean="0"/>
              <a:t>, which cannot rotate, but they can also arise from ring structures, wherein the rotation of bonds is greatly restricted. </a:t>
            </a:r>
            <a:endParaRPr lang="en-US" dirty="0"/>
          </a:p>
        </p:txBody>
      </p:sp>
      <p:pic>
        <p:nvPicPr>
          <p:cNvPr id="1026" name="Picture 2" descr="File:Cis-2-butene.svg">
            <a:hlinkClick r:id="rId6"/>
          </p:cNvPr>
          <p:cNvPicPr>
            <a:picLocks noChangeAspect="1" noChangeArrowheads="1"/>
          </p:cNvPicPr>
          <p:nvPr/>
        </p:nvPicPr>
        <p:blipFill>
          <a:blip r:embed="rId7" cstate="print"/>
          <a:srcRect/>
          <a:stretch>
            <a:fillRect/>
          </a:stretch>
        </p:blipFill>
        <p:spPr bwMode="auto">
          <a:xfrm>
            <a:off x="609600" y="2057400"/>
            <a:ext cx="1576551" cy="1219200"/>
          </a:xfrm>
          <a:prstGeom prst="rect">
            <a:avLst/>
          </a:prstGeom>
          <a:noFill/>
        </p:spPr>
      </p:pic>
      <p:pic>
        <p:nvPicPr>
          <p:cNvPr id="1028" name="Picture 4" descr="File:Trans-2-butene.svg">
            <a:hlinkClick r:id="rId8"/>
          </p:cNvPr>
          <p:cNvPicPr>
            <a:picLocks noChangeAspect="1" noChangeArrowheads="1"/>
          </p:cNvPicPr>
          <p:nvPr/>
        </p:nvPicPr>
        <p:blipFill>
          <a:blip r:embed="rId9" cstate="print"/>
          <a:srcRect/>
          <a:stretch>
            <a:fillRect/>
          </a:stretch>
        </p:blipFill>
        <p:spPr bwMode="auto">
          <a:xfrm>
            <a:off x="4267200" y="1981200"/>
            <a:ext cx="1675084" cy="1295399"/>
          </a:xfrm>
          <a:prstGeom prst="rect">
            <a:avLst/>
          </a:prstGeom>
          <a:noFill/>
        </p:spPr>
      </p:pic>
      <p:sp>
        <p:nvSpPr>
          <p:cNvPr id="5" name="Rectangle 4"/>
          <p:cNvSpPr/>
          <p:nvPr/>
        </p:nvSpPr>
        <p:spPr>
          <a:xfrm>
            <a:off x="533400" y="3505200"/>
            <a:ext cx="1584088" cy="369332"/>
          </a:xfrm>
          <a:prstGeom prst="rect">
            <a:avLst/>
          </a:prstGeom>
        </p:spPr>
        <p:txBody>
          <a:bodyPr wrap="none">
            <a:spAutoFit/>
          </a:bodyPr>
          <a:lstStyle/>
          <a:p>
            <a:r>
              <a:rPr lang="en-US" dirty="0" smtClean="0"/>
              <a:t>Cis-but-2-ene</a:t>
            </a:r>
            <a:endParaRPr lang="en-US" dirty="0"/>
          </a:p>
        </p:txBody>
      </p:sp>
      <p:sp>
        <p:nvSpPr>
          <p:cNvPr id="7" name="Rectangle 6"/>
          <p:cNvSpPr/>
          <p:nvPr/>
        </p:nvSpPr>
        <p:spPr>
          <a:xfrm>
            <a:off x="4114800" y="3581400"/>
            <a:ext cx="1828001" cy="369332"/>
          </a:xfrm>
          <a:prstGeom prst="rect">
            <a:avLst/>
          </a:prstGeom>
        </p:spPr>
        <p:txBody>
          <a:bodyPr wrap="none">
            <a:spAutoFit/>
          </a:bodyPr>
          <a:lstStyle/>
          <a:p>
            <a:r>
              <a:rPr lang="en-US" dirty="0" smtClean="0"/>
              <a:t>Trans-but-2-ene</a:t>
            </a:r>
            <a:endParaRPr lang="en-US" dirty="0"/>
          </a:p>
        </p:txBody>
      </p:sp>
      <p:sp>
        <p:nvSpPr>
          <p:cNvPr id="8" name="Rectangle 7"/>
          <p:cNvSpPr/>
          <p:nvPr/>
        </p:nvSpPr>
        <p:spPr>
          <a:xfrm>
            <a:off x="0" y="4114800"/>
            <a:ext cx="8153400" cy="646331"/>
          </a:xfrm>
          <a:prstGeom prst="rect">
            <a:avLst/>
          </a:prstGeom>
        </p:spPr>
        <p:txBody>
          <a:bodyPr wrap="square">
            <a:spAutoFit/>
          </a:bodyPr>
          <a:lstStyle/>
          <a:p>
            <a:pPr algn="just"/>
            <a:r>
              <a:rPr lang="en-US" dirty="0" err="1" smtClean="0">
                <a:hlinkClick r:id="rId10" action="ppaction://hlinkfile" tooltip="Alicyclic compound"/>
              </a:rPr>
              <a:t>Alicyclic</a:t>
            </a:r>
            <a:r>
              <a:rPr lang="en-US" dirty="0" smtClean="0">
                <a:hlinkClick r:id="rId10" action="ppaction://hlinkfile" tooltip="Alicyclic compound"/>
              </a:rPr>
              <a:t> compounds</a:t>
            </a:r>
            <a:r>
              <a:rPr lang="en-US" dirty="0" smtClean="0"/>
              <a:t> can also display </a:t>
            </a:r>
            <a:r>
              <a:rPr lang="en-US" i="1" dirty="0" err="1" smtClean="0"/>
              <a:t>cis</a:t>
            </a:r>
            <a:r>
              <a:rPr lang="en-US" dirty="0" smtClean="0"/>
              <a:t>/</a:t>
            </a:r>
            <a:r>
              <a:rPr lang="en-US" i="1" dirty="0" smtClean="0"/>
              <a:t>trans</a:t>
            </a:r>
            <a:r>
              <a:rPr lang="en-US" dirty="0" smtClean="0"/>
              <a:t> isomerism. As an example of a geometric isomer due to a ring structure, consider 1,2-dichlorocyclohexane:</a:t>
            </a:r>
            <a:endParaRPr lang="en-US" dirty="0"/>
          </a:p>
        </p:txBody>
      </p:sp>
      <p:graphicFrame>
        <p:nvGraphicFramePr>
          <p:cNvPr id="9" name="Table 8"/>
          <p:cNvGraphicFramePr>
            <a:graphicFrameLocks noGrp="1"/>
          </p:cNvGraphicFramePr>
          <p:nvPr/>
        </p:nvGraphicFramePr>
        <p:xfrm>
          <a:off x="1219200" y="5852160"/>
          <a:ext cx="6705600" cy="1005840"/>
        </p:xfrm>
        <a:graphic>
          <a:graphicData uri="http://schemas.openxmlformats.org/drawingml/2006/table">
            <a:tbl>
              <a:tblPr/>
              <a:tblGrid>
                <a:gridCol w="3352800"/>
                <a:gridCol w="3352800"/>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cis</a:t>
                      </a:r>
                      <a:r>
                        <a:rPr lang="en-US" dirty="0" smtClean="0"/>
                        <a:t>-1,2-dichlorocyclohexane</a:t>
                      </a:r>
                    </a:p>
                    <a:p>
                      <a:endParaRPr lang="en-US" dirty="0"/>
                    </a:p>
                  </a:txBody>
                  <a:tcPr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Trans-1,2-dichlorocyclohexane</a:t>
                      </a:r>
                    </a:p>
                    <a:p>
                      <a:endParaRPr lang="en-US" dirty="0"/>
                    </a:p>
                  </a:txBody>
                  <a:tcPr anchor="ctr">
                    <a:lnL>
                      <a:noFill/>
                    </a:lnL>
                    <a:lnR>
                      <a:noFill/>
                    </a:lnR>
                    <a:lnT>
                      <a:noFill/>
                    </a:lnT>
                    <a:lnB>
                      <a:noFill/>
                    </a:lnB>
                  </a:tcPr>
                </a:tc>
              </a:tr>
              <a:tr h="0">
                <a:tc>
                  <a:txBody>
                    <a:bodyPr/>
                    <a:lstStyle/>
                    <a:p>
                      <a:endParaRPr lang="en-US" dirty="0"/>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tr>
            </a:tbl>
          </a:graphicData>
        </a:graphic>
      </p:graphicFrame>
      <p:pic>
        <p:nvPicPr>
          <p:cNvPr id="1032" name="Picture 8" descr="Cis-1,2-dichlorocyclohexane-2D-skeletal.png">
            <a:hlinkClick r:id="rId11"/>
          </p:cNvPr>
          <p:cNvPicPr>
            <a:picLocks noChangeAspect="1" noChangeArrowheads="1"/>
          </p:cNvPicPr>
          <p:nvPr/>
        </p:nvPicPr>
        <p:blipFill>
          <a:blip r:embed="rId12" cstate="print"/>
          <a:srcRect/>
          <a:stretch>
            <a:fillRect/>
          </a:stretch>
        </p:blipFill>
        <p:spPr bwMode="auto">
          <a:xfrm>
            <a:off x="2286000" y="4876800"/>
            <a:ext cx="952500" cy="771525"/>
          </a:xfrm>
          <a:prstGeom prst="rect">
            <a:avLst/>
          </a:prstGeom>
          <a:noFill/>
        </p:spPr>
      </p:pic>
      <p:pic>
        <p:nvPicPr>
          <p:cNvPr id="1030" name="Picture 6" descr="Trans-1,2-dichlorocyclohexane-2D-skeletal.png">
            <a:hlinkClick r:id="rId13"/>
          </p:cNvPr>
          <p:cNvPicPr>
            <a:picLocks noChangeAspect="1" noChangeArrowheads="1"/>
          </p:cNvPicPr>
          <p:nvPr/>
        </p:nvPicPr>
        <p:blipFill>
          <a:blip r:embed="rId14" cstate="print"/>
          <a:srcRect/>
          <a:stretch>
            <a:fillRect/>
          </a:stretch>
        </p:blipFill>
        <p:spPr bwMode="auto">
          <a:xfrm>
            <a:off x="5715000" y="4876800"/>
            <a:ext cx="952500" cy="7715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8153400" cy="1200329"/>
          </a:xfrm>
          <a:prstGeom prst="rect">
            <a:avLst/>
          </a:prstGeom>
        </p:spPr>
        <p:txBody>
          <a:bodyPr wrap="square">
            <a:spAutoFit/>
          </a:bodyPr>
          <a:lstStyle/>
          <a:p>
            <a:pPr algn="just"/>
            <a:r>
              <a:rPr lang="en-US" i="1" dirty="0" err="1" smtClean="0"/>
              <a:t>Cis</a:t>
            </a:r>
            <a:r>
              <a:rPr lang="en-US" dirty="0" smtClean="0"/>
              <a:t> and </a:t>
            </a:r>
            <a:r>
              <a:rPr lang="en-US" i="1" dirty="0" smtClean="0"/>
              <a:t>trans</a:t>
            </a:r>
            <a:r>
              <a:rPr lang="en-US" dirty="0" smtClean="0"/>
              <a:t> isomers often have different physical properties. These differences can be very small, as in the case of the boiling point of straight-chain alkenes, such as </a:t>
            </a:r>
            <a:r>
              <a:rPr lang="en-US" dirty="0" smtClean="0">
                <a:hlinkClick r:id="rId2" action="ppaction://hlinkfile" tooltip="Pentene"/>
              </a:rPr>
              <a:t>2-pentene</a:t>
            </a:r>
            <a:r>
              <a:rPr lang="en-US" dirty="0" smtClean="0"/>
              <a:t>, which is 37°C in the </a:t>
            </a:r>
            <a:r>
              <a:rPr lang="en-US" i="1" dirty="0" err="1" smtClean="0"/>
              <a:t>cis</a:t>
            </a:r>
            <a:r>
              <a:rPr lang="en-US" dirty="0" smtClean="0"/>
              <a:t> isomer and 36°C in the </a:t>
            </a:r>
            <a:r>
              <a:rPr lang="en-US" i="1" dirty="0" smtClean="0"/>
              <a:t>trans</a:t>
            </a:r>
            <a:r>
              <a:rPr lang="en-US" dirty="0" smtClean="0"/>
              <a:t> isomer.</a:t>
            </a:r>
            <a:endParaRPr lang="en-US" dirty="0"/>
          </a:p>
        </p:txBody>
      </p:sp>
      <p:pic>
        <p:nvPicPr>
          <p:cNvPr id="27658" name="Picture 10" descr="Cis-2-pentene.svg"/>
          <p:cNvPicPr>
            <a:picLocks noChangeAspect="1" noChangeArrowheads="1"/>
          </p:cNvPicPr>
          <p:nvPr/>
        </p:nvPicPr>
        <p:blipFill>
          <a:blip r:embed="rId3" cstate="print"/>
          <a:srcRect/>
          <a:stretch>
            <a:fillRect/>
          </a:stretch>
        </p:blipFill>
        <p:spPr bwMode="auto">
          <a:xfrm>
            <a:off x="4724400" y="1371600"/>
            <a:ext cx="1428750" cy="657225"/>
          </a:xfrm>
          <a:prstGeom prst="rect">
            <a:avLst/>
          </a:prstGeom>
          <a:noFill/>
        </p:spPr>
      </p:pic>
      <p:pic>
        <p:nvPicPr>
          <p:cNvPr id="27659" name="Picture 11" descr="Trans-2-pentene.svg"/>
          <p:cNvPicPr>
            <a:picLocks noChangeAspect="1" noChangeArrowheads="1"/>
          </p:cNvPicPr>
          <p:nvPr/>
        </p:nvPicPr>
        <p:blipFill>
          <a:blip r:embed="rId4" cstate="print"/>
          <a:srcRect/>
          <a:stretch>
            <a:fillRect/>
          </a:stretch>
        </p:blipFill>
        <p:spPr bwMode="auto">
          <a:xfrm>
            <a:off x="2057400" y="1295400"/>
            <a:ext cx="1428750" cy="1000125"/>
          </a:xfrm>
          <a:prstGeom prst="rect">
            <a:avLst/>
          </a:prstGeom>
          <a:noFill/>
        </p:spPr>
      </p:pic>
      <p:sp>
        <p:nvSpPr>
          <p:cNvPr id="15" name="Rectangle 14"/>
          <p:cNvSpPr/>
          <p:nvPr/>
        </p:nvSpPr>
        <p:spPr>
          <a:xfrm>
            <a:off x="0" y="2551837"/>
            <a:ext cx="8153400" cy="1200329"/>
          </a:xfrm>
          <a:prstGeom prst="rect">
            <a:avLst/>
          </a:prstGeom>
        </p:spPr>
        <p:txBody>
          <a:bodyPr wrap="square">
            <a:spAutoFit/>
          </a:bodyPr>
          <a:lstStyle/>
          <a:p>
            <a:pPr algn="just"/>
            <a:r>
              <a:rPr lang="en-US" dirty="0" smtClean="0"/>
              <a:t>The two isomers of </a:t>
            </a:r>
            <a:r>
              <a:rPr lang="en-US" dirty="0" err="1" smtClean="0"/>
              <a:t>butenedioic</a:t>
            </a:r>
            <a:r>
              <a:rPr lang="en-US" dirty="0" smtClean="0"/>
              <a:t> acid have such large differences in properties and </a:t>
            </a:r>
            <a:r>
              <a:rPr lang="en-US" dirty="0" err="1" smtClean="0"/>
              <a:t>reactivities</a:t>
            </a:r>
            <a:r>
              <a:rPr lang="en-US" dirty="0" smtClean="0"/>
              <a:t> that they were actually given completely different names. The </a:t>
            </a:r>
            <a:r>
              <a:rPr lang="en-US" i="1" dirty="0" err="1" smtClean="0"/>
              <a:t>cis</a:t>
            </a:r>
            <a:r>
              <a:rPr lang="en-US" dirty="0" smtClean="0"/>
              <a:t> isomer is called </a:t>
            </a:r>
            <a:r>
              <a:rPr lang="en-US" dirty="0" err="1" smtClean="0">
                <a:hlinkClick r:id="rId5" action="ppaction://hlinkfile" tooltip="Maleic acid"/>
              </a:rPr>
              <a:t>maleic</a:t>
            </a:r>
            <a:r>
              <a:rPr lang="en-US" dirty="0" smtClean="0">
                <a:hlinkClick r:id="rId5" action="ppaction://hlinkfile" tooltip="Maleic acid"/>
              </a:rPr>
              <a:t> acid</a:t>
            </a:r>
            <a:r>
              <a:rPr lang="en-US" dirty="0" smtClean="0"/>
              <a:t> and the </a:t>
            </a:r>
            <a:r>
              <a:rPr lang="en-US" i="1" dirty="0" smtClean="0"/>
              <a:t>trans</a:t>
            </a:r>
            <a:r>
              <a:rPr lang="en-US" dirty="0" smtClean="0"/>
              <a:t> isomer </a:t>
            </a:r>
            <a:r>
              <a:rPr lang="en-US" dirty="0" err="1" smtClean="0">
                <a:hlinkClick r:id="rId6" action="ppaction://hlinkfile" tooltip="Fumaric acid"/>
              </a:rPr>
              <a:t>fumaric</a:t>
            </a:r>
            <a:r>
              <a:rPr lang="en-US" dirty="0" smtClean="0">
                <a:hlinkClick r:id="rId6" action="ppaction://hlinkfile" tooltip="Fumaric acid"/>
              </a:rPr>
              <a:t> acid</a:t>
            </a:r>
            <a:r>
              <a:rPr lang="en-US" dirty="0" smtClean="0"/>
              <a:t>.</a:t>
            </a:r>
            <a:endParaRPr lang="en-US" dirty="0"/>
          </a:p>
        </p:txBody>
      </p:sp>
      <p:pic>
        <p:nvPicPr>
          <p:cNvPr id="27660" name="Picture 12" descr="Maleic-acid-3D-balls-A.png"/>
          <p:cNvPicPr>
            <a:picLocks noChangeAspect="1" noChangeArrowheads="1"/>
          </p:cNvPicPr>
          <p:nvPr/>
        </p:nvPicPr>
        <p:blipFill>
          <a:blip r:embed="rId7" cstate="print"/>
          <a:srcRect/>
          <a:stretch>
            <a:fillRect/>
          </a:stretch>
        </p:blipFill>
        <p:spPr bwMode="auto">
          <a:xfrm>
            <a:off x="2743200" y="3733800"/>
            <a:ext cx="1428750" cy="914400"/>
          </a:xfrm>
          <a:prstGeom prst="rect">
            <a:avLst/>
          </a:prstGeom>
          <a:noFill/>
        </p:spPr>
      </p:pic>
      <p:pic>
        <p:nvPicPr>
          <p:cNvPr id="27661" name="Picture 13" descr="Fumaric-acid-3D-balls.png"/>
          <p:cNvPicPr>
            <a:picLocks noChangeAspect="1" noChangeArrowheads="1"/>
          </p:cNvPicPr>
          <p:nvPr/>
        </p:nvPicPr>
        <p:blipFill>
          <a:blip r:embed="rId8" cstate="print"/>
          <a:srcRect/>
          <a:stretch>
            <a:fillRect/>
          </a:stretch>
        </p:blipFill>
        <p:spPr bwMode="auto">
          <a:xfrm>
            <a:off x="4953000" y="3733800"/>
            <a:ext cx="1428750" cy="8096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r>
              <a:rPr lang="en-US" dirty="0" smtClean="0"/>
              <a:t>E/Z notation</a:t>
            </a:r>
            <a:endParaRPr lang="en-US" dirty="0"/>
          </a:p>
        </p:txBody>
      </p:sp>
      <p:sp>
        <p:nvSpPr>
          <p:cNvPr id="3" name="Content Placeholder 2"/>
          <p:cNvSpPr>
            <a:spLocks noGrp="1"/>
          </p:cNvSpPr>
          <p:nvPr>
            <p:ph idx="1"/>
          </p:nvPr>
        </p:nvSpPr>
        <p:spPr>
          <a:xfrm>
            <a:off x="457200" y="762000"/>
            <a:ext cx="7239000" cy="3876984"/>
          </a:xfrm>
        </p:spPr>
        <p:txBody>
          <a:bodyPr>
            <a:normAutofit/>
          </a:bodyPr>
          <a:lstStyle/>
          <a:p>
            <a:r>
              <a:rPr lang="en-US" sz="1800" dirty="0" smtClean="0"/>
              <a:t>The </a:t>
            </a:r>
            <a:r>
              <a:rPr lang="en-US" sz="1800" i="1" dirty="0" err="1" smtClean="0"/>
              <a:t>cis</a:t>
            </a:r>
            <a:r>
              <a:rPr lang="en-US" sz="1800" dirty="0" smtClean="0"/>
              <a:t>/</a:t>
            </a:r>
            <a:r>
              <a:rPr lang="en-US" sz="1800" i="1" dirty="0" smtClean="0"/>
              <a:t>trans</a:t>
            </a:r>
            <a:r>
              <a:rPr lang="en-US" sz="1800" dirty="0" smtClean="0"/>
              <a:t> system for naming isomers is not effective when there are more than two different </a:t>
            </a:r>
            <a:r>
              <a:rPr lang="en-US" sz="1800" dirty="0" err="1" smtClean="0"/>
              <a:t>substituents</a:t>
            </a:r>
            <a:r>
              <a:rPr lang="en-US" sz="1800" dirty="0" smtClean="0"/>
              <a:t> on a double bond. The </a:t>
            </a:r>
            <a:r>
              <a:rPr lang="en-US" sz="1800" i="1" dirty="0" smtClean="0"/>
              <a:t>E</a:t>
            </a:r>
            <a:r>
              <a:rPr lang="en-US" sz="1800" dirty="0" smtClean="0"/>
              <a:t>/</a:t>
            </a:r>
            <a:r>
              <a:rPr lang="en-US" sz="1800" i="1" dirty="0" smtClean="0"/>
              <a:t>Z</a:t>
            </a:r>
            <a:r>
              <a:rPr lang="en-US" sz="1800" dirty="0" smtClean="0"/>
              <a:t> notation should then be used. </a:t>
            </a:r>
            <a:r>
              <a:rPr lang="en-US" sz="1800" i="1" dirty="0" smtClean="0"/>
              <a:t>Z</a:t>
            </a:r>
            <a:r>
              <a:rPr lang="en-US" sz="1800" dirty="0" smtClean="0"/>
              <a:t> (from the German </a:t>
            </a:r>
            <a:r>
              <a:rPr lang="de-DE" sz="1800" i="1" dirty="0" smtClean="0"/>
              <a:t>zusammen</a:t>
            </a:r>
            <a:r>
              <a:rPr lang="en-US" sz="1800" dirty="0" smtClean="0"/>
              <a:t>) means "together" and corresponds to the term </a:t>
            </a:r>
            <a:r>
              <a:rPr lang="en-US" sz="1800" i="1" dirty="0" err="1" smtClean="0"/>
              <a:t>cis</a:t>
            </a:r>
            <a:r>
              <a:rPr lang="en-US" sz="1800" dirty="0" smtClean="0"/>
              <a:t>; </a:t>
            </a:r>
            <a:r>
              <a:rPr lang="en-US" sz="1800" i="1" dirty="0" smtClean="0"/>
              <a:t>E</a:t>
            </a:r>
            <a:r>
              <a:rPr lang="en-US" sz="1800" dirty="0" smtClean="0"/>
              <a:t> (from the German </a:t>
            </a:r>
            <a:r>
              <a:rPr lang="de-DE" sz="1800" i="1" dirty="0" smtClean="0"/>
              <a:t>entgegen</a:t>
            </a:r>
            <a:r>
              <a:rPr lang="en-US" sz="1800" dirty="0" smtClean="0"/>
              <a:t>) means "opposite" and corresponds to </a:t>
            </a:r>
            <a:r>
              <a:rPr lang="en-US" sz="1800" i="1" dirty="0" smtClean="0"/>
              <a:t>trans</a:t>
            </a:r>
            <a:r>
              <a:rPr lang="en-US" sz="1800" dirty="0" smtClean="0"/>
              <a:t>.</a:t>
            </a:r>
          </a:p>
          <a:p>
            <a:r>
              <a:rPr lang="en-US" sz="1800" dirty="0" smtClean="0"/>
              <a:t>Whether a molecular configuration is designated </a:t>
            </a:r>
            <a:r>
              <a:rPr lang="en-US" sz="1800" i="1" dirty="0" smtClean="0"/>
              <a:t>E</a:t>
            </a:r>
            <a:r>
              <a:rPr lang="en-US" sz="1800" dirty="0" smtClean="0"/>
              <a:t> or </a:t>
            </a:r>
            <a:r>
              <a:rPr lang="en-US" sz="1800" i="1" dirty="0" smtClean="0"/>
              <a:t>Z</a:t>
            </a:r>
            <a:r>
              <a:rPr lang="en-US" sz="1800" dirty="0" smtClean="0"/>
              <a:t> is determined by the </a:t>
            </a:r>
            <a:r>
              <a:rPr lang="en-US" sz="1800" dirty="0" smtClean="0">
                <a:hlinkClick r:id="rId2" action="ppaction://hlinkfile" tooltip="Cahn-Ingold-Prelog priority rule"/>
              </a:rPr>
              <a:t>Cahn-</a:t>
            </a:r>
            <a:r>
              <a:rPr lang="en-US" sz="1800" dirty="0" err="1" smtClean="0">
                <a:hlinkClick r:id="rId2" action="ppaction://hlinkfile" tooltip="Cahn-Ingold-Prelog priority rule"/>
              </a:rPr>
              <a:t>Ingold</a:t>
            </a:r>
            <a:r>
              <a:rPr lang="en-US" sz="1800" dirty="0" smtClean="0">
                <a:hlinkClick r:id="rId2" action="ppaction://hlinkfile" tooltip="Cahn-Ingold-Prelog priority rule"/>
              </a:rPr>
              <a:t>-Prelog priority rules</a:t>
            </a:r>
            <a:r>
              <a:rPr lang="en-US" sz="1800" dirty="0" smtClean="0"/>
              <a:t>; higher atomic numbers are given higher priority. For each of the two atoms in the double bond, it is necessary to determine the priority of each substituent. If both the higher-priority </a:t>
            </a:r>
            <a:r>
              <a:rPr lang="en-US" sz="1800" dirty="0" err="1" smtClean="0"/>
              <a:t>substituents</a:t>
            </a:r>
            <a:r>
              <a:rPr lang="en-US" sz="1800" dirty="0" smtClean="0"/>
              <a:t> are on the same side, the arrangement is </a:t>
            </a:r>
            <a:r>
              <a:rPr lang="en-US" sz="1800" i="1" dirty="0" smtClean="0"/>
              <a:t>Z</a:t>
            </a:r>
            <a:r>
              <a:rPr lang="en-US" sz="1800" dirty="0" smtClean="0"/>
              <a:t>; if on opposite sides, the arrangement is </a:t>
            </a:r>
            <a:r>
              <a:rPr lang="en-US" sz="1800" i="1" dirty="0" smtClean="0"/>
              <a:t>E</a:t>
            </a:r>
            <a:r>
              <a:rPr lang="en-US" sz="1800" dirty="0" smtClean="0"/>
              <a:t>.</a:t>
            </a:r>
          </a:p>
          <a:p>
            <a:endParaRPr lang="en-US" dirty="0"/>
          </a:p>
        </p:txBody>
      </p:sp>
      <p:graphicFrame>
        <p:nvGraphicFramePr>
          <p:cNvPr id="8" name="Table 7"/>
          <p:cNvGraphicFramePr>
            <a:graphicFrameLocks noGrp="1"/>
          </p:cNvGraphicFramePr>
          <p:nvPr/>
        </p:nvGraphicFramePr>
        <p:xfrm>
          <a:off x="1524000" y="5105400"/>
          <a:ext cx="6096000" cy="731520"/>
        </p:xfrm>
        <a:graphic>
          <a:graphicData uri="http://schemas.openxmlformats.org/drawingml/2006/table">
            <a:tbl>
              <a:tblPr/>
              <a:tblGrid>
                <a:gridCol w="2032000"/>
                <a:gridCol w="2032000"/>
                <a:gridCol w="2032000"/>
              </a:tblGrid>
              <a:tr h="0">
                <a:tc>
                  <a:txBody>
                    <a:bodyPr/>
                    <a:lstStyle/>
                    <a:p>
                      <a:pPr algn="ctr"/>
                      <a:endParaRPr lang="en-US" dirty="0"/>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tc>
                  <a:txBody>
                    <a:bodyPr/>
                    <a:lstStyle/>
                    <a:p>
                      <a:pPr algn="ctr"/>
                      <a:endParaRPr lang="en-US"/>
                    </a:p>
                  </a:txBody>
                  <a:tcPr anchor="ctr">
                    <a:lnL>
                      <a:noFill/>
                    </a:lnL>
                    <a:lnR>
                      <a:noFill/>
                    </a:lnR>
                    <a:lnT>
                      <a:noFill/>
                    </a:lnT>
                    <a:lnB>
                      <a:noFill/>
                    </a:lnB>
                  </a:tcPr>
                </a:tc>
              </a:tr>
              <a:tr h="0">
                <a:tc>
                  <a:txBody>
                    <a:bodyPr/>
                    <a:lstStyle/>
                    <a:p>
                      <a:pPr algn="ctr"/>
                      <a:r>
                        <a:rPr lang="en-US" dirty="0"/>
                        <a:t>(</a:t>
                      </a:r>
                      <a:r>
                        <a:rPr lang="en-US" i="1" dirty="0"/>
                        <a:t>E</a:t>
                      </a:r>
                      <a:r>
                        <a:rPr lang="en-US" dirty="0"/>
                        <a:t>)-But-2-ene</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tc>
                  <a:txBody>
                    <a:bodyPr/>
                    <a:lstStyle/>
                    <a:p>
                      <a:pPr algn="ctr"/>
                      <a:r>
                        <a:rPr lang="en-US" i="1" dirty="0" smtClean="0"/>
                        <a:t>(Z</a:t>
                      </a:r>
                      <a:r>
                        <a:rPr lang="en-US" dirty="0"/>
                        <a:t>)-But-2-ene</a:t>
                      </a:r>
                    </a:p>
                  </a:txBody>
                  <a:tcPr anchor="ctr">
                    <a:lnL>
                      <a:noFill/>
                    </a:lnL>
                    <a:lnR>
                      <a:noFill/>
                    </a:lnR>
                    <a:lnT>
                      <a:noFill/>
                    </a:lnT>
                    <a:lnB>
                      <a:noFill/>
                    </a:lnB>
                  </a:tcPr>
                </a:tc>
              </a:tr>
            </a:tbl>
          </a:graphicData>
        </a:graphic>
      </p:graphicFrame>
      <p:pic>
        <p:nvPicPr>
          <p:cNvPr id="28679" name="Picture 7" descr="Cis-2-butene.svg">
            <a:hlinkClick r:id="rId3"/>
          </p:cNvPr>
          <p:cNvPicPr>
            <a:picLocks noChangeAspect="1" noChangeArrowheads="1"/>
          </p:cNvPicPr>
          <p:nvPr/>
        </p:nvPicPr>
        <p:blipFill>
          <a:blip r:embed="rId4" cstate="print"/>
          <a:srcRect/>
          <a:stretch>
            <a:fillRect/>
          </a:stretch>
        </p:blipFill>
        <p:spPr bwMode="auto">
          <a:xfrm>
            <a:off x="5867400" y="4419600"/>
            <a:ext cx="1238250" cy="962025"/>
          </a:xfrm>
          <a:prstGeom prst="rect">
            <a:avLst/>
          </a:prstGeom>
          <a:noFill/>
        </p:spPr>
      </p:pic>
      <p:pic>
        <p:nvPicPr>
          <p:cNvPr id="28678" name="Picture 6" descr="Trans-2-butene.svg">
            <a:hlinkClick r:id="rId5"/>
          </p:cNvPr>
          <p:cNvPicPr>
            <a:picLocks noChangeAspect="1" noChangeArrowheads="1"/>
          </p:cNvPicPr>
          <p:nvPr/>
        </p:nvPicPr>
        <p:blipFill>
          <a:blip r:embed="rId6" cstate="print"/>
          <a:srcRect/>
          <a:stretch>
            <a:fillRect/>
          </a:stretch>
        </p:blipFill>
        <p:spPr bwMode="auto">
          <a:xfrm>
            <a:off x="1905000" y="4419600"/>
            <a:ext cx="1238250" cy="962025"/>
          </a:xfrm>
          <a:prstGeom prst="rect">
            <a:avLst/>
          </a:prstGeom>
          <a:noFill/>
        </p:spPr>
      </p:pic>
      <p:pic>
        <p:nvPicPr>
          <p:cNvPr id="28681" name="Picture 9" descr="File:(Z)-1-bromo-1,2-dicholroethene.svg">
            <a:hlinkClick r:id="rId7"/>
          </p:cNvPr>
          <p:cNvPicPr>
            <a:picLocks noChangeAspect="1" noChangeArrowheads="1"/>
          </p:cNvPicPr>
          <p:nvPr/>
        </p:nvPicPr>
        <p:blipFill>
          <a:blip r:embed="rId8" cstate="print"/>
          <a:srcRect/>
          <a:stretch>
            <a:fillRect/>
          </a:stretch>
        </p:blipFill>
        <p:spPr bwMode="auto">
          <a:xfrm>
            <a:off x="2133600" y="5791200"/>
            <a:ext cx="1371600" cy="904954"/>
          </a:xfrm>
          <a:prstGeom prst="rect">
            <a:avLst/>
          </a:prstGeom>
          <a:noFill/>
        </p:spPr>
      </p:pic>
      <p:sp>
        <p:nvSpPr>
          <p:cNvPr id="12" name="Rectangle 11"/>
          <p:cNvSpPr/>
          <p:nvPr/>
        </p:nvSpPr>
        <p:spPr>
          <a:xfrm>
            <a:off x="3581400" y="6172200"/>
            <a:ext cx="3738524" cy="369332"/>
          </a:xfrm>
          <a:prstGeom prst="rect">
            <a:avLst/>
          </a:prstGeom>
        </p:spPr>
        <p:txBody>
          <a:bodyPr wrap="none">
            <a:spAutoFit/>
          </a:bodyPr>
          <a:lstStyle/>
          <a:p>
            <a:r>
              <a:rPr lang="en-US" b="1" dirty="0" smtClean="0"/>
              <a:t>(</a:t>
            </a:r>
            <a:r>
              <a:rPr lang="en-US" b="1" dirty="0" smtClean="0"/>
              <a:t>Z)-1-bromo-1,2-dicholroethene</a:t>
            </a:r>
            <a:endParaRPr lang="en-US"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84</TotalTime>
  <Words>632</Words>
  <Application>Microsoft Office PowerPoint</Application>
  <PresentationFormat>On-screen Show (4:3)</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Geometric isomerism</vt:lpstr>
      <vt:lpstr>Slide 2</vt:lpstr>
      <vt:lpstr>Slide 3</vt:lpstr>
      <vt:lpstr>Slide 4</vt:lpstr>
      <vt:lpstr>Slide 5</vt:lpstr>
      <vt:lpstr>E/Z notation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Geometric isomerism</dc:title>
  <dc:creator>hp</dc:creator>
  <cp:lastModifiedBy>hp</cp:lastModifiedBy>
  <cp:revision>9</cp:revision>
  <dcterms:created xsi:type="dcterms:W3CDTF">2006-08-16T00:00:00Z</dcterms:created>
  <dcterms:modified xsi:type="dcterms:W3CDTF">2012-11-18T17:02:28Z</dcterms:modified>
</cp:coreProperties>
</file>