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4"/>
  </p:notesMasterIdLst>
  <p:sldIdLst>
    <p:sldId id="280"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6" r:id="rId17"/>
    <p:sldId id="277" r:id="rId18"/>
    <p:sldId id="278" r:id="rId19"/>
    <p:sldId id="271" r:id="rId20"/>
    <p:sldId id="272" r:id="rId21"/>
    <p:sldId id="273" r:id="rId22"/>
    <p:sldId id="274" r:id="rId23"/>
  </p:sldIdLst>
  <p:sldSz cx="9144000" cy="6858000" type="screen4x3"/>
  <p:notesSz cx="6953250" cy="92344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1724"/>
          </a:xfrm>
          <a:prstGeom prst="rect">
            <a:avLst/>
          </a:prstGeom>
        </p:spPr>
        <p:txBody>
          <a:bodyPr vert="horz" lIns="92501" tIns="46250" rIns="92501" bIns="46250" rtlCol="0"/>
          <a:lstStyle>
            <a:lvl1pPr algn="l">
              <a:defRPr sz="1200"/>
            </a:lvl1pPr>
          </a:lstStyle>
          <a:p>
            <a:endParaRPr lang="en-US"/>
          </a:p>
        </p:txBody>
      </p:sp>
      <p:sp>
        <p:nvSpPr>
          <p:cNvPr id="3" name="Date Placeholder 2"/>
          <p:cNvSpPr>
            <a:spLocks noGrp="1"/>
          </p:cNvSpPr>
          <p:nvPr>
            <p:ph type="dt" idx="1"/>
          </p:nvPr>
        </p:nvSpPr>
        <p:spPr>
          <a:xfrm>
            <a:off x="3938566" y="0"/>
            <a:ext cx="3013075" cy="461724"/>
          </a:xfrm>
          <a:prstGeom prst="rect">
            <a:avLst/>
          </a:prstGeom>
        </p:spPr>
        <p:txBody>
          <a:bodyPr vert="horz" lIns="92501" tIns="46250" rIns="92501" bIns="46250" rtlCol="0"/>
          <a:lstStyle>
            <a:lvl1pPr algn="r">
              <a:defRPr sz="1200"/>
            </a:lvl1pPr>
          </a:lstStyle>
          <a:p>
            <a:fld id="{32D8CEF2-D1DE-44E6-AD66-290936A784D4}" type="datetimeFigureOut">
              <a:rPr lang="en-US" smtClean="0"/>
              <a:pPr/>
              <a:t>9/22/2017</a:t>
            </a:fld>
            <a:endParaRPr lang="en-US"/>
          </a:p>
        </p:txBody>
      </p:sp>
      <p:sp>
        <p:nvSpPr>
          <p:cNvPr id="4" name="Slide Image Placeholder 3"/>
          <p:cNvSpPr>
            <a:spLocks noGrp="1" noRot="1" noChangeAspect="1"/>
          </p:cNvSpPr>
          <p:nvPr>
            <p:ph type="sldImg" idx="2"/>
          </p:nvPr>
        </p:nvSpPr>
        <p:spPr>
          <a:xfrm>
            <a:off x="1166813" y="692150"/>
            <a:ext cx="4619625" cy="3463925"/>
          </a:xfrm>
          <a:prstGeom prst="rect">
            <a:avLst/>
          </a:prstGeom>
          <a:noFill/>
          <a:ln w="12700">
            <a:solidFill>
              <a:prstClr val="black"/>
            </a:solidFill>
          </a:ln>
        </p:spPr>
        <p:txBody>
          <a:bodyPr vert="horz" lIns="92501" tIns="46250" rIns="92501" bIns="46250" rtlCol="0" anchor="ctr"/>
          <a:lstStyle/>
          <a:p>
            <a:endParaRPr lang="en-US"/>
          </a:p>
        </p:txBody>
      </p:sp>
      <p:sp>
        <p:nvSpPr>
          <p:cNvPr id="5" name="Notes Placeholder 4"/>
          <p:cNvSpPr>
            <a:spLocks noGrp="1"/>
          </p:cNvSpPr>
          <p:nvPr>
            <p:ph type="body" sz="quarter" idx="3"/>
          </p:nvPr>
        </p:nvSpPr>
        <p:spPr>
          <a:xfrm>
            <a:off x="695325" y="4386382"/>
            <a:ext cx="5562600" cy="4155520"/>
          </a:xfrm>
          <a:prstGeom prst="rect">
            <a:avLst/>
          </a:prstGeom>
        </p:spPr>
        <p:txBody>
          <a:bodyPr vert="horz" lIns="92501" tIns="46250" rIns="92501" bIns="4625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1161"/>
            <a:ext cx="3013075" cy="461724"/>
          </a:xfrm>
          <a:prstGeom prst="rect">
            <a:avLst/>
          </a:prstGeom>
        </p:spPr>
        <p:txBody>
          <a:bodyPr vert="horz" lIns="92501" tIns="46250" rIns="92501" bIns="46250" rtlCol="0" anchor="b"/>
          <a:lstStyle>
            <a:lvl1pPr algn="l">
              <a:defRPr sz="1200"/>
            </a:lvl1pPr>
          </a:lstStyle>
          <a:p>
            <a:endParaRPr lang="en-US"/>
          </a:p>
        </p:txBody>
      </p:sp>
      <p:sp>
        <p:nvSpPr>
          <p:cNvPr id="7" name="Slide Number Placeholder 6"/>
          <p:cNvSpPr>
            <a:spLocks noGrp="1"/>
          </p:cNvSpPr>
          <p:nvPr>
            <p:ph type="sldNum" sz="quarter" idx="5"/>
          </p:nvPr>
        </p:nvSpPr>
        <p:spPr>
          <a:xfrm>
            <a:off x="3938566" y="8771161"/>
            <a:ext cx="3013075" cy="461724"/>
          </a:xfrm>
          <a:prstGeom prst="rect">
            <a:avLst/>
          </a:prstGeom>
        </p:spPr>
        <p:txBody>
          <a:bodyPr vert="horz" lIns="92501" tIns="46250" rIns="92501" bIns="46250" rtlCol="0" anchor="b"/>
          <a:lstStyle>
            <a:lvl1pPr algn="r">
              <a:defRPr sz="1200"/>
            </a:lvl1pPr>
          </a:lstStyle>
          <a:p>
            <a:fld id="{2C44BED7-8E02-4377-A834-545FECAEF72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C0EEEA0-00A4-4C8C-A57C-84D1A7766D9B}" type="datetime1">
              <a:rPr lang="en-US" smtClean="0"/>
              <a:pPr/>
              <a:t>9/22/2017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FDA4DE-CA6A-4866-9A21-A52196D253F0}" type="datetime1">
              <a:rPr lang="en-US" smtClean="0"/>
              <a:pPr/>
              <a:t>9/22/2017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ABE640-BD03-4E68-BC85-03DA3FA32F20}" type="datetime1">
              <a:rPr lang="en-US" smtClean="0"/>
              <a:pPr/>
              <a:t>9/22/2017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25C3022-BB1E-4F3D-B4C9-6CBD90A22A5A}" type="datetime1">
              <a:rPr lang="en-US" smtClean="0"/>
              <a:pPr/>
              <a:t>9/22/2017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F73652E-22C1-4CAB-8902-DA59104AF1D0}" type="datetime1">
              <a:rPr lang="en-US" smtClean="0"/>
              <a:pPr/>
              <a:t>9/22/2017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9359A56-BA61-4F6C-A235-A3A1C46133B9}" type="datetime1">
              <a:rPr lang="en-US" smtClean="0"/>
              <a:pPr/>
              <a:t>9/22/2017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AE9D29E-288F-46D0-8CD4-1325F6BED364}" type="datetime1">
              <a:rPr lang="en-US" smtClean="0"/>
              <a:pPr/>
              <a:t>9/22/2017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0309D1C-F3A2-459D-A20B-9D410F458708}" type="datetime1">
              <a:rPr lang="en-US" smtClean="0"/>
              <a:pPr/>
              <a:t>9/22/2017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067389-87BB-45FB-8E3D-A91150A223B6}" type="datetime1">
              <a:rPr lang="en-US" smtClean="0"/>
              <a:pPr/>
              <a:t>9/22/2017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7268BF2-80D2-411A-A65A-D2BF87E78F1A}" type="datetime1">
              <a:rPr lang="en-US" smtClean="0"/>
              <a:pPr/>
              <a:t>9/22/2017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ECFC970-7FE2-4F4D-84DE-109DBB57FA0E}" type="datetime1">
              <a:rPr lang="en-US" smtClean="0"/>
              <a:pPr/>
              <a:t>9/22/2017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F0E35BA-361B-4CB5-A4F8-F4592B7FA893}" type="datetime1">
              <a:rPr lang="en-US" smtClean="0"/>
              <a:pPr/>
              <a:t>9/22/2017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22.jpeg"/><Relationship Id="rId5" Type="http://schemas.openxmlformats.org/officeDocument/2006/relationships/image" Target="../media/image21.png"/><Relationship Id="rId4" Type="http://schemas.openxmlformats.org/officeDocument/2006/relationships/image" Target="../media/image20.png"/></Relationships>
</file>

<file path=ppt/slides/_rels/slide1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25.png"/><Relationship Id="rId4" Type="http://schemas.openxmlformats.org/officeDocument/2006/relationships/image" Target="../media/image24.jpeg"/></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9.png"/><Relationship Id="rId7" Type="http://schemas.openxmlformats.org/officeDocument/2006/relationships/image" Target="../media/image28.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27.wmf"/><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0.wmf"/><Relationship Id="rId4" Type="http://schemas.openxmlformats.org/officeDocument/2006/relationships/oleObject" Target="../embeddings/oleObject4.bin"/></Relationships>
</file>

<file path=ppt/slides/_rels/slide15.xml.rels><?xml version="1.0" encoding="UTF-8" standalone="yes"?>
<Relationships xmlns="http://schemas.openxmlformats.org/package/2006/relationships"><Relationship Id="rId8" Type="http://schemas.openxmlformats.org/officeDocument/2006/relationships/image" Target="../media/image33.png"/><Relationship Id="rId3" Type="http://schemas.openxmlformats.org/officeDocument/2006/relationships/hyperlink" Target="http://en.wikipedia.org/wiki/Molecules" TargetMode="External"/><Relationship Id="rId7" Type="http://schemas.openxmlformats.org/officeDocument/2006/relationships/image" Target="../media/image32.png"/><Relationship Id="rId2" Type="http://schemas.openxmlformats.org/officeDocument/2006/relationships/hyperlink" Target="http://en.wikipedia.org/wiki/Delocalized_electron" TargetMode="External"/><Relationship Id="rId1" Type="http://schemas.openxmlformats.org/officeDocument/2006/relationships/slideLayout" Target="../slideLayouts/slideLayout2.xml"/><Relationship Id="rId6" Type="http://schemas.openxmlformats.org/officeDocument/2006/relationships/image" Target="../media/image31.png"/><Relationship Id="rId5" Type="http://schemas.openxmlformats.org/officeDocument/2006/relationships/hyperlink" Target="http://en.wikipedia.org/wiki/Lewis_formula" TargetMode="External"/><Relationship Id="rId4" Type="http://schemas.openxmlformats.org/officeDocument/2006/relationships/hyperlink" Target="http://en.wikipedia.org/wiki/Polyatomic_ion" TargetMode="External"/><Relationship Id="rId9" Type="http://schemas.openxmlformats.org/officeDocument/2006/relationships/image" Target="../media/image34.png"/></Relationships>
</file>

<file path=ppt/slides/_rels/slide16.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en.wikipedia.org/wiki/Hydrogen_chloride" TargetMode="External"/><Relationship Id="rId2" Type="http://schemas.openxmlformats.org/officeDocument/2006/relationships/hyperlink" Target="http://en.wikipedia.org/wiki/Dipole" TargetMode="External"/><Relationship Id="rId1" Type="http://schemas.openxmlformats.org/officeDocument/2006/relationships/slideLayout" Target="../slideLayouts/slideLayout2.xml"/><Relationship Id="rId5" Type="http://schemas.openxmlformats.org/officeDocument/2006/relationships/image" Target="../media/image39.png"/><Relationship Id="rId4" Type="http://schemas.openxmlformats.org/officeDocument/2006/relationships/image" Target="../media/image38.png"/></Relationships>
</file>

<file path=ppt/slides/_rels/slide21.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8.png"/><Relationship Id="rId1" Type="http://schemas.openxmlformats.org/officeDocument/2006/relationships/slideLayout" Target="../slideLayouts/slideLayout2.xml"/><Relationship Id="rId5" Type="http://schemas.openxmlformats.org/officeDocument/2006/relationships/image" Target="../media/image42.png"/><Relationship Id="rId4" Type="http://schemas.openxmlformats.org/officeDocument/2006/relationships/image" Target="../media/image41.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http://www.askthenerd.com/ocol/STRUCT/SB/SBGIF/SB1.GIF" TargetMode="External"/><Relationship Id="rId2" Type="http://schemas.openxmlformats.org/officeDocument/2006/relationships/image" Target="../media/image6.gif"/><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2"/>
          </p:nvPr>
        </p:nvSpPr>
        <p:spPr>
          <a:xfrm>
            <a:off x="1219200" y="5282045"/>
            <a:ext cx="7162800" cy="1371600"/>
          </a:xfrm>
        </p:spPr>
        <p:txBody>
          <a:bodyPr>
            <a:normAutofit/>
          </a:bodyPr>
          <a:lstStyle/>
          <a:p>
            <a:r>
              <a:rPr lang="en-US" sz="2800" dirty="0" smtClean="0"/>
              <a:t>                                                       </a:t>
            </a:r>
            <a:r>
              <a:rPr lang="en-US" sz="2800" b="1" dirty="0" smtClean="0">
                <a:solidFill>
                  <a:schemeClr val="tx1">
                    <a:lumMod val="95000"/>
                    <a:lumOff val="5000"/>
                  </a:schemeClr>
                </a:solidFill>
              </a:rPr>
              <a:t>Dr. </a:t>
            </a:r>
            <a:r>
              <a:rPr lang="en-US" sz="2800" b="1" dirty="0" err="1" smtClean="0">
                <a:solidFill>
                  <a:schemeClr val="tx1">
                    <a:lumMod val="95000"/>
                    <a:lumOff val="5000"/>
                  </a:schemeClr>
                </a:solidFill>
              </a:rPr>
              <a:t>Ayad</a:t>
            </a:r>
            <a:r>
              <a:rPr lang="en-US" sz="2800" b="1" dirty="0" smtClean="0">
                <a:solidFill>
                  <a:schemeClr val="tx1">
                    <a:lumMod val="95000"/>
                    <a:lumOff val="5000"/>
                  </a:schemeClr>
                </a:solidFill>
              </a:rPr>
              <a:t> </a:t>
            </a:r>
            <a:r>
              <a:rPr lang="en-US" sz="2800" b="1" dirty="0" err="1" smtClean="0">
                <a:solidFill>
                  <a:schemeClr val="tx1">
                    <a:lumMod val="95000"/>
                    <a:lumOff val="5000"/>
                  </a:schemeClr>
                </a:solidFill>
              </a:rPr>
              <a:t>Raauf</a:t>
            </a:r>
            <a:endParaRPr lang="en-US" sz="2800" b="1" dirty="0">
              <a:solidFill>
                <a:schemeClr val="tx1">
                  <a:lumMod val="95000"/>
                  <a:lumOff val="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pic>
        <p:nvPicPr>
          <p:cNvPr id="6" name="Picture 2"/>
          <p:cNvPicPr>
            <a:picLocks noGrp="1" noChangeAspect="1" noChangeArrowheads="1"/>
          </p:cNvPicPr>
          <p:nvPr>
            <p:ph sz="quarter" idx="1"/>
          </p:nvPr>
        </p:nvPicPr>
        <p:blipFill>
          <a:blip r:embed="rId2" cstate="print"/>
          <a:srcRect/>
          <a:stretch>
            <a:fillRect/>
          </a:stretch>
        </p:blipFill>
        <p:spPr bwMode="auto">
          <a:xfrm>
            <a:off x="228600" y="0"/>
            <a:ext cx="8610600" cy="5029200"/>
          </a:xfrm>
          <a:prstGeom prst="rect">
            <a:avLst/>
          </a:prstGeom>
          <a:noFill/>
          <a:ln w="9525">
            <a:noFill/>
            <a:miter lim="800000"/>
            <a:headEnd/>
            <a:tailEnd/>
          </a:ln>
        </p:spPr>
      </p:pic>
    </p:spTree>
    <p:extLst>
      <p:ext uri="{BB962C8B-B14F-4D97-AF65-F5344CB8AC3E}">
        <p14:creationId xmlns:p14="http://schemas.microsoft.com/office/powerpoint/2010/main" val="3784316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10</a:t>
            </a:fld>
            <a:endParaRPr lang="en-US"/>
          </a:p>
        </p:txBody>
      </p:sp>
      <p:sp>
        <p:nvSpPr>
          <p:cNvPr id="4" name="Content Placeholder 3"/>
          <p:cNvSpPr>
            <a:spLocks noGrp="1"/>
          </p:cNvSpPr>
          <p:nvPr>
            <p:ph sz="quarter" idx="1"/>
          </p:nvPr>
        </p:nvSpPr>
        <p:spPr/>
        <p:txBody>
          <a:bodyPr/>
          <a:lstStyle/>
          <a:p>
            <a:r>
              <a:rPr lang="en-US" sz="1800" dirty="0" smtClean="0"/>
              <a:t>Two additional orbital hybrids are also available for carbon:</a:t>
            </a:r>
          </a:p>
          <a:p>
            <a:pPr lvl="0"/>
            <a:r>
              <a:rPr lang="en-US" sz="1800" b="1" dirty="0" smtClean="0"/>
              <a:t>sp</a:t>
            </a:r>
            <a:r>
              <a:rPr lang="en-US" sz="1800" b="1" baseline="30000" dirty="0" smtClean="0"/>
              <a:t>2</a:t>
            </a:r>
            <a:r>
              <a:rPr lang="en-US" sz="1800" b="1" dirty="0" smtClean="0"/>
              <a:t> Hybridization:</a:t>
            </a:r>
            <a:endParaRPr lang="en-US" sz="1800" dirty="0" smtClean="0"/>
          </a:p>
          <a:p>
            <a:r>
              <a:rPr lang="en-US" sz="1800" dirty="0" smtClean="0"/>
              <a:t>One in which the 2s-orbital combines with two of the available p-orbital (</a:t>
            </a:r>
            <a:r>
              <a:rPr lang="en-US" sz="1800" b="1" dirty="0" smtClean="0"/>
              <a:t>sp</a:t>
            </a:r>
            <a:r>
              <a:rPr lang="en-US" sz="1800" b="1" baseline="30000" dirty="0" smtClean="0"/>
              <a:t>2</a:t>
            </a:r>
            <a:r>
              <a:rPr lang="en-US" sz="1800" dirty="0" smtClean="0"/>
              <a:t>). The geometry predicted for the sp</a:t>
            </a:r>
            <a:r>
              <a:rPr lang="en-US" sz="1800" baseline="30000" dirty="0" smtClean="0"/>
              <a:t>2</a:t>
            </a:r>
            <a:r>
              <a:rPr lang="en-US" sz="1800" dirty="0" smtClean="0"/>
              <a:t> hybrid is </a:t>
            </a:r>
            <a:r>
              <a:rPr lang="en-US" sz="1800" b="1" dirty="0" err="1" smtClean="0"/>
              <a:t>trigonal</a:t>
            </a:r>
            <a:r>
              <a:rPr lang="en-US" sz="1800" dirty="0" smtClean="0"/>
              <a:t> with the unused p-orbital perpendicular to the plane. Carbons which are sp</a:t>
            </a:r>
            <a:r>
              <a:rPr lang="en-US" sz="1800" baseline="30000" dirty="0" smtClean="0"/>
              <a:t>2</a:t>
            </a:r>
            <a:r>
              <a:rPr lang="en-US" sz="1800" dirty="0" smtClean="0"/>
              <a:t> must be connected to at least one additional sp</a:t>
            </a:r>
            <a:r>
              <a:rPr lang="en-US" sz="1800" baseline="30000" dirty="0" smtClean="0"/>
              <a:t>2</a:t>
            </a:r>
            <a:r>
              <a:rPr lang="en-US" sz="1800" dirty="0" smtClean="0"/>
              <a:t> atom and organic molecules containing one or more pairs of sp</a:t>
            </a:r>
            <a:r>
              <a:rPr lang="en-US" sz="1800" baseline="30000" dirty="0" smtClean="0"/>
              <a:t>2</a:t>
            </a:r>
            <a:r>
              <a:rPr lang="en-US" sz="1800" dirty="0" smtClean="0"/>
              <a:t> carbons are called alkenes. A model for the simplest </a:t>
            </a:r>
            <a:r>
              <a:rPr lang="en-US" sz="1800" dirty="0" err="1" smtClean="0"/>
              <a:t>alkene</a:t>
            </a:r>
            <a:r>
              <a:rPr lang="en-US" sz="1800" dirty="0" smtClean="0"/>
              <a:t>, </a:t>
            </a:r>
            <a:r>
              <a:rPr lang="en-US" sz="1800" dirty="0" err="1" smtClean="0"/>
              <a:t>ethene</a:t>
            </a:r>
            <a:r>
              <a:rPr lang="en-US" sz="1800" dirty="0" smtClean="0"/>
              <a:t> (CH2=CH2) is shown below. </a:t>
            </a:r>
          </a:p>
          <a:p>
            <a:endParaRPr lang="en-US" dirty="0"/>
          </a:p>
        </p:txBody>
      </p:sp>
      <p:pic>
        <p:nvPicPr>
          <p:cNvPr id="5" name="Picture 2"/>
          <p:cNvPicPr>
            <a:picLocks noChangeAspect="1" noChangeArrowheads="1"/>
          </p:cNvPicPr>
          <p:nvPr/>
        </p:nvPicPr>
        <p:blipFill>
          <a:blip r:embed="rId2" cstate="print"/>
          <a:srcRect/>
          <a:stretch>
            <a:fillRect/>
          </a:stretch>
        </p:blipFill>
        <p:spPr bwMode="auto">
          <a:xfrm>
            <a:off x="762000" y="0"/>
            <a:ext cx="3152775" cy="1076325"/>
          </a:xfrm>
          <a:prstGeom prst="rect">
            <a:avLst/>
          </a:prstGeom>
          <a:noFill/>
          <a:ln w="9525">
            <a:noFill/>
            <a:miter lim="800000"/>
            <a:headEnd/>
            <a:tailEnd/>
          </a:ln>
          <a:effectLst/>
        </p:spPr>
      </p:pic>
      <p:pic>
        <p:nvPicPr>
          <p:cNvPr id="23556" name="Picture 4"/>
          <p:cNvPicPr>
            <a:picLocks noChangeAspect="1" noChangeArrowheads="1"/>
          </p:cNvPicPr>
          <p:nvPr/>
        </p:nvPicPr>
        <p:blipFill>
          <a:blip r:embed="rId3" cstate="print"/>
          <a:srcRect/>
          <a:stretch>
            <a:fillRect/>
          </a:stretch>
        </p:blipFill>
        <p:spPr bwMode="auto">
          <a:xfrm>
            <a:off x="1143001" y="3522132"/>
            <a:ext cx="2590799" cy="287867"/>
          </a:xfrm>
          <a:prstGeom prst="rect">
            <a:avLst/>
          </a:prstGeom>
          <a:noFill/>
        </p:spPr>
      </p:pic>
      <p:pic>
        <p:nvPicPr>
          <p:cNvPr id="23555" name="Picture 3"/>
          <p:cNvPicPr>
            <a:picLocks noChangeAspect="1" noChangeArrowheads="1"/>
          </p:cNvPicPr>
          <p:nvPr/>
        </p:nvPicPr>
        <p:blipFill>
          <a:blip r:embed="rId4" cstate="print"/>
          <a:srcRect/>
          <a:stretch>
            <a:fillRect/>
          </a:stretch>
        </p:blipFill>
        <p:spPr bwMode="auto">
          <a:xfrm>
            <a:off x="838201" y="3896483"/>
            <a:ext cx="3962400" cy="904118"/>
          </a:xfrm>
          <a:prstGeom prst="rect">
            <a:avLst/>
          </a:prstGeom>
          <a:noFill/>
        </p:spPr>
      </p:pic>
      <p:pic>
        <p:nvPicPr>
          <p:cNvPr id="23554" name="Picture 2"/>
          <p:cNvPicPr>
            <a:picLocks noChangeAspect="1" noChangeArrowheads="1"/>
          </p:cNvPicPr>
          <p:nvPr/>
        </p:nvPicPr>
        <p:blipFill>
          <a:blip r:embed="rId5" cstate="print"/>
          <a:srcRect/>
          <a:stretch>
            <a:fillRect/>
          </a:stretch>
        </p:blipFill>
        <p:spPr bwMode="auto">
          <a:xfrm>
            <a:off x="1981200" y="5029200"/>
            <a:ext cx="1057127" cy="1457325"/>
          </a:xfrm>
          <a:prstGeom prst="rect">
            <a:avLst/>
          </a:prstGeom>
          <a:noFill/>
        </p:spPr>
      </p:pic>
      <p:sp>
        <p:nvSpPr>
          <p:cNvPr id="2355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558" name="Rectangle 6"/>
          <p:cNvSpPr>
            <a:spLocks noChangeArrowheads="1"/>
          </p:cNvSpPr>
          <p:nvPr/>
        </p:nvSpPr>
        <p:spPr bwMode="auto">
          <a:xfrm>
            <a:off x="0" y="762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559" name="Rectangle 7"/>
          <p:cNvSpPr>
            <a:spLocks noChangeArrowheads="1"/>
          </p:cNvSpPr>
          <p:nvPr/>
        </p:nvSpPr>
        <p:spPr bwMode="auto">
          <a:xfrm>
            <a:off x="0" y="2143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560" name="Rectangle 8"/>
          <p:cNvSpPr>
            <a:spLocks noChangeArrowheads="1"/>
          </p:cNvSpPr>
          <p:nvPr/>
        </p:nvSpPr>
        <p:spPr bwMode="auto">
          <a:xfrm>
            <a:off x="0" y="3981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23561" name="Picture 9" descr="fig1-6b"/>
          <p:cNvPicPr>
            <a:picLocks noChangeAspect="1" noChangeArrowheads="1"/>
          </p:cNvPicPr>
          <p:nvPr/>
        </p:nvPicPr>
        <p:blipFill>
          <a:blip r:embed="rId6" cstate="print"/>
          <a:srcRect/>
          <a:stretch>
            <a:fillRect/>
          </a:stretch>
        </p:blipFill>
        <p:spPr bwMode="auto">
          <a:xfrm>
            <a:off x="5867400" y="3505200"/>
            <a:ext cx="2724276" cy="259536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11</a:t>
            </a:fld>
            <a:endParaRPr lang="en-US"/>
          </a:p>
        </p:txBody>
      </p:sp>
      <p:sp>
        <p:nvSpPr>
          <p:cNvPr id="4" name="Content Placeholder 3"/>
          <p:cNvSpPr>
            <a:spLocks noGrp="1"/>
          </p:cNvSpPr>
          <p:nvPr>
            <p:ph sz="quarter" idx="1"/>
          </p:nvPr>
        </p:nvSpPr>
        <p:spPr>
          <a:xfrm>
            <a:off x="914400" y="1066800"/>
            <a:ext cx="7772400" cy="4953000"/>
          </a:xfrm>
        </p:spPr>
        <p:txBody>
          <a:bodyPr>
            <a:normAutofit/>
          </a:bodyPr>
          <a:lstStyle/>
          <a:p>
            <a:pPr lvl="0"/>
            <a:r>
              <a:rPr lang="en-US" sz="1800" b="1" dirty="0" smtClean="0"/>
              <a:t>sp Hybridization:</a:t>
            </a:r>
            <a:endParaRPr lang="en-US" sz="1800" dirty="0" smtClean="0"/>
          </a:p>
          <a:p>
            <a:r>
              <a:rPr lang="en-US" sz="1800" dirty="0" smtClean="0"/>
              <a:t>Mixing of one 2s orbital with one 2p orbital gives two identical sp hybrid </a:t>
            </a:r>
            <a:r>
              <a:rPr lang="en-US" sz="1800" dirty="0" err="1" smtClean="0"/>
              <a:t>orbitals</a:t>
            </a:r>
            <a:r>
              <a:rPr lang="en-US" sz="1800" dirty="0" smtClean="0"/>
              <a:t>. Since they are identical, their uniform distribution in space is achieved by localization along a single axis with central C atom (180</a:t>
            </a:r>
            <a:r>
              <a:rPr lang="en-US" sz="1800" baseline="30000" dirty="0" smtClean="0"/>
              <a:t>o</a:t>
            </a:r>
            <a:r>
              <a:rPr lang="en-US" sz="1800" dirty="0" smtClean="0"/>
              <a:t> valence angle). The two remaining </a:t>
            </a:r>
            <a:r>
              <a:rPr lang="en-US" sz="1800" dirty="0" err="1" smtClean="0"/>
              <a:t>orbitals</a:t>
            </a:r>
            <a:r>
              <a:rPr lang="en-US" sz="1800" dirty="0" smtClean="0"/>
              <a:t> are capable of forming two </a:t>
            </a:r>
            <a:r>
              <a:rPr lang="en-US" sz="1800" dirty="0" err="1" smtClean="0"/>
              <a:t>orbitals</a:t>
            </a:r>
            <a:r>
              <a:rPr lang="en-US" sz="1800" dirty="0" smtClean="0"/>
              <a:t> with the analogous </a:t>
            </a:r>
            <a:r>
              <a:rPr lang="en-US" sz="1800" dirty="0" err="1" smtClean="0"/>
              <a:t>orbitals</a:t>
            </a:r>
            <a:r>
              <a:rPr lang="en-US" sz="1800" dirty="0" smtClean="0"/>
              <a:t> of adjacent atoms (e.g. sp hybridized carbon). This will give rise to a triple bond consisting of a single bond and two mutually orthogonal -bonds. This situation is represented by acetylenes. The geometrical consequence of the sp hybridization is the linearity of the structure. </a:t>
            </a:r>
          </a:p>
          <a:p>
            <a:endParaRPr lang="en-US" dirty="0"/>
          </a:p>
        </p:txBody>
      </p:sp>
      <p:pic>
        <p:nvPicPr>
          <p:cNvPr id="5" name="Picture 2"/>
          <p:cNvPicPr>
            <a:picLocks noChangeAspect="1" noChangeArrowheads="1"/>
          </p:cNvPicPr>
          <p:nvPr/>
        </p:nvPicPr>
        <p:blipFill>
          <a:blip r:embed="rId2" cstate="print"/>
          <a:srcRect/>
          <a:stretch>
            <a:fillRect/>
          </a:stretch>
        </p:blipFill>
        <p:spPr bwMode="auto">
          <a:xfrm>
            <a:off x="762000" y="0"/>
            <a:ext cx="3152775" cy="1076325"/>
          </a:xfrm>
          <a:prstGeom prst="rect">
            <a:avLst/>
          </a:prstGeom>
          <a:noFill/>
          <a:ln w="9525">
            <a:noFill/>
            <a:miter lim="800000"/>
            <a:headEnd/>
            <a:tailEnd/>
          </a:ln>
          <a:effectLst/>
        </p:spPr>
      </p:pic>
      <p:pic>
        <p:nvPicPr>
          <p:cNvPr id="26626" name="Picture 2"/>
          <p:cNvPicPr>
            <a:picLocks noChangeAspect="1" noChangeArrowheads="1"/>
          </p:cNvPicPr>
          <p:nvPr/>
        </p:nvPicPr>
        <p:blipFill>
          <a:blip r:embed="rId3" cstate="print"/>
          <a:srcRect/>
          <a:stretch>
            <a:fillRect/>
          </a:stretch>
        </p:blipFill>
        <p:spPr bwMode="auto">
          <a:xfrm>
            <a:off x="927635" y="3505200"/>
            <a:ext cx="3372599" cy="2771775"/>
          </a:xfrm>
          <a:prstGeom prst="rect">
            <a:avLst/>
          </a:prstGeom>
          <a:noFill/>
          <a:ln w="9525">
            <a:noFill/>
            <a:miter lim="800000"/>
            <a:headEnd/>
            <a:tailEnd/>
          </a:ln>
        </p:spPr>
      </p:pic>
      <p:pic>
        <p:nvPicPr>
          <p:cNvPr id="26627" name="Picture 3" descr="fig1-7"/>
          <p:cNvPicPr>
            <a:picLocks noChangeAspect="1" noChangeArrowheads="1"/>
          </p:cNvPicPr>
          <p:nvPr/>
        </p:nvPicPr>
        <p:blipFill>
          <a:blip r:embed="rId4" cstate="print"/>
          <a:srcRect/>
          <a:stretch>
            <a:fillRect/>
          </a:stretch>
        </p:blipFill>
        <p:spPr bwMode="auto">
          <a:xfrm>
            <a:off x="4648200" y="5029200"/>
            <a:ext cx="3175000" cy="1658582"/>
          </a:xfrm>
          <a:prstGeom prst="rect">
            <a:avLst/>
          </a:prstGeom>
          <a:noFill/>
          <a:ln w="9525">
            <a:noFill/>
            <a:miter lim="800000"/>
            <a:headEnd/>
            <a:tailEnd/>
          </a:ln>
        </p:spPr>
      </p:pic>
      <p:pic>
        <p:nvPicPr>
          <p:cNvPr id="26628" name="Picture 4"/>
          <p:cNvPicPr>
            <a:picLocks noChangeAspect="1" noChangeArrowheads="1"/>
          </p:cNvPicPr>
          <p:nvPr/>
        </p:nvPicPr>
        <p:blipFill>
          <a:blip r:embed="rId5" cstate="print"/>
          <a:srcRect/>
          <a:stretch>
            <a:fillRect/>
          </a:stretch>
        </p:blipFill>
        <p:spPr bwMode="auto">
          <a:xfrm>
            <a:off x="4038600" y="3581400"/>
            <a:ext cx="3848100" cy="134520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12</a:t>
            </a:fld>
            <a:endParaRPr lang="en-US"/>
          </a:p>
        </p:txBody>
      </p:sp>
      <p:sp>
        <p:nvSpPr>
          <p:cNvPr id="4" name="Content Placeholder 3"/>
          <p:cNvSpPr>
            <a:spLocks noGrp="1"/>
          </p:cNvSpPr>
          <p:nvPr>
            <p:ph sz="quarter" idx="1"/>
          </p:nvPr>
        </p:nvSpPr>
        <p:spPr/>
        <p:txBody>
          <a:bodyPr/>
          <a:lstStyle/>
          <a:p>
            <a:r>
              <a:rPr lang="en-US" dirty="0" smtClean="0"/>
              <a:t>The three types of hybridization which are encountered in carbon compounds are shown below for the molecules eth</a:t>
            </a:r>
            <a:r>
              <a:rPr lang="en-US" b="1" dirty="0" smtClean="0"/>
              <a:t>ane</a:t>
            </a:r>
            <a:r>
              <a:rPr lang="en-US" dirty="0" smtClean="0"/>
              <a:t> (</a:t>
            </a:r>
            <a:r>
              <a:rPr lang="en-US" b="1" dirty="0" smtClean="0"/>
              <a:t>sp</a:t>
            </a:r>
            <a:r>
              <a:rPr lang="en-US" b="1" baseline="30000" dirty="0" smtClean="0"/>
              <a:t>3</a:t>
            </a:r>
            <a:r>
              <a:rPr lang="en-US" dirty="0" smtClean="0"/>
              <a:t>, an </a:t>
            </a:r>
            <a:r>
              <a:rPr lang="en-US" dirty="0" err="1" smtClean="0"/>
              <a:t>alk</a:t>
            </a:r>
            <a:r>
              <a:rPr lang="en-US" b="1" dirty="0" err="1" smtClean="0"/>
              <a:t>ane</a:t>
            </a:r>
            <a:r>
              <a:rPr lang="en-US" dirty="0" smtClean="0"/>
              <a:t>), </a:t>
            </a:r>
            <a:r>
              <a:rPr lang="en-US" dirty="0" err="1" smtClean="0"/>
              <a:t>eth</a:t>
            </a:r>
            <a:r>
              <a:rPr lang="en-US" b="1" dirty="0" err="1" smtClean="0"/>
              <a:t>ene</a:t>
            </a:r>
            <a:r>
              <a:rPr lang="en-US" dirty="0" smtClean="0"/>
              <a:t> (</a:t>
            </a:r>
            <a:r>
              <a:rPr lang="en-US" b="1" dirty="0" smtClean="0"/>
              <a:t>sp</a:t>
            </a:r>
            <a:r>
              <a:rPr lang="en-US" b="1" baseline="30000" dirty="0" smtClean="0"/>
              <a:t>2</a:t>
            </a:r>
            <a:r>
              <a:rPr lang="en-US" dirty="0" smtClean="0"/>
              <a:t>, an </a:t>
            </a:r>
            <a:r>
              <a:rPr lang="en-US" dirty="0" err="1" smtClean="0"/>
              <a:t>alk</a:t>
            </a:r>
            <a:r>
              <a:rPr lang="en-US" b="1" dirty="0" err="1" smtClean="0"/>
              <a:t>ene</a:t>
            </a:r>
            <a:r>
              <a:rPr lang="en-US" dirty="0" smtClean="0"/>
              <a:t>) and </a:t>
            </a:r>
            <a:r>
              <a:rPr lang="en-US" dirty="0" err="1" smtClean="0"/>
              <a:t>eth</a:t>
            </a:r>
            <a:r>
              <a:rPr lang="en-US" b="1" dirty="0" err="1" smtClean="0"/>
              <a:t>yne</a:t>
            </a:r>
            <a:r>
              <a:rPr lang="en-US" dirty="0" smtClean="0"/>
              <a:t> (</a:t>
            </a:r>
            <a:r>
              <a:rPr lang="en-US" b="1" dirty="0" smtClean="0"/>
              <a:t>sp</a:t>
            </a:r>
            <a:r>
              <a:rPr lang="en-US" dirty="0" smtClean="0"/>
              <a:t>, an </a:t>
            </a:r>
            <a:r>
              <a:rPr lang="en-US" dirty="0" err="1" smtClean="0"/>
              <a:t>alk</a:t>
            </a:r>
            <a:r>
              <a:rPr lang="en-US" b="1" dirty="0" err="1" smtClean="0"/>
              <a:t>yne</a:t>
            </a:r>
            <a:r>
              <a:rPr lang="en-US" dirty="0" smtClean="0"/>
              <a:t>) </a:t>
            </a:r>
          </a:p>
          <a:p>
            <a:endParaRPr lang="en-US" dirty="0"/>
          </a:p>
        </p:txBody>
      </p:sp>
      <p:pic>
        <p:nvPicPr>
          <p:cNvPr id="28674" name="Picture 2"/>
          <p:cNvPicPr>
            <a:picLocks noChangeAspect="1" noChangeArrowheads="1"/>
          </p:cNvPicPr>
          <p:nvPr/>
        </p:nvPicPr>
        <p:blipFill>
          <a:blip r:embed="rId2" cstate="print"/>
          <a:srcRect/>
          <a:stretch>
            <a:fillRect/>
          </a:stretch>
        </p:blipFill>
        <p:spPr bwMode="auto">
          <a:xfrm>
            <a:off x="1447800" y="3581400"/>
            <a:ext cx="6895389" cy="1733550"/>
          </a:xfrm>
          <a:prstGeom prst="rect">
            <a:avLst/>
          </a:prstGeom>
          <a:noFill/>
          <a:ln w="9525">
            <a:noFill/>
            <a:miter lim="800000"/>
            <a:headEnd/>
            <a:tailEnd/>
          </a:ln>
        </p:spPr>
      </p:pic>
      <p:pic>
        <p:nvPicPr>
          <p:cNvPr id="6" name="Picture 2"/>
          <p:cNvPicPr>
            <a:picLocks noChangeAspect="1" noChangeArrowheads="1"/>
          </p:cNvPicPr>
          <p:nvPr/>
        </p:nvPicPr>
        <p:blipFill>
          <a:blip r:embed="rId3" cstate="print"/>
          <a:srcRect/>
          <a:stretch>
            <a:fillRect/>
          </a:stretch>
        </p:blipFill>
        <p:spPr bwMode="auto">
          <a:xfrm>
            <a:off x="762000" y="0"/>
            <a:ext cx="3152775" cy="10763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13</a:t>
            </a:fld>
            <a:endParaRPr lang="en-US"/>
          </a:p>
        </p:txBody>
      </p:sp>
      <p:sp>
        <p:nvSpPr>
          <p:cNvPr id="4" name="Content Placeholder 3"/>
          <p:cNvSpPr>
            <a:spLocks noGrp="1"/>
          </p:cNvSpPr>
          <p:nvPr>
            <p:ph sz="quarter" idx="1"/>
          </p:nvPr>
        </p:nvSpPr>
        <p:spPr/>
        <p:txBody>
          <a:bodyPr>
            <a:normAutofit/>
          </a:bodyPr>
          <a:lstStyle/>
          <a:p>
            <a:r>
              <a:rPr lang="en-US" sz="2000" dirty="0" smtClean="0"/>
              <a:t>Double bonds, whether they be C=C, C=O, or C=N. If you have two or more double bonds in the same molecule, depending upon whether are isolated or conjugated.</a:t>
            </a:r>
          </a:p>
          <a:p>
            <a:r>
              <a:rPr lang="en-US" sz="2000" dirty="0" smtClean="0">
                <a:solidFill>
                  <a:srgbClr val="C00000"/>
                </a:solidFill>
              </a:rPr>
              <a:t>Conjugated</a:t>
            </a:r>
            <a:r>
              <a:rPr lang="en-US" sz="2000" dirty="0" smtClean="0"/>
              <a:t> an arrangement in which double bonds are separated by a single bond.</a:t>
            </a:r>
            <a:endParaRPr lang="en-US" sz="2000" dirty="0"/>
          </a:p>
        </p:txBody>
      </p:sp>
      <p:pic>
        <p:nvPicPr>
          <p:cNvPr id="29698" name="Picture 2"/>
          <p:cNvPicPr>
            <a:picLocks noChangeAspect="1" noChangeArrowheads="1"/>
          </p:cNvPicPr>
          <p:nvPr/>
        </p:nvPicPr>
        <p:blipFill>
          <a:blip r:embed="rId3" cstate="print"/>
          <a:srcRect/>
          <a:stretch>
            <a:fillRect/>
          </a:stretch>
        </p:blipFill>
        <p:spPr bwMode="auto">
          <a:xfrm>
            <a:off x="990600" y="228600"/>
            <a:ext cx="3829050" cy="1076325"/>
          </a:xfrm>
          <a:prstGeom prst="rect">
            <a:avLst/>
          </a:prstGeom>
          <a:noFill/>
          <a:ln w="9525">
            <a:noFill/>
            <a:miter lim="800000"/>
            <a:headEnd/>
            <a:tailEnd/>
          </a:ln>
          <a:effectLst/>
        </p:spPr>
      </p:pic>
      <p:graphicFrame>
        <p:nvGraphicFramePr>
          <p:cNvPr id="29699" name="Object 3"/>
          <p:cNvGraphicFramePr>
            <a:graphicFrameLocks noChangeAspect="1"/>
          </p:cNvGraphicFramePr>
          <p:nvPr/>
        </p:nvGraphicFramePr>
        <p:xfrm>
          <a:off x="2590800" y="3048000"/>
          <a:ext cx="4319587" cy="1042987"/>
        </p:xfrm>
        <a:graphic>
          <a:graphicData uri="http://schemas.openxmlformats.org/presentationml/2006/ole">
            <mc:AlternateContent xmlns:mc="http://schemas.openxmlformats.org/markup-compatibility/2006">
              <mc:Choice xmlns:v="urn:schemas-microsoft-com:vml" Requires="v">
                <p:oleObj spid="_x0000_s29705" name="ChemSketch" r:id="rId4" imgW="4318920" imgH="1042560" progId="ACD.ChemSketch.20">
                  <p:embed/>
                </p:oleObj>
              </mc:Choice>
              <mc:Fallback>
                <p:oleObj name="ChemSketch" r:id="rId4" imgW="4318920" imgH="1042560" progId="ACD.ChemSketch.20">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0800" y="3048000"/>
                        <a:ext cx="4319587" cy="1042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9702" name="Object 6"/>
          <p:cNvGraphicFramePr>
            <a:graphicFrameLocks noChangeAspect="1"/>
          </p:cNvGraphicFramePr>
          <p:nvPr/>
        </p:nvGraphicFramePr>
        <p:xfrm>
          <a:off x="1295400" y="4267200"/>
          <a:ext cx="6715125" cy="2352675"/>
        </p:xfrm>
        <a:graphic>
          <a:graphicData uri="http://schemas.openxmlformats.org/presentationml/2006/ole">
            <mc:AlternateContent xmlns:mc="http://schemas.openxmlformats.org/markup-compatibility/2006">
              <mc:Choice xmlns:v="urn:schemas-microsoft-com:vml" Requires="v">
                <p:oleObj spid="_x0000_s29706" name="ChemSketch" r:id="rId6" imgW="6714720" imgH="2352960" progId="ACD.ChemSketch.20">
                  <p:embed/>
                </p:oleObj>
              </mc:Choice>
              <mc:Fallback>
                <p:oleObj name="ChemSketch" r:id="rId6" imgW="6714720" imgH="2352960" progId="ACD.ChemSketch.20">
                  <p:embed/>
                  <p:pic>
                    <p:nvPicPr>
                      <p:cNvPr id="0"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95400" y="4267200"/>
                        <a:ext cx="6715125" cy="235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14</a:t>
            </a:fld>
            <a:endParaRPr lang="en-US"/>
          </a:p>
        </p:txBody>
      </p:sp>
      <p:sp>
        <p:nvSpPr>
          <p:cNvPr id="4" name="Content Placeholder 3"/>
          <p:cNvSpPr>
            <a:spLocks noGrp="1"/>
          </p:cNvSpPr>
          <p:nvPr>
            <p:ph sz="quarter" idx="1"/>
          </p:nvPr>
        </p:nvSpPr>
        <p:spPr>
          <a:xfrm>
            <a:off x="914400" y="1447800"/>
            <a:ext cx="7772400" cy="5105400"/>
          </a:xfrm>
        </p:spPr>
        <p:txBody>
          <a:bodyPr>
            <a:normAutofit lnSpcReduction="10000"/>
          </a:bodyPr>
          <a:lstStyle/>
          <a:p>
            <a:r>
              <a:rPr lang="en-US" sz="2000" dirty="0" smtClean="0"/>
              <a:t>Vitamin A1(retinol) is derived in mammals by oxidative metabolism of </a:t>
            </a:r>
          </a:p>
          <a:p>
            <a:pPr>
              <a:buNone/>
            </a:pPr>
            <a:r>
              <a:rPr lang="en-US" sz="2000" dirty="0" smtClean="0"/>
              <a:t>      plant – derived dietary carotenoids in the liver, especially </a:t>
            </a:r>
            <a:r>
              <a:rPr lang="el-GR" sz="2000" dirty="0" smtClean="0">
                <a:latin typeface="Times New Roman"/>
                <a:cs typeface="Times New Roman"/>
              </a:rPr>
              <a:t>β</a:t>
            </a:r>
            <a:r>
              <a:rPr lang="en-US" sz="2000" dirty="0" smtClean="0">
                <a:latin typeface="Times New Roman"/>
                <a:cs typeface="Times New Roman"/>
              </a:rPr>
              <a:t>-carotene.</a:t>
            </a:r>
          </a:p>
          <a:p>
            <a:pPr>
              <a:buNone/>
            </a:pPr>
            <a:endParaRPr lang="en-US" sz="2000" dirty="0" smtClean="0">
              <a:latin typeface="Times New Roman"/>
              <a:cs typeface="Times New Roman"/>
            </a:endParaRPr>
          </a:p>
          <a:p>
            <a:pPr>
              <a:buNone/>
            </a:pPr>
            <a:endParaRPr lang="en-US" sz="2000" dirty="0" smtClean="0">
              <a:latin typeface="Times New Roman"/>
              <a:cs typeface="Times New Roman"/>
            </a:endParaRPr>
          </a:p>
          <a:p>
            <a:pPr>
              <a:buNone/>
            </a:pPr>
            <a:endParaRPr lang="en-US" sz="2000" dirty="0" smtClean="0">
              <a:latin typeface="Times New Roman"/>
              <a:cs typeface="Times New Roman"/>
            </a:endParaRPr>
          </a:p>
          <a:p>
            <a:pPr>
              <a:buNone/>
            </a:pPr>
            <a:endParaRPr lang="en-US" sz="2000" dirty="0" smtClean="0">
              <a:latin typeface="Times New Roman"/>
              <a:cs typeface="Times New Roman"/>
            </a:endParaRPr>
          </a:p>
          <a:p>
            <a:pPr>
              <a:buNone/>
            </a:pPr>
            <a:endParaRPr lang="en-US" sz="2000" dirty="0" smtClean="0">
              <a:latin typeface="Times New Roman"/>
              <a:cs typeface="Times New Roman"/>
            </a:endParaRPr>
          </a:p>
          <a:p>
            <a:pPr>
              <a:buNone/>
            </a:pPr>
            <a:endParaRPr lang="en-US" sz="2000" dirty="0" smtClean="0">
              <a:latin typeface="Times New Roman"/>
              <a:cs typeface="Times New Roman"/>
            </a:endParaRPr>
          </a:p>
          <a:p>
            <a:pPr>
              <a:buNone/>
            </a:pPr>
            <a:endParaRPr lang="en-US" sz="2000" dirty="0" smtClean="0">
              <a:latin typeface="Times New Roman"/>
              <a:cs typeface="Times New Roman"/>
            </a:endParaRPr>
          </a:p>
          <a:p>
            <a:pPr>
              <a:buNone/>
            </a:pPr>
            <a:endParaRPr lang="en-US" sz="2000" dirty="0" smtClean="0">
              <a:latin typeface="Times New Roman"/>
              <a:cs typeface="Times New Roman"/>
            </a:endParaRPr>
          </a:p>
          <a:p>
            <a:pPr>
              <a:buNone/>
            </a:pPr>
            <a:endParaRPr lang="en-US" sz="2000" dirty="0" smtClean="0">
              <a:latin typeface="Times New Roman"/>
              <a:cs typeface="Times New Roman"/>
            </a:endParaRPr>
          </a:p>
          <a:p>
            <a:pPr>
              <a:buNone/>
            </a:pPr>
            <a:endParaRPr lang="en-US" sz="2000" dirty="0" smtClean="0">
              <a:latin typeface="Times New Roman"/>
              <a:cs typeface="Times New Roman"/>
            </a:endParaRPr>
          </a:p>
          <a:p>
            <a:pPr>
              <a:buNone/>
            </a:pPr>
            <a:endParaRPr lang="en-US" sz="1400" dirty="0" smtClean="0">
              <a:latin typeface="Times New Roman"/>
              <a:cs typeface="Times New Roman"/>
            </a:endParaRPr>
          </a:p>
          <a:p>
            <a:pPr>
              <a:buNone/>
            </a:pPr>
            <a:r>
              <a:rPr lang="en-US" sz="1400" dirty="0" smtClean="0">
                <a:latin typeface="Times New Roman"/>
                <a:cs typeface="Times New Roman"/>
              </a:rPr>
              <a:t>NADH = Nicotinamide adenine dinucleotide dehydrogenises</a:t>
            </a:r>
          </a:p>
          <a:p>
            <a:pPr>
              <a:buNone/>
            </a:pPr>
            <a:endParaRPr lang="en-US" sz="2000" dirty="0" smtClean="0">
              <a:latin typeface="Times New Roman"/>
              <a:cs typeface="Times New Roman"/>
            </a:endParaRPr>
          </a:p>
          <a:p>
            <a:pPr>
              <a:buNone/>
            </a:pPr>
            <a:endParaRPr lang="en-US" sz="2000" dirty="0" smtClean="0">
              <a:latin typeface="Times New Roman"/>
              <a:cs typeface="Times New Roman"/>
            </a:endParaRPr>
          </a:p>
          <a:p>
            <a:pPr>
              <a:buNone/>
            </a:pPr>
            <a:endParaRPr lang="en-US" sz="2000" dirty="0" smtClean="0">
              <a:latin typeface="Times New Roman"/>
              <a:cs typeface="Times New Roman"/>
            </a:endParaRPr>
          </a:p>
          <a:p>
            <a:pPr>
              <a:buNone/>
            </a:pPr>
            <a:endParaRPr lang="en-US" sz="2000" dirty="0" smtClean="0">
              <a:latin typeface="Times New Roman"/>
              <a:cs typeface="Times New Roman"/>
            </a:endParaRPr>
          </a:p>
          <a:p>
            <a:pPr>
              <a:buNone/>
            </a:pPr>
            <a:endParaRPr lang="en-US" sz="2000" dirty="0" smtClean="0">
              <a:latin typeface="Times New Roman"/>
              <a:cs typeface="Times New Roman"/>
            </a:endParaRPr>
          </a:p>
          <a:p>
            <a:pPr>
              <a:buNone/>
            </a:pPr>
            <a:endParaRPr lang="en-US" sz="2000" dirty="0" smtClean="0">
              <a:latin typeface="Times New Roman"/>
              <a:cs typeface="Times New Roman"/>
            </a:endParaRPr>
          </a:p>
          <a:p>
            <a:pPr>
              <a:buNone/>
            </a:pPr>
            <a:endParaRPr lang="en-US" sz="2000" dirty="0" smtClean="0">
              <a:latin typeface="Times New Roman"/>
              <a:cs typeface="Times New Roman"/>
            </a:endParaRPr>
          </a:p>
          <a:p>
            <a:pPr>
              <a:buNone/>
            </a:pPr>
            <a:endParaRPr lang="en-US" sz="2000" dirty="0" smtClean="0">
              <a:latin typeface="Times New Roman"/>
              <a:cs typeface="Times New Roman"/>
            </a:endParaRPr>
          </a:p>
          <a:p>
            <a:pPr>
              <a:buNone/>
            </a:pPr>
            <a:endParaRPr lang="en-US" sz="2000" dirty="0" smtClean="0">
              <a:latin typeface="Times New Roman"/>
              <a:cs typeface="Times New Roman"/>
            </a:endParaRPr>
          </a:p>
          <a:p>
            <a:pPr>
              <a:buNone/>
            </a:pPr>
            <a:endParaRPr lang="en-US" sz="2000" dirty="0"/>
          </a:p>
        </p:txBody>
      </p:sp>
      <p:pic>
        <p:nvPicPr>
          <p:cNvPr id="5" name="Picture 2"/>
          <p:cNvPicPr>
            <a:picLocks noChangeAspect="1" noChangeArrowheads="1"/>
          </p:cNvPicPr>
          <p:nvPr/>
        </p:nvPicPr>
        <p:blipFill>
          <a:blip r:embed="rId3" cstate="print"/>
          <a:srcRect/>
          <a:stretch>
            <a:fillRect/>
          </a:stretch>
        </p:blipFill>
        <p:spPr bwMode="auto">
          <a:xfrm>
            <a:off x="990600" y="228600"/>
            <a:ext cx="3829050" cy="1076325"/>
          </a:xfrm>
          <a:prstGeom prst="rect">
            <a:avLst/>
          </a:prstGeom>
          <a:noFill/>
          <a:ln w="9525">
            <a:noFill/>
            <a:miter lim="800000"/>
            <a:headEnd/>
            <a:tailEnd/>
          </a:ln>
          <a:effectLst/>
        </p:spPr>
      </p:pic>
      <p:graphicFrame>
        <p:nvGraphicFramePr>
          <p:cNvPr id="30724" name="Object 4"/>
          <p:cNvGraphicFramePr>
            <a:graphicFrameLocks noChangeAspect="1"/>
          </p:cNvGraphicFramePr>
          <p:nvPr/>
        </p:nvGraphicFramePr>
        <p:xfrm>
          <a:off x="1295400" y="2590800"/>
          <a:ext cx="6811962" cy="3514725"/>
        </p:xfrm>
        <a:graphic>
          <a:graphicData uri="http://schemas.openxmlformats.org/presentationml/2006/ole">
            <mc:AlternateContent xmlns:mc="http://schemas.openxmlformats.org/markup-compatibility/2006">
              <mc:Choice xmlns:v="urn:schemas-microsoft-com:vml" Requires="v">
                <p:oleObj spid="_x0000_s30726" name="ChemSketch" r:id="rId4" imgW="6812280" imgH="3514320" progId="ACD.ChemSketch.20">
                  <p:embed/>
                </p:oleObj>
              </mc:Choice>
              <mc:Fallback>
                <p:oleObj name="ChemSketch" r:id="rId4" imgW="6812280" imgH="3514320" progId="ACD.ChemSketch.20">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2590800"/>
                        <a:ext cx="6811962" cy="351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15</a:t>
            </a:fld>
            <a:endParaRPr lang="en-US"/>
          </a:p>
        </p:txBody>
      </p:sp>
      <p:sp>
        <p:nvSpPr>
          <p:cNvPr id="4" name="Content Placeholder 3"/>
          <p:cNvSpPr>
            <a:spLocks noGrp="1"/>
          </p:cNvSpPr>
          <p:nvPr>
            <p:ph sz="quarter" idx="1"/>
          </p:nvPr>
        </p:nvSpPr>
        <p:spPr/>
        <p:txBody>
          <a:bodyPr>
            <a:normAutofit/>
          </a:bodyPr>
          <a:lstStyle/>
          <a:p>
            <a:r>
              <a:rPr lang="en-US" sz="2000" b="1" dirty="0" smtClean="0"/>
              <a:t>Resonance</a:t>
            </a:r>
            <a:r>
              <a:rPr lang="en-US" sz="2000" dirty="0" smtClean="0"/>
              <a:t> is a way of describing </a:t>
            </a:r>
            <a:r>
              <a:rPr lang="en-US" sz="2000" dirty="0" smtClean="0">
                <a:hlinkClick r:id="rId2" action="ppaction://hlinkfile" tooltip="Delocalized electron"/>
              </a:rPr>
              <a:t>delocalized electrons</a:t>
            </a:r>
            <a:r>
              <a:rPr lang="en-US" sz="2000" dirty="0" smtClean="0"/>
              <a:t> within certain </a:t>
            </a:r>
            <a:r>
              <a:rPr lang="en-US" sz="2000" dirty="0" smtClean="0">
                <a:hlinkClick r:id="rId3" action="ppaction://hlinkfile" tooltip="Molecules"/>
              </a:rPr>
              <a:t>molecules</a:t>
            </a:r>
            <a:r>
              <a:rPr lang="en-US" sz="2000" dirty="0" smtClean="0"/>
              <a:t> or </a:t>
            </a:r>
            <a:r>
              <a:rPr lang="en-US" sz="2000" dirty="0" smtClean="0">
                <a:hlinkClick r:id="rId4" action="ppaction://hlinkfile" tooltip="Polyatomic ion"/>
              </a:rPr>
              <a:t>polyatomic ions</a:t>
            </a:r>
            <a:r>
              <a:rPr lang="en-US" sz="2000" dirty="0" smtClean="0"/>
              <a:t> where the bonding cannot be expressed by one single </a:t>
            </a:r>
            <a:r>
              <a:rPr lang="en-US" sz="2000" dirty="0" smtClean="0">
                <a:hlinkClick r:id="rId5" action="ppaction://hlinkfile" tooltip="Lewis formula"/>
              </a:rPr>
              <a:t>Lewis formula</a:t>
            </a:r>
            <a:r>
              <a:rPr lang="en-US" sz="2000" dirty="0" smtClean="0"/>
              <a:t>. A molecule or ion with such delocalized electrons is represented by several </a:t>
            </a:r>
            <a:r>
              <a:rPr lang="en-US" sz="2000" b="1" dirty="0" smtClean="0"/>
              <a:t>contributing structures</a:t>
            </a:r>
            <a:r>
              <a:rPr lang="en-US" sz="2000" dirty="0" smtClean="0"/>
              <a:t> (also called </a:t>
            </a:r>
            <a:r>
              <a:rPr lang="en-US" sz="2000" b="1" dirty="0" smtClean="0"/>
              <a:t>resonance structures</a:t>
            </a:r>
            <a:r>
              <a:rPr lang="en-US" sz="2000" dirty="0" smtClean="0"/>
              <a:t> ).</a:t>
            </a:r>
            <a:endParaRPr lang="en-US" sz="2000" dirty="0"/>
          </a:p>
        </p:txBody>
      </p:sp>
      <p:pic>
        <p:nvPicPr>
          <p:cNvPr id="40963" name="Picture 3"/>
          <p:cNvPicPr>
            <a:picLocks noChangeAspect="1" noChangeArrowheads="1"/>
          </p:cNvPicPr>
          <p:nvPr/>
        </p:nvPicPr>
        <p:blipFill>
          <a:blip r:embed="rId6" cstate="print"/>
          <a:srcRect/>
          <a:stretch>
            <a:fillRect/>
          </a:stretch>
        </p:blipFill>
        <p:spPr bwMode="auto">
          <a:xfrm>
            <a:off x="838200" y="228600"/>
            <a:ext cx="5286375" cy="1076325"/>
          </a:xfrm>
          <a:prstGeom prst="rect">
            <a:avLst/>
          </a:prstGeom>
          <a:noFill/>
          <a:ln w="9525">
            <a:noFill/>
            <a:miter lim="800000"/>
            <a:headEnd/>
            <a:tailEnd/>
          </a:ln>
          <a:effectLst/>
        </p:spPr>
      </p:pic>
      <p:pic>
        <p:nvPicPr>
          <p:cNvPr id="40965" name="Picture 5"/>
          <p:cNvPicPr>
            <a:picLocks noChangeAspect="1" noChangeArrowheads="1"/>
          </p:cNvPicPr>
          <p:nvPr/>
        </p:nvPicPr>
        <p:blipFill>
          <a:blip r:embed="rId7" cstate="print"/>
          <a:srcRect/>
          <a:stretch>
            <a:fillRect/>
          </a:stretch>
        </p:blipFill>
        <p:spPr bwMode="auto">
          <a:xfrm>
            <a:off x="2209800" y="3048000"/>
            <a:ext cx="4467225" cy="1485900"/>
          </a:xfrm>
          <a:prstGeom prst="rect">
            <a:avLst/>
          </a:prstGeom>
          <a:noFill/>
          <a:ln w="9525">
            <a:noFill/>
            <a:miter lim="800000"/>
            <a:headEnd/>
            <a:tailEnd/>
          </a:ln>
          <a:effectLst/>
        </p:spPr>
      </p:pic>
      <p:pic>
        <p:nvPicPr>
          <p:cNvPr id="40966" name="Picture 6"/>
          <p:cNvPicPr>
            <a:picLocks noChangeAspect="1" noChangeArrowheads="1"/>
          </p:cNvPicPr>
          <p:nvPr/>
        </p:nvPicPr>
        <p:blipFill>
          <a:blip r:embed="rId8" cstate="print"/>
          <a:srcRect/>
          <a:stretch>
            <a:fillRect/>
          </a:stretch>
        </p:blipFill>
        <p:spPr bwMode="auto">
          <a:xfrm>
            <a:off x="1371600" y="4191000"/>
            <a:ext cx="6789737" cy="1485900"/>
          </a:xfrm>
          <a:prstGeom prst="rect">
            <a:avLst/>
          </a:prstGeom>
          <a:noFill/>
          <a:ln w="9525">
            <a:noFill/>
            <a:miter lim="800000"/>
            <a:headEnd/>
            <a:tailEnd/>
          </a:ln>
          <a:effectLst/>
        </p:spPr>
      </p:pic>
      <p:pic>
        <p:nvPicPr>
          <p:cNvPr id="40969" name="Picture 9"/>
          <p:cNvPicPr>
            <a:picLocks noChangeAspect="1" noChangeArrowheads="1"/>
          </p:cNvPicPr>
          <p:nvPr/>
        </p:nvPicPr>
        <p:blipFill>
          <a:blip r:embed="rId9" cstate="print"/>
          <a:srcRect/>
          <a:stretch>
            <a:fillRect/>
          </a:stretch>
        </p:blipFill>
        <p:spPr bwMode="auto">
          <a:xfrm>
            <a:off x="2743200" y="5105400"/>
            <a:ext cx="3886200" cy="14192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2"/>
          </p:nvPr>
        </p:nvSpPr>
        <p:spPr/>
        <p:txBody>
          <a:bodyPr/>
          <a:lstStyle/>
          <a:p>
            <a:fld id="{EDF36909-A0AB-4F46-9195-3BD594F1ECBB}" type="slidenum">
              <a:rPr lang="en-US"/>
              <a:pPr/>
              <a:t>16</a:t>
            </a:fld>
            <a:endParaRPr lang="en-US"/>
          </a:p>
        </p:txBody>
      </p:sp>
      <p:sp>
        <p:nvSpPr>
          <p:cNvPr id="866306" name="Text Box 2"/>
          <p:cNvSpPr txBox="1">
            <a:spLocks noChangeArrowheads="1"/>
          </p:cNvSpPr>
          <p:nvPr/>
        </p:nvSpPr>
        <p:spPr bwMode="auto">
          <a:xfrm>
            <a:off x="1295400" y="76200"/>
            <a:ext cx="6477000" cy="519113"/>
          </a:xfrm>
          <a:prstGeom prst="rect">
            <a:avLst/>
          </a:prstGeom>
          <a:noFill/>
          <a:ln w="9525">
            <a:noFill/>
            <a:miter lim="800000"/>
            <a:headEnd/>
            <a:tailEnd/>
          </a:ln>
          <a:effectLst/>
        </p:spPr>
        <p:txBody>
          <a:bodyPr>
            <a:spAutoFit/>
          </a:bodyPr>
          <a:lstStyle/>
          <a:p>
            <a:pPr algn="just">
              <a:spcBef>
                <a:spcPct val="50000"/>
              </a:spcBef>
            </a:pPr>
            <a:r>
              <a:rPr lang="en-US" sz="2800"/>
              <a:t>Conjugation, Resonance, and Dienes</a:t>
            </a:r>
          </a:p>
        </p:txBody>
      </p:sp>
      <p:sp>
        <p:nvSpPr>
          <p:cNvPr id="866307" name="Text Box 3"/>
          <p:cNvSpPr txBox="1">
            <a:spLocks noChangeArrowheads="1"/>
          </p:cNvSpPr>
          <p:nvPr/>
        </p:nvSpPr>
        <p:spPr bwMode="auto">
          <a:xfrm>
            <a:off x="228600" y="1295400"/>
            <a:ext cx="8686800" cy="1144588"/>
          </a:xfrm>
          <a:prstGeom prst="rect">
            <a:avLst/>
          </a:prstGeom>
          <a:noFill/>
          <a:ln w="9525">
            <a:noFill/>
            <a:miter lim="800000"/>
            <a:headEnd/>
            <a:tailEnd/>
          </a:ln>
          <a:effectLst/>
        </p:spPr>
        <p:txBody>
          <a:bodyPr>
            <a:spAutoFit/>
          </a:bodyPr>
          <a:lstStyle/>
          <a:p>
            <a:pPr marL="338138" indent="-338138" algn="just">
              <a:spcBef>
                <a:spcPct val="20000"/>
              </a:spcBef>
              <a:buFontTx/>
              <a:buChar char="•"/>
            </a:pPr>
            <a:r>
              <a:rPr lang="en-US" sz="2300"/>
              <a:t>The </a:t>
            </a:r>
            <a:r>
              <a:rPr lang="en-US" sz="2300">
                <a:sym typeface="Symbol" pitchFamily="18" charset="2"/>
              </a:rPr>
              <a:t> bonds in conjugated dienes undergo addition reactions that differ in two ways from the addition reactions of isolated double bonds.</a:t>
            </a:r>
            <a:endParaRPr lang="en-US" sz="2300"/>
          </a:p>
        </p:txBody>
      </p:sp>
      <p:sp>
        <p:nvSpPr>
          <p:cNvPr id="866308" name="Text Box 4"/>
          <p:cNvSpPr txBox="1">
            <a:spLocks noChangeArrowheads="1"/>
          </p:cNvSpPr>
          <p:nvPr/>
        </p:nvSpPr>
        <p:spPr bwMode="auto">
          <a:xfrm>
            <a:off x="152400" y="806450"/>
            <a:ext cx="8763000" cy="488950"/>
          </a:xfrm>
          <a:prstGeom prst="rect">
            <a:avLst/>
          </a:prstGeom>
          <a:noFill/>
          <a:ln w="9525">
            <a:noFill/>
            <a:miter lim="800000"/>
            <a:headEnd/>
            <a:tailEnd/>
          </a:ln>
          <a:effectLst/>
        </p:spPr>
        <p:txBody>
          <a:bodyPr>
            <a:spAutoFit/>
          </a:bodyPr>
          <a:lstStyle/>
          <a:p>
            <a:pPr algn="just">
              <a:spcBef>
                <a:spcPct val="50000"/>
              </a:spcBef>
            </a:pPr>
            <a:r>
              <a:rPr lang="en-US" sz="2600"/>
              <a:t>Electrophilic Addition: 1,2- Versus 1,4-Addition</a:t>
            </a:r>
          </a:p>
        </p:txBody>
      </p:sp>
      <p:sp>
        <p:nvSpPr>
          <p:cNvPr id="866310" name="Text Box 6"/>
          <p:cNvSpPr txBox="1">
            <a:spLocks noChangeArrowheads="1"/>
          </p:cNvSpPr>
          <p:nvPr/>
        </p:nvSpPr>
        <p:spPr bwMode="auto">
          <a:xfrm>
            <a:off x="304800" y="2524125"/>
            <a:ext cx="8686800" cy="1438275"/>
          </a:xfrm>
          <a:prstGeom prst="rect">
            <a:avLst/>
          </a:prstGeom>
          <a:noFill/>
          <a:ln w="9525">
            <a:noFill/>
            <a:miter lim="800000"/>
            <a:headEnd/>
            <a:tailEnd/>
          </a:ln>
          <a:effectLst/>
        </p:spPr>
        <p:txBody>
          <a:bodyPr>
            <a:spAutoFit/>
          </a:bodyPr>
          <a:lstStyle/>
          <a:p>
            <a:pPr marL="630238" indent="-400050" algn="just">
              <a:spcBef>
                <a:spcPct val="20000"/>
              </a:spcBef>
              <a:buFontTx/>
              <a:buAutoNum type="arabicPeriod"/>
            </a:pPr>
            <a:r>
              <a:rPr lang="en-US" sz="2100"/>
              <a:t>Electrophilic addition in conjugated dienes gives a mixture of products.</a:t>
            </a:r>
          </a:p>
          <a:p>
            <a:pPr marL="630238" indent="-400050" algn="just">
              <a:spcBef>
                <a:spcPct val="20000"/>
              </a:spcBef>
              <a:buFontTx/>
              <a:buAutoNum type="arabicPeriod"/>
            </a:pPr>
            <a:r>
              <a:rPr lang="en-US" sz="2100"/>
              <a:t>Conjugated dienes undergo a unique addition reaction not seen in alkenes or isolated dienes.</a:t>
            </a:r>
          </a:p>
        </p:txBody>
      </p:sp>
      <p:sp>
        <p:nvSpPr>
          <p:cNvPr id="866311" name="Text Box 7"/>
          <p:cNvSpPr txBox="1">
            <a:spLocks noChangeArrowheads="1"/>
          </p:cNvSpPr>
          <p:nvPr/>
        </p:nvSpPr>
        <p:spPr bwMode="auto">
          <a:xfrm>
            <a:off x="228600" y="4070350"/>
            <a:ext cx="8686800" cy="1096963"/>
          </a:xfrm>
          <a:prstGeom prst="rect">
            <a:avLst/>
          </a:prstGeom>
          <a:noFill/>
          <a:ln w="9525">
            <a:noFill/>
            <a:miter lim="800000"/>
            <a:headEnd/>
            <a:tailEnd/>
          </a:ln>
          <a:effectLst/>
        </p:spPr>
        <p:txBody>
          <a:bodyPr>
            <a:spAutoFit/>
          </a:bodyPr>
          <a:lstStyle/>
          <a:p>
            <a:pPr marL="292100" indent="-292100" algn="just">
              <a:spcBef>
                <a:spcPct val="20000"/>
              </a:spcBef>
              <a:buFontTx/>
              <a:buChar char="•"/>
            </a:pPr>
            <a:r>
              <a:rPr lang="en-US" sz="2200"/>
              <a:t>Recall that electrophilic addition of one equivalent of HBr to an isolated diene yields one product and Markovnikov’s rule is followed.</a:t>
            </a:r>
          </a:p>
        </p:txBody>
      </p:sp>
      <p:pic>
        <p:nvPicPr>
          <p:cNvPr id="866312" name="Picture 8" descr="0013a"/>
          <p:cNvPicPr>
            <a:picLocks noChangeAspect="1" noChangeArrowheads="1"/>
          </p:cNvPicPr>
          <p:nvPr/>
        </p:nvPicPr>
        <p:blipFill>
          <a:blip r:embed="rId2" cstate="print"/>
          <a:srcRect/>
          <a:stretch>
            <a:fillRect/>
          </a:stretch>
        </p:blipFill>
        <p:spPr bwMode="auto">
          <a:xfrm>
            <a:off x="762000" y="5229225"/>
            <a:ext cx="7543800" cy="1323975"/>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2"/>
          </p:nvPr>
        </p:nvSpPr>
        <p:spPr/>
        <p:txBody>
          <a:bodyPr/>
          <a:lstStyle/>
          <a:p>
            <a:fld id="{D369FE40-CB29-4BFB-8531-AC7B49854C67}" type="slidenum">
              <a:rPr lang="en-US"/>
              <a:pPr/>
              <a:t>17</a:t>
            </a:fld>
            <a:endParaRPr lang="en-US"/>
          </a:p>
        </p:txBody>
      </p:sp>
      <p:sp>
        <p:nvSpPr>
          <p:cNvPr id="867330" name="Text Box 2"/>
          <p:cNvSpPr txBox="1">
            <a:spLocks noChangeArrowheads="1"/>
          </p:cNvSpPr>
          <p:nvPr/>
        </p:nvSpPr>
        <p:spPr bwMode="auto">
          <a:xfrm>
            <a:off x="1295400" y="76200"/>
            <a:ext cx="6477000" cy="519113"/>
          </a:xfrm>
          <a:prstGeom prst="rect">
            <a:avLst/>
          </a:prstGeom>
          <a:noFill/>
          <a:ln w="9525">
            <a:noFill/>
            <a:miter lim="800000"/>
            <a:headEnd/>
            <a:tailEnd/>
          </a:ln>
          <a:effectLst/>
        </p:spPr>
        <p:txBody>
          <a:bodyPr>
            <a:spAutoFit/>
          </a:bodyPr>
          <a:lstStyle/>
          <a:p>
            <a:pPr algn="just">
              <a:spcBef>
                <a:spcPct val="50000"/>
              </a:spcBef>
            </a:pPr>
            <a:r>
              <a:rPr lang="en-US" sz="2800"/>
              <a:t>Conjugation, Resonance, and Dienes</a:t>
            </a:r>
          </a:p>
        </p:txBody>
      </p:sp>
      <p:sp>
        <p:nvSpPr>
          <p:cNvPr id="867331" name="Text Box 3"/>
          <p:cNvSpPr txBox="1">
            <a:spLocks noChangeArrowheads="1"/>
          </p:cNvSpPr>
          <p:nvPr/>
        </p:nvSpPr>
        <p:spPr bwMode="auto">
          <a:xfrm>
            <a:off x="228600" y="1524000"/>
            <a:ext cx="8686800" cy="762000"/>
          </a:xfrm>
          <a:prstGeom prst="rect">
            <a:avLst/>
          </a:prstGeom>
          <a:noFill/>
          <a:ln w="9525">
            <a:noFill/>
            <a:miter lim="800000"/>
            <a:headEnd/>
            <a:tailEnd/>
          </a:ln>
          <a:effectLst/>
        </p:spPr>
        <p:txBody>
          <a:bodyPr>
            <a:spAutoFit/>
          </a:bodyPr>
          <a:lstStyle/>
          <a:p>
            <a:pPr marL="292100" indent="-292100" algn="just">
              <a:spcBef>
                <a:spcPct val="20000"/>
              </a:spcBef>
              <a:buFontTx/>
              <a:buChar char="•"/>
            </a:pPr>
            <a:r>
              <a:rPr lang="en-US" sz="2200"/>
              <a:t>With a conjugated diene, electrophilic addition of one equivalent of HBr affords two products.</a:t>
            </a:r>
          </a:p>
        </p:txBody>
      </p:sp>
      <p:sp>
        <p:nvSpPr>
          <p:cNvPr id="867332" name="Text Box 4"/>
          <p:cNvSpPr txBox="1">
            <a:spLocks noChangeArrowheads="1"/>
          </p:cNvSpPr>
          <p:nvPr/>
        </p:nvSpPr>
        <p:spPr bwMode="auto">
          <a:xfrm>
            <a:off x="152400" y="958850"/>
            <a:ext cx="8763000" cy="488950"/>
          </a:xfrm>
          <a:prstGeom prst="rect">
            <a:avLst/>
          </a:prstGeom>
          <a:noFill/>
          <a:ln w="9525">
            <a:noFill/>
            <a:miter lim="800000"/>
            <a:headEnd/>
            <a:tailEnd/>
          </a:ln>
          <a:effectLst/>
        </p:spPr>
        <p:txBody>
          <a:bodyPr>
            <a:spAutoFit/>
          </a:bodyPr>
          <a:lstStyle/>
          <a:p>
            <a:pPr algn="just">
              <a:spcBef>
                <a:spcPct val="50000"/>
              </a:spcBef>
            </a:pPr>
            <a:r>
              <a:rPr lang="en-US" sz="2600"/>
              <a:t>Electrophilic Addition: 1,2- Versus 1,4-Addition</a:t>
            </a:r>
          </a:p>
        </p:txBody>
      </p:sp>
      <p:sp>
        <p:nvSpPr>
          <p:cNvPr id="867333" name="Text Box 5"/>
          <p:cNvSpPr txBox="1">
            <a:spLocks noChangeArrowheads="1"/>
          </p:cNvSpPr>
          <p:nvPr/>
        </p:nvSpPr>
        <p:spPr bwMode="auto">
          <a:xfrm>
            <a:off x="228600" y="3810000"/>
            <a:ext cx="8686800" cy="2905125"/>
          </a:xfrm>
          <a:prstGeom prst="rect">
            <a:avLst/>
          </a:prstGeom>
          <a:noFill/>
          <a:ln w="9525">
            <a:noFill/>
            <a:miter lim="800000"/>
            <a:headEnd/>
            <a:tailEnd/>
          </a:ln>
          <a:effectLst/>
        </p:spPr>
        <p:txBody>
          <a:bodyPr>
            <a:spAutoFit/>
          </a:bodyPr>
          <a:lstStyle/>
          <a:p>
            <a:pPr marL="292100" indent="-292100" algn="just">
              <a:spcBef>
                <a:spcPct val="20000"/>
              </a:spcBef>
              <a:buFontTx/>
              <a:buChar char="•"/>
            </a:pPr>
            <a:r>
              <a:rPr lang="en-US" sz="2200"/>
              <a:t>The 1,2-addition product results from Markovnikov addition of HBr across two adjacent carbon atoms (C1 and C2) of the diene.</a:t>
            </a:r>
          </a:p>
          <a:p>
            <a:pPr marL="292100" indent="-292100" algn="just">
              <a:spcBef>
                <a:spcPct val="20000"/>
              </a:spcBef>
              <a:buFontTx/>
              <a:buChar char="•"/>
            </a:pPr>
            <a:r>
              <a:rPr lang="en-US" sz="2200"/>
              <a:t>The 1,4-addition product results from addition of HBr to the two end carbons (C1 and C4) of the diene. 1,4-Addition is also called </a:t>
            </a:r>
            <a:r>
              <a:rPr lang="en-US" sz="2200">
                <a:solidFill>
                  <a:schemeClr val="accent2"/>
                </a:solidFill>
              </a:rPr>
              <a:t>conjugate addition</a:t>
            </a:r>
            <a:r>
              <a:rPr lang="en-US" sz="2200"/>
              <a:t>.</a:t>
            </a:r>
          </a:p>
          <a:p>
            <a:pPr marL="292100" indent="-292100" algn="just">
              <a:spcBef>
                <a:spcPct val="20000"/>
              </a:spcBef>
              <a:buFontTx/>
              <a:buChar char="•"/>
            </a:pPr>
            <a:r>
              <a:rPr lang="en-US" sz="2200"/>
              <a:t>The ends of the 1,3-diene are called C1 and C4 arbitrarily, without regard to IUPAC numbering.</a:t>
            </a:r>
          </a:p>
        </p:txBody>
      </p:sp>
      <p:pic>
        <p:nvPicPr>
          <p:cNvPr id="867336" name="Picture 8" descr="0013b"/>
          <p:cNvPicPr>
            <a:picLocks noChangeAspect="1" noChangeArrowheads="1"/>
          </p:cNvPicPr>
          <p:nvPr/>
        </p:nvPicPr>
        <p:blipFill>
          <a:blip r:embed="rId2" cstate="print"/>
          <a:srcRect/>
          <a:stretch>
            <a:fillRect/>
          </a:stretch>
        </p:blipFill>
        <p:spPr bwMode="auto">
          <a:xfrm>
            <a:off x="304800" y="2546350"/>
            <a:ext cx="8534400" cy="111125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fld id="{F01D77CC-BC14-4A1F-9B21-98A348DD5C20}" type="slidenum">
              <a:rPr lang="en-US"/>
              <a:pPr/>
              <a:t>18</a:t>
            </a:fld>
            <a:endParaRPr lang="en-US"/>
          </a:p>
        </p:txBody>
      </p:sp>
      <p:sp>
        <p:nvSpPr>
          <p:cNvPr id="868354" name="Text Box 2"/>
          <p:cNvSpPr txBox="1">
            <a:spLocks noChangeArrowheads="1"/>
          </p:cNvSpPr>
          <p:nvPr/>
        </p:nvSpPr>
        <p:spPr bwMode="auto">
          <a:xfrm>
            <a:off x="1295400" y="76200"/>
            <a:ext cx="6477000" cy="519113"/>
          </a:xfrm>
          <a:prstGeom prst="rect">
            <a:avLst/>
          </a:prstGeom>
          <a:noFill/>
          <a:ln w="9525">
            <a:noFill/>
            <a:miter lim="800000"/>
            <a:headEnd/>
            <a:tailEnd/>
          </a:ln>
          <a:effectLst/>
        </p:spPr>
        <p:txBody>
          <a:bodyPr>
            <a:spAutoFit/>
          </a:bodyPr>
          <a:lstStyle/>
          <a:p>
            <a:pPr algn="just">
              <a:spcBef>
                <a:spcPct val="50000"/>
              </a:spcBef>
            </a:pPr>
            <a:r>
              <a:rPr lang="en-US" sz="2800"/>
              <a:t>Conjugation, Resonance, and Dienes</a:t>
            </a:r>
          </a:p>
        </p:txBody>
      </p:sp>
      <p:sp>
        <p:nvSpPr>
          <p:cNvPr id="868356" name="Text Box 4"/>
          <p:cNvSpPr txBox="1">
            <a:spLocks noChangeArrowheads="1"/>
          </p:cNvSpPr>
          <p:nvPr/>
        </p:nvSpPr>
        <p:spPr bwMode="auto">
          <a:xfrm>
            <a:off x="152400" y="685800"/>
            <a:ext cx="8763000" cy="488950"/>
          </a:xfrm>
          <a:prstGeom prst="rect">
            <a:avLst/>
          </a:prstGeom>
          <a:noFill/>
          <a:ln w="9525">
            <a:noFill/>
            <a:miter lim="800000"/>
            <a:headEnd/>
            <a:tailEnd/>
          </a:ln>
          <a:effectLst/>
        </p:spPr>
        <p:txBody>
          <a:bodyPr>
            <a:spAutoFit/>
          </a:bodyPr>
          <a:lstStyle/>
          <a:p>
            <a:pPr algn="just">
              <a:spcBef>
                <a:spcPct val="50000"/>
              </a:spcBef>
            </a:pPr>
            <a:r>
              <a:rPr lang="en-US" sz="2600"/>
              <a:t>Electrophilic Addition: 1,2- Versus 1,4-Addition</a:t>
            </a:r>
          </a:p>
        </p:txBody>
      </p:sp>
      <p:sp>
        <p:nvSpPr>
          <p:cNvPr id="868361" name="Text Box 9"/>
          <p:cNvSpPr txBox="1">
            <a:spLocks noChangeArrowheads="1"/>
          </p:cNvSpPr>
          <p:nvPr/>
        </p:nvSpPr>
        <p:spPr bwMode="auto">
          <a:xfrm>
            <a:off x="228600" y="5715000"/>
            <a:ext cx="8686800" cy="1054100"/>
          </a:xfrm>
          <a:prstGeom prst="rect">
            <a:avLst/>
          </a:prstGeom>
          <a:noFill/>
          <a:ln w="9525">
            <a:noFill/>
            <a:miter lim="800000"/>
            <a:headEnd/>
            <a:tailEnd/>
          </a:ln>
          <a:effectLst/>
        </p:spPr>
        <p:txBody>
          <a:bodyPr>
            <a:spAutoFit/>
          </a:bodyPr>
          <a:lstStyle/>
          <a:p>
            <a:pPr algn="just">
              <a:spcBef>
                <a:spcPct val="50000"/>
              </a:spcBef>
            </a:pPr>
            <a:r>
              <a:rPr lang="en-US" sz="2100"/>
              <a:t>Addition of HX to a conjugated diene forms 1,2- and 1,4-products because of the resonance-stabilized allylic carbocation intermediate.</a:t>
            </a:r>
          </a:p>
        </p:txBody>
      </p:sp>
      <p:pic>
        <p:nvPicPr>
          <p:cNvPr id="40962" name="Picture 2"/>
          <p:cNvPicPr>
            <a:picLocks noChangeAspect="1" noChangeArrowheads="1"/>
          </p:cNvPicPr>
          <p:nvPr/>
        </p:nvPicPr>
        <p:blipFill>
          <a:blip r:embed="rId2" cstate="print"/>
          <a:srcRect/>
          <a:stretch>
            <a:fillRect/>
          </a:stretch>
        </p:blipFill>
        <p:spPr bwMode="auto">
          <a:xfrm>
            <a:off x="404813" y="1277938"/>
            <a:ext cx="8332787" cy="43005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19</a:t>
            </a:fld>
            <a:endParaRPr lang="en-US"/>
          </a:p>
        </p:txBody>
      </p:sp>
      <p:sp>
        <p:nvSpPr>
          <p:cNvPr id="4" name="Content Placeholder 3"/>
          <p:cNvSpPr>
            <a:spLocks noGrp="1"/>
          </p:cNvSpPr>
          <p:nvPr>
            <p:ph sz="quarter" idx="1"/>
          </p:nvPr>
        </p:nvSpPr>
        <p:spPr>
          <a:xfrm>
            <a:off x="152400" y="1447800"/>
            <a:ext cx="8991600" cy="4572000"/>
          </a:xfrm>
        </p:spPr>
        <p:txBody>
          <a:bodyPr>
            <a:normAutofit fontScale="92500" lnSpcReduction="20000"/>
          </a:bodyPr>
          <a:lstStyle/>
          <a:p>
            <a:r>
              <a:rPr lang="en-US" dirty="0" smtClean="0">
                <a:solidFill>
                  <a:srgbClr val="FF0000"/>
                </a:solidFill>
              </a:rPr>
              <a:t>Bond polarity </a:t>
            </a:r>
            <a:r>
              <a:rPr lang="en-US" dirty="0" smtClean="0"/>
              <a:t>is a useful concept for describing the sharing of electrons between atoms.</a:t>
            </a:r>
          </a:p>
          <a:p>
            <a:r>
              <a:rPr lang="en-US" dirty="0" smtClean="0"/>
              <a:t>Thus, bond polarity arises from the difference in </a:t>
            </a:r>
            <a:r>
              <a:rPr lang="en-US" dirty="0" err="1" smtClean="0"/>
              <a:t>electronegativities</a:t>
            </a:r>
            <a:r>
              <a:rPr lang="en-US" dirty="0" smtClean="0"/>
              <a:t> of two atoms participating in the bond formation.</a:t>
            </a:r>
          </a:p>
          <a:p>
            <a:r>
              <a:rPr lang="en-US" dirty="0" smtClean="0"/>
              <a:t>This also depends on the attraction forces between molecules, and these interactions are called </a:t>
            </a:r>
            <a:r>
              <a:rPr lang="en-US" dirty="0" smtClean="0">
                <a:solidFill>
                  <a:srgbClr val="FF0000"/>
                </a:solidFill>
              </a:rPr>
              <a:t>intermolecular interactions or forces</a:t>
            </a:r>
            <a:r>
              <a:rPr lang="en-US" dirty="0" smtClean="0"/>
              <a:t>.</a:t>
            </a:r>
          </a:p>
          <a:p>
            <a:r>
              <a:rPr lang="en-US" dirty="0" smtClean="0"/>
              <a:t>There are three types of nonbonding intermolecular interaction:</a:t>
            </a:r>
          </a:p>
          <a:p>
            <a:pPr>
              <a:buFont typeface="Wingdings" pitchFamily="2" charset="2"/>
              <a:buChar char="v"/>
            </a:pPr>
            <a:r>
              <a:rPr lang="en-US" dirty="0" smtClean="0"/>
              <a:t> dipole– dipole interactions</a:t>
            </a:r>
          </a:p>
          <a:p>
            <a:pPr>
              <a:buFont typeface="Wingdings" pitchFamily="2" charset="2"/>
              <a:buChar char="v"/>
            </a:pPr>
            <a:r>
              <a:rPr lang="en-US" dirty="0" smtClean="0"/>
              <a:t> </a:t>
            </a:r>
            <a:r>
              <a:rPr lang="en-US" dirty="0" err="1" smtClean="0"/>
              <a:t>vander</a:t>
            </a:r>
            <a:r>
              <a:rPr lang="en-US" dirty="0" smtClean="0"/>
              <a:t> Waals forces </a:t>
            </a:r>
          </a:p>
          <a:p>
            <a:pPr>
              <a:buFont typeface="Wingdings" pitchFamily="2" charset="2"/>
              <a:buChar char="v"/>
            </a:pPr>
            <a:r>
              <a:rPr lang="en-US" dirty="0" smtClean="0"/>
              <a:t>hydrogen bonding.</a:t>
            </a:r>
          </a:p>
          <a:p>
            <a:r>
              <a:rPr lang="en-US" dirty="0" smtClean="0"/>
              <a:t>These interactions increase significantly as the molecular weights increase, and also increase with increasing polarity of the molecules.</a:t>
            </a:r>
          </a:p>
          <a:p>
            <a:pPr>
              <a:buFont typeface="Wingdings" pitchFamily="2" charset="2"/>
              <a:buChar char="v"/>
            </a:pPr>
            <a:endParaRPr lang="en-US" dirty="0"/>
          </a:p>
        </p:txBody>
      </p:sp>
      <p:pic>
        <p:nvPicPr>
          <p:cNvPr id="41986" name="Picture 2"/>
          <p:cNvPicPr>
            <a:picLocks noChangeAspect="1" noChangeArrowheads="1"/>
          </p:cNvPicPr>
          <p:nvPr/>
        </p:nvPicPr>
        <p:blipFill>
          <a:blip r:embed="rId2" cstate="print"/>
          <a:srcRect/>
          <a:stretch>
            <a:fillRect/>
          </a:stretch>
        </p:blipFill>
        <p:spPr bwMode="auto">
          <a:xfrm>
            <a:off x="838200" y="304800"/>
            <a:ext cx="3829050" cy="10763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Structure and bonding</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3" name="Content Placeholder 2"/>
          <p:cNvSpPr>
            <a:spLocks noGrp="1"/>
          </p:cNvSpPr>
          <p:nvPr>
            <p:ph sz="quarter" idx="1"/>
          </p:nvPr>
        </p:nvSpPr>
        <p:spPr/>
        <p:txBody>
          <a:bodyPr>
            <a:normAutofit/>
          </a:bodyPr>
          <a:lstStyle/>
          <a:p>
            <a:r>
              <a:rPr lang="en-US" dirty="0" smtClean="0">
                <a:solidFill>
                  <a:srgbClr val="FF0000"/>
                </a:solidFill>
              </a:rPr>
              <a:t>The structure theory </a:t>
            </a:r>
            <a:r>
              <a:rPr lang="en-US" dirty="0" smtClean="0"/>
              <a:t>is the framework of ideas about how atoms are put together to make molecules. The structure theory has to do with the order in which atoms are attached to each other, and with the electrons that hold them together.</a:t>
            </a:r>
          </a:p>
          <a:p>
            <a:r>
              <a:rPr lang="en-US" dirty="0" smtClean="0"/>
              <a:t>Any consideration of the structure of the molecules must begin with the discussion of </a:t>
            </a:r>
            <a:r>
              <a:rPr lang="en-US" dirty="0" smtClean="0">
                <a:solidFill>
                  <a:srgbClr val="FF0000"/>
                </a:solidFill>
              </a:rPr>
              <a:t>chemical bonds</a:t>
            </a:r>
            <a:r>
              <a:rPr lang="en-US" dirty="0" smtClean="0"/>
              <a:t>, the </a:t>
            </a:r>
            <a:r>
              <a:rPr lang="en-US" dirty="0" smtClean="0">
                <a:solidFill>
                  <a:srgbClr val="FF0000"/>
                </a:solidFill>
              </a:rPr>
              <a:t>forces</a:t>
            </a:r>
            <a:r>
              <a:rPr lang="en-US" dirty="0" smtClean="0"/>
              <a:t> that hold atoms together in a molecule.</a:t>
            </a:r>
          </a:p>
          <a:p>
            <a:pPr>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20</a:t>
            </a:fld>
            <a:endParaRPr lang="en-US"/>
          </a:p>
        </p:txBody>
      </p:sp>
      <p:sp>
        <p:nvSpPr>
          <p:cNvPr id="4" name="Content Placeholder 3"/>
          <p:cNvSpPr>
            <a:spLocks noGrp="1"/>
          </p:cNvSpPr>
          <p:nvPr>
            <p:ph sz="quarter" idx="1"/>
          </p:nvPr>
        </p:nvSpPr>
        <p:spPr/>
        <p:txBody>
          <a:bodyPr/>
          <a:lstStyle/>
          <a:p>
            <a:r>
              <a:rPr lang="en-US" dirty="0" smtClean="0">
                <a:solidFill>
                  <a:srgbClr val="FF0000"/>
                </a:solidFill>
              </a:rPr>
              <a:t>Dipole–dipole interactions </a:t>
            </a:r>
            <a:r>
              <a:rPr lang="en-US" dirty="0" smtClean="0"/>
              <a:t>are electrostatic interactions of permanent </a:t>
            </a:r>
            <a:r>
              <a:rPr lang="en-US" dirty="0" smtClean="0">
                <a:hlinkClick r:id="rId2" action="ppaction://hlinkfile" tooltip="Dipole"/>
              </a:rPr>
              <a:t>dipoles</a:t>
            </a:r>
            <a:r>
              <a:rPr lang="en-US" dirty="0" smtClean="0"/>
              <a:t> in molecules. These interactions tend to align the molecules to increase the attraction. An example of a dipole–dipole interaction can be seen in </a:t>
            </a:r>
            <a:r>
              <a:rPr lang="en-US" dirty="0" smtClean="0">
                <a:hlinkClick r:id="rId3" action="ppaction://hlinkfile" tooltip="Hydrogen chloride"/>
              </a:rPr>
              <a:t>hydrogen chloride</a:t>
            </a:r>
            <a:r>
              <a:rPr lang="en-US" dirty="0" smtClean="0"/>
              <a:t> (</a:t>
            </a:r>
            <a:r>
              <a:rPr lang="en-US" dirty="0" err="1" smtClean="0"/>
              <a:t>HCl</a:t>
            </a:r>
            <a:r>
              <a:rPr lang="en-US" dirty="0" smtClean="0"/>
              <a:t>): The positive end of a polar molecule will attract the negative end of the other molecule and cause them to be arranged in a specific arrangement. Polar molecules have a net attraction between them. For example </a:t>
            </a:r>
            <a:r>
              <a:rPr lang="en-US" dirty="0" err="1" smtClean="0"/>
              <a:t>HCl</a:t>
            </a:r>
            <a:r>
              <a:rPr lang="en-US" dirty="0" smtClean="0"/>
              <a:t> </a:t>
            </a:r>
          </a:p>
          <a:p>
            <a:endParaRPr lang="en-US" dirty="0"/>
          </a:p>
        </p:txBody>
      </p:sp>
      <p:pic>
        <p:nvPicPr>
          <p:cNvPr id="5" name="Picture 2"/>
          <p:cNvPicPr>
            <a:picLocks noChangeAspect="1" noChangeArrowheads="1"/>
          </p:cNvPicPr>
          <p:nvPr/>
        </p:nvPicPr>
        <p:blipFill>
          <a:blip r:embed="rId4" cstate="print"/>
          <a:srcRect/>
          <a:stretch>
            <a:fillRect/>
          </a:stretch>
        </p:blipFill>
        <p:spPr bwMode="auto">
          <a:xfrm>
            <a:off x="838200" y="304800"/>
            <a:ext cx="3829050" cy="1076325"/>
          </a:xfrm>
          <a:prstGeom prst="rect">
            <a:avLst/>
          </a:prstGeom>
          <a:noFill/>
          <a:ln w="9525">
            <a:noFill/>
            <a:miter lim="800000"/>
            <a:headEnd/>
            <a:tailEnd/>
          </a:ln>
          <a:effectLst/>
        </p:spPr>
      </p:pic>
      <p:pic>
        <p:nvPicPr>
          <p:cNvPr id="43010" name="Picture 2"/>
          <p:cNvPicPr>
            <a:picLocks noChangeAspect="1" noChangeArrowheads="1"/>
          </p:cNvPicPr>
          <p:nvPr/>
        </p:nvPicPr>
        <p:blipFill>
          <a:blip r:embed="rId5" cstate="print"/>
          <a:srcRect/>
          <a:stretch>
            <a:fillRect/>
          </a:stretch>
        </p:blipFill>
        <p:spPr bwMode="auto">
          <a:xfrm>
            <a:off x="3276600" y="5029200"/>
            <a:ext cx="2295525" cy="5524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21</a:t>
            </a:fld>
            <a:endParaRPr lang="en-US"/>
          </a:p>
        </p:txBody>
      </p:sp>
      <p:sp>
        <p:nvSpPr>
          <p:cNvPr id="4" name="Content Placeholder 3"/>
          <p:cNvSpPr>
            <a:spLocks noGrp="1"/>
          </p:cNvSpPr>
          <p:nvPr>
            <p:ph sz="quarter" idx="1"/>
          </p:nvPr>
        </p:nvSpPr>
        <p:spPr/>
        <p:txBody>
          <a:bodyPr>
            <a:normAutofit fontScale="92500" lnSpcReduction="20000"/>
          </a:bodyPr>
          <a:lstStyle/>
          <a:p>
            <a:r>
              <a:rPr lang="en-US" dirty="0" smtClean="0"/>
              <a:t>Relatively weak forces of attraction that exist between </a:t>
            </a:r>
            <a:r>
              <a:rPr lang="en-US" dirty="0" err="1" smtClean="0"/>
              <a:t>nonpolar</a:t>
            </a:r>
            <a:r>
              <a:rPr lang="en-US" dirty="0" smtClean="0"/>
              <a:t> molecules are called </a:t>
            </a:r>
            <a:r>
              <a:rPr lang="en-US" dirty="0" smtClean="0">
                <a:solidFill>
                  <a:srgbClr val="FF0000"/>
                </a:solidFill>
              </a:rPr>
              <a:t>van </a:t>
            </a:r>
            <a:r>
              <a:rPr lang="en-US" dirty="0" err="1" smtClean="0">
                <a:solidFill>
                  <a:srgbClr val="FF0000"/>
                </a:solidFill>
              </a:rPr>
              <a:t>der</a:t>
            </a:r>
            <a:r>
              <a:rPr lang="en-US" dirty="0" smtClean="0">
                <a:solidFill>
                  <a:srgbClr val="FF0000"/>
                </a:solidFill>
              </a:rPr>
              <a:t> Waals forces </a:t>
            </a:r>
            <a:r>
              <a:rPr lang="en-US" dirty="0" smtClean="0"/>
              <a:t>or </a:t>
            </a:r>
            <a:r>
              <a:rPr lang="en-US" dirty="0" smtClean="0">
                <a:solidFill>
                  <a:srgbClr val="FF0000"/>
                </a:solidFill>
              </a:rPr>
              <a:t>London dispersion forces.</a:t>
            </a:r>
          </a:p>
          <a:p>
            <a:r>
              <a:rPr lang="en-US" dirty="0" smtClean="0"/>
              <a:t>van </a:t>
            </a:r>
            <a:r>
              <a:rPr lang="en-US" dirty="0" err="1" smtClean="0"/>
              <a:t>der</a:t>
            </a:r>
            <a:r>
              <a:rPr lang="en-US" dirty="0" smtClean="0"/>
              <a:t> Waals forces are the weakest of all the intermolecular interactions.</a:t>
            </a:r>
          </a:p>
          <a:p>
            <a:r>
              <a:rPr lang="en-US" dirty="0" smtClean="0"/>
              <a:t>The greater the area of contact, the stronger are the van </a:t>
            </a:r>
            <a:r>
              <a:rPr lang="en-US" dirty="0" err="1" smtClean="0"/>
              <a:t>der</a:t>
            </a:r>
            <a:r>
              <a:rPr lang="en-US" dirty="0" smtClean="0"/>
              <a:t> Waals forces</a:t>
            </a:r>
          </a:p>
          <a:p>
            <a:r>
              <a:rPr lang="en-US" dirty="0" smtClean="0"/>
              <a:t>For example, </a:t>
            </a:r>
            <a:r>
              <a:rPr lang="en-US" dirty="0" err="1" smtClean="0"/>
              <a:t>isobutane</a:t>
            </a:r>
            <a:r>
              <a:rPr lang="en-US" dirty="0" smtClean="0"/>
              <a:t> (b.p</a:t>
            </a:r>
            <a:r>
              <a:rPr lang="en-US" dirty="0" smtClean="0">
                <a:solidFill>
                  <a:srgbClr val="FF0000"/>
                </a:solidFill>
              </a:rPr>
              <a:t>.-10.2 </a:t>
            </a:r>
            <a:r>
              <a:rPr lang="en-US" dirty="0" smtClean="0"/>
              <a:t>ºC) and butane (</a:t>
            </a:r>
            <a:r>
              <a:rPr lang="en-US" dirty="0" err="1" smtClean="0"/>
              <a:t>b.p</a:t>
            </a:r>
            <a:r>
              <a:rPr lang="en-US" dirty="0" smtClean="0"/>
              <a:t>. </a:t>
            </a:r>
            <a:r>
              <a:rPr lang="en-US" dirty="0" smtClean="0">
                <a:solidFill>
                  <a:srgbClr val="FF0000"/>
                </a:solidFill>
              </a:rPr>
              <a:t>0.6</a:t>
            </a:r>
            <a:r>
              <a:rPr lang="en-US" dirty="0" smtClean="0"/>
              <a:t> ºC), both with the molecular formula C4H10, have different boiling points. </a:t>
            </a:r>
          </a:p>
          <a:p>
            <a:r>
              <a:rPr lang="en-US" dirty="0" err="1" smtClean="0"/>
              <a:t>Isobutane</a:t>
            </a:r>
            <a:r>
              <a:rPr lang="en-US" dirty="0" smtClean="0"/>
              <a:t> is a more compact molecule than butane. Thus, butane molecules have a greater surface area for interaction with each other than </a:t>
            </a:r>
            <a:r>
              <a:rPr lang="en-US" dirty="0" err="1" smtClean="0"/>
              <a:t>isobutane</a:t>
            </a:r>
            <a:r>
              <a:rPr lang="en-US" dirty="0" smtClean="0"/>
              <a:t>.</a:t>
            </a:r>
            <a:endParaRPr lang="en-US" dirty="0">
              <a:solidFill>
                <a:srgbClr val="FF0000"/>
              </a:solidFill>
            </a:endParaRPr>
          </a:p>
        </p:txBody>
      </p:sp>
      <p:pic>
        <p:nvPicPr>
          <p:cNvPr id="5" name="Picture 2"/>
          <p:cNvPicPr>
            <a:picLocks noChangeAspect="1" noChangeArrowheads="1"/>
          </p:cNvPicPr>
          <p:nvPr/>
        </p:nvPicPr>
        <p:blipFill>
          <a:blip r:embed="rId2" cstate="print"/>
          <a:srcRect/>
          <a:stretch>
            <a:fillRect/>
          </a:stretch>
        </p:blipFill>
        <p:spPr bwMode="auto">
          <a:xfrm>
            <a:off x="838200" y="304800"/>
            <a:ext cx="3829050" cy="10763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22</a:t>
            </a:fld>
            <a:endParaRPr lang="en-US"/>
          </a:p>
        </p:txBody>
      </p:sp>
      <p:sp>
        <p:nvSpPr>
          <p:cNvPr id="4" name="Content Placeholder 3"/>
          <p:cNvSpPr>
            <a:spLocks noGrp="1"/>
          </p:cNvSpPr>
          <p:nvPr>
            <p:ph sz="quarter" idx="1"/>
          </p:nvPr>
        </p:nvSpPr>
        <p:spPr/>
        <p:txBody>
          <a:bodyPr/>
          <a:lstStyle/>
          <a:p>
            <a:r>
              <a:rPr lang="en-US" dirty="0" smtClean="0">
                <a:solidFill>
                  <a:srgbClr val="FF0000"/>
                </a:solidFill>
              </a:rPr>
              <a:t>Hydrogen bonding </a:t>
            </a:r>
            <a:r>
              <a:rPr lang="en-US" dirty="0" smtClean="0"/>
              <a:t>is the attractive force between the hydrogen attached to an electronegative atom of one molecule and an electronegative atom of the same (</a:t>
            </a:r>
            <a:r>
              <a:rPr lang="en-US" dirty="0" err="1" smtClean="0">
                <a:solidFill>
                  <a:srgbClr val="FF0000"/>
                </a:solidFill>
              </a:rPr>
              <a:t>intramolecular</a:t>
            </a:r>
            <a:r>
              <a:rPr lang="en-US" dirty="0" smtClean="0"/>
              <a:t>) or a different molecule (</a:t>
            </a:r>
            <a:r>
              <a:rPr lang="en-US" dirty="0" smtClean="0">
                <a:solidFill>
                  <a:srgbClr val="FF0000"/>
                </a:solidFill>
              </a:rPr>
              <a:t>intermolecular</a:t>
            </a:r>
            <a:r>
              <a:rPr lang="en-US" dirty="0" smtClean="0"/>
              <a:t>).</a:t>
            </a:r>
          </a:p>
          <a:p>
            <a:r>
              <a:rPr lang="en-US" dirty="0" smtClean="0"/>
              <a:t>It is an unusually strong force of attraction between highly polar molecules in which hydrogen is covalently bonded to nitrogen, oxygen or fluorine.</a:t>
            </a:r>
            <a:endParaRPr lang="en-US" dirty="0"/>
          </a:p>
        </p:txBody>
      </p:sp>
      <p:pic>
        <p:nvPicPr>
          <p:cNvPr id="5" name="Picture 2"/>
          <p:cNvPicPr>
            <a:picLocks noChangeAspect="1" noChangeArrowheads="1"/>
          </p:cNvPicPr>
          <p:nvPr/>
        </p:nvPicPr>
        <p:blipFill>
          <a:blip r:embed="rId2" cstate="print"/>
          <a:srcRect/>
          <a:stretch>
            <a:fillRect/>
          </a:stretch>
        </p:blipFill>
        <p:spPr bwMode="auto">
          <a:xfrm>
            <a:off x="838200" y="304800"/>
            <a:ext cx="3829050" cy="1076325"/>
          </a:xfrm>
          <a:prstGeom prst="rect">
            <a:avLst/>
          </a:prstGeom>
          <a:noFill/>
          <a:ln w="9525">
            <a:noFill/>
            <a:miter lim="800000"/>
            <a:headEnd/>
            <a:tailEnd/>
          </a:ln>
          <a:effectLst/>
        </p:spPr>
      </p:pic>
      <p:pic>
        <p:nvPicPr>
          <p:cNvPr id="44034" name="Picture 2"/>
          <p:cNvPicPr>
            <a:picLocks noChangeAspect="1" noChangeArrowheads="1"/>
          </p:cNvPicPr>
          <p:nvPr/>
        </p:nvPicPr>
        <p:blipFill>
          <a:blip r:embed="rId3" cstate="print"/>
          <a:srcRect/>
          <a:stretch>
            <a:fillRect/>
          </a:stretch>
        </p:blipFill>
        <p:spPr bwMode="auto">
          <a:xfrm>
            <a:off x="1676400" y="4572000"/>
            <a:ext cx="1162050" cy="1524000"/>
          </a:xfrm>
          <a:prstGeom prst="rect">
            <a:avLst/>
          </a:prstGeom>
          <a:noFill/>
          <a:ln w="9525">
            <a:noFill/>
            <a:miter lim="800000"/>
            <a:headEnd/>
            <a:tailEnd/>
          </a:ln>
          <a:effectLst/>
        </p:spPr>
      </p:pic>
      <p:pic>
        <p:nvPicPr>
          <p:cNvPr id="44035" name="Picture 3"/>
          <p:cNvPicPr>
            <a:picLocks noChangeAspect="1" noChangeArrowheads="1"/>
          </p:cNvPicPr>
          <p:nvPr/>
        </p:nvPicPr>
        <p:blipFill>
          <a:blip r:embed="rId4" cstate="print"/>
          <a:srcRect/>
          <a:stretch>
            <a:fillRect/>
          </a:stretch>
        </p:blipFill>
        <p:spPr bwMode="auto">
          <a:xfrm>
            <a:off x="3733800" y="4572000"/>
            <a:ext cx="1805836" cy="1757680"/>
          </a:xfrm>
          <a:prstGeom prst="rect">
            <a:avLst/>
          </a:prstGeom>
          <a:noFill/>
          <a:ln w="9525">
            <a:noFill/>
            <a:miter lim="800000"/>
            <a:headEnd/>
            <a:tailEnd/>
          </a:ln>
          <a:effectLst/>
        </p:spPr>
      </p:pic>
      <p:pic>
        <p:nvPicPr>
          <p:cNvPr id="44036" name="Picture 4"/>
          <p:cNvPicPr>
            <a:picLocks noChangeAspect="1" noChangeArrowheads="1"/>
          </p:cNvPicPr>
          <p:nvPr/>
        </p:nvPicPr>
        <p:blipFill>
          <a:blip r:embed="rId5" cstate="print"/>
          <a:srcRect/>
          <a:stretch>
            <a:fillRect/>
          </a:stretch>
        </p:blipFill>
        <p:spPr bwMode="auto">
          <a:xfrm>
            <a:off x="6248400" y="4495800"/>
            <a:ext cx="2343150" cy="191357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
        <p:nvSpPr>
          <p:cNvPr id="3" name="Content Placeholder 2"/>
          <p:cNvSpPr>
            <a:spLocks noGrp="1"/>
          </p:cNvSpPr>
          <p:nvPr>
            <p:ph sz="quarter" idx="1"/>
          </p:nvPr>
        </p:nvSpPr>
        <p:spPr>
          <a:xfrm>
            <a:off x="152400" y="1600200"/>
            <a:ext cx="8839200" cy="4525963"/>
          </a:xfrm>
        </p:spPr>
        <p:txBody>
          <a:bodyPr>
            <a:normAutofit lnSpcReduction="10000"/>
          </a:bodyPr>
          <a:lstStyle/>
          <a:p>
            <a:r>
              <a:rPr lang="en-US" dirty="0" smtClean="0"/>
              <a:t>Bonding between atoms involves the transfer, or sharing, of electron density such that each atom is left with a stable outer shell of electrons.</a:t>
            </a:r>
          </a:p>
          <a:p>
            <a:r>
              <a:rPr lang="en-US" dirty="0" smtClean="0"/>
              <a:t>For atoms with significantly </a:t>
            </a:r>
            <a:r>
              <a:rPr lang="en-US" b="1" i="1" u="sng" dirty="0" smtClean="0">
                <a:solidFill>
                  <a:srgbClr val="FF0000"/>
                </a:solidFill>
              </a:rPr>
              <a:t>different </a:t>
            </a:r>
            <a:r>
              <a:rPr lang="en-US" b="1" i="1" u="sng" dirty="0" err="1" smtClean="0">
                <a:solidFill>
                  <a:srgbClr val="FF0000"/>
                </a:solidFill>
              </a:rPr>
              <a:t>electronegativity</a:t>
            </a:r>
            <a:r>
              <a:rPr lang="en-US" b="1" i="1" u="sng" dirty="0" smtClean="0">
                <a:solidFill>
                  <a:srgbClr val="FF0000"/>
                </a:solidFill>
              </a:rPr>
              <a:t> </a:t>
            </a:r>
            <a:r>
              <a:rPr lang="en-US" b="1" i="1" u="sng" dirty="0" smtClean="0"/>
              <a:t> </a:t>
            </a:r>
            <a:r>
              <a:rPr lang="en-US" sz="2400" u="sng" dirty="0" smtClean="0"/>
              <a:t>(</a:t>
            </a:r>
            <a:r>
              <a:rPr lang="en-US" sz="2400" dirty="0" smtClean="0"/>
              <a:t>i</a:t>
            </a:r>
            <a:r>
              <a:rPr lang="en-US" dirty="0" smtClean="0"/>
              <a:t>s the ability of an atom that is bonded to another atom or atoms to attract electrons strongly towards it).</a:t>
            </a:r>
          </a:p>
          <a:p>
            <a:r>
              <a:rPr lang="en-US" dirty="0" smtClean="0"/>
              <a:t>The process of "bonding" generally involves </a:t>
            </a:r>
            <a:r>
              <a:rPr lang="en-US" u="sng" dirty="0" smtClean="0">
                <a:solidFill>
                  <a:srgbClr val="FF0000"/>
                </a:solidFill>
              </a:rPr>
              <a:t>complete electron transfer</a:t>
            </a:r>
            <a:r>
              <a:rPr lang="en-US" dirty="0" smtClean="0"/>
              <a:t> to form two species having </a:t>
            </a:r>
            <a:r>
              <a:rPr lang="en-US" u="sng" dirty="0" smtClean="0">
                <a:solidFill>
                  <a:srgbClr val="FF0000"/>
                </a:solidFill>
              </a:rPr>
              <a:t>net positive and negative charges</a:t>
            </a:r>
            <a:r>
              <a:rPr lang="en-US" dirty="0" smtClean="0"/>
              <a:t>. This type of bonding is termed </a:t>
            </a:r>
            <a:r>
              <a:rPr lang="en-US" b="1" i="1" u="sng" dirty="0" smtClean="0">
                <a:solidFill>
                  <a:srgbClr val="FF0000"/>
                </a:solidFill>
              </a:rPr>
              <a:t>ionic</a:t>
            </a:r>
            <a:r>
              <a:rPr lang="en-US" b="1" i="1" u="sng" dirty="0" smtClean="0"/>
              <a:t> </a:t>
            </a:r>
            <a:r>
              <a:rPr lang="en-US" dirty="0" smtClean="0"/>
              <a:t>and simple salts are the classic examples (the electro negativities of sodium and chlorine are 0.93 and 3.16, respectively)</a:t>
            </a:r>
            <a:endParaRPr lang="en-US" dirty="0"/>
          </a:p>
        </p:txBody>
      </p:sp>
      <p:pic>
        <p:nvPicPr>
          <p:cNvPr id="3074" name="Picture 2" descr="11TOP"/>
          <p:cNvPicPr>
            <a:picLocks noChangeAspect="1" noChangeArrowheads="1"/>
          </p:cNvPicPr>
          <p:nvPr/>
        </p:nvPicPr>
        <p:blipFill>
          <a:blip r:embed="rId3" cstate="print"/>
          <a:srcRect/>
          <a:stretch>
            <a:fillRect/>
          </a:stretch>
        </p:blipFill>
        <p:spPr bwMode="auto">
          <a:xfrm>
            <a:off x="1219200" y="228600"/>
            <a:ext cx="3810000" cy="1057275"/>
          </a:xfrm>
          <a:prstGeom prst="rect">
            <a:avLst/>
          </a:prstGeom>
          <a:noFill/>
          <a:ln w="9525">
            <a:noFill/>
            <a:miter lim="800000"/>
            <a:headEnd/>
            <a:tailEnd/>
          </a:ln>
        </p:spPr>
      </p:pic>
      <p:graphicFrame>
        <p:nvGraphicFramePr>
          <p:cNvPr id="3077" name="Object 5"/>
          <p:cNvGraphicFramePr>
            <a:graphicFrameLocks noChangeAspect="1"/>
          </p:cNvGraphicFramePr>
          <p:nvPr/>
        </p:nvGraphicFramePr>
        <p:xfrm>
          <a:off x="4267200" y="5486400"/>
          <a:ext cx="914400" cy="698500"/>
        </p:xfrm>
        <a:graphic>
          <a:graphicData uri="http://schemas.openxmlformats.org/presentationml/2006/ole">
            <mc:AlternateContent xmlns:mc="http://schemas.openxmlformats.org/markup-compatibility/2006">
              <mc:Choice xmlns:v="urn:schemas-microsoft-com:vml" Requires="v">
                <p:oleObj spid="_x0000_s3079" name="ChemSketch" r:id="rId4" imgW="646200" imgH="469440" progId="ACD.ChemSketch.20">
                  <p:embed/>
                </p:oleObj>
              </mc:Choice>
              <mc:Fallback>
                <p:oleObj name="ChemSketch" r:id="rId4" imgW="646200" imgH="469440" progId="ACD.ChemSketch.20">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67200" y="5486400"/>
                        <a:ext cx="914400"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5719"/>
          </a:xfrm>
        </p:spPr>
        <p:txBody>
          <a:bodyPr>
            <a:normAutofit fontScale="90000"/>
          </a:bodyPr>
          <a:lstStyle/>
          <a:p>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a:t>
            </a:fld>
            <a:endParaRPr lang="en-US"/>
          </a:p>
        </p:txBody>
      </p:sp>
      <p:sp>
        <p:nvSpPr>
          <p:cNvPr id="4" name="Content Placeholder 3"/>
          <p:cNvSpPr>
            <a:spLocks noGrp="1"/>
          </p:cNvSpPr>
          <p:nvPr>
            <p:ph sz="quarter" idx="1"/>
          </p:nvPr>
        </p:nvSpPr>
        <p:spPr>
          <a:xfrm>
            <a:off x="914400" y="990600"/>
            <a:ext cx="7772400" cy="3429000"/>
          </a:xfrm>
        </p:spPr>
        <p:txBody>
          <a:bodyPr>
            <a:normAutofit/>
          </a:bodyPr>
          <a:lstStyle/>
          <a:p>
            <a:r>
              <a:rPr lang="en-US" sz="2000" dirty="0" smtClean="0"/>
              <a:t>Atoms with </a:t>
            </a:r>
            <a:r>
              <a:rPr lang="en-US" sz="2000" u="sng" dirty="0" smtClean="0">
                <a:solidFill>
                  <a:srgbClr val="FF0000"/>
                </a:solidFill>
              </a:rPr>
              <a:t>similar or identical </a:t>
            </a:r>
            <a:r>
              <a:rPr lang="en-US" sz="2000" u="sng" dirty="0" err="1" smtClean="0">
                <a:solidFill>
                  <a:srgbClr val="FF0000"/>
                </a:solidFill>
              </a:rPr>
              <a:t>electronegativities</a:t>
            </a:r>
            <a:r>
              <a:rPr lang="en-US" sz="2000" dirty="0" smtClean="0"/>
              <a:t>,  bonding involves the </a:t>
            </a:r>
            <a:r>
              <a:rPr lang="en-US" sz="2000" b="1" i="1" u="sng" dirty="0" smtClean="0">
                <a:solidFill>
                  <a:srgbClr val="FF0000"/>
                </a:solidFill>
              </a:rPr>
              <a:t>sharing</a:t>
            </a:r>
            <a:r>
              <a:rPr lang="en-US" sz="2000" dirty="0" smtClean="0"/>
              <a:t> of two electrons, one from each atom and this describe as a single bond (single line), in a type of bonding which is termed </a:t>
            </a:r>
            <a:r>
              <a:rPr lang="en-US" sz="2000" b="1" i="1" u="sng" dirty="0" smtClean="0">
                <a:solidFill>
                  <a:srgbClr val="FF0000"/>
                </a:solidFill>
              </a:rPr>
              <a:t>covalent</a:t>
            </a:r>
            <a:r>
              <a:rPr lang="en-US" sz="2000" dirty="0" smtClean="0"/>
              <a:t>. </a:t>
            </a:r>
          </a:p>
          <a:p>
            <a:r>
              <a:rPr lang="en-US" sz="2000" dirty="0" smtClean="0"/>
              <a:t>Covalent bond, it is possible to identify whether it is a</a:t>
            </a:r>
            <a:r>
              <a:rPr lang="en-US" sz="2000" dirty="0" smtClean="0">
                <a:solidFill>
                  <a:srgbClr val="FF0000"/>
                </a:solidFill>
              </a:rPr>
              <a:t> polar </a:t>
            </a:r>
            <a:r>
              <a:rPr lang="en-US" sz="2000" dirty="0" smtClean="0"/>
              <a:t>or </a:t>
            </a:r>
            <a:r>
              <a:rPr lang="en-US" sz="2000" dirty="0" err="1" smtClean="0">
                <a:solidFill>
                  <a:srgbClr val="FF0000"/>
                </a:solidFill>
              </a:rPr>
              <a:t>nonpolar</a:t>
            </a:r>
            <a:r>
              <a:rPr lang="en-US" sz="2000" dirty="0" smtClean="0">
                <a:solidFill>
                  <a:srgbClr val="FF0000"/>
                </a:solidFill>
              </a:rPr>
              <a:t> </a:t>
            </a:r>
            <a:r>
              <a:rPr lang="en-US" sz="2000" dirty="0" smtClean="0"/>
              <a:t>bond.</a:t>
            </a:r>
          </a:p>
          <a:p>
            <a:r>
              <a:rPr lang="en-US" sz="2000" dirty="0" smtClean="0"/>
              <a:t>In general, most bonds within organic molecules, including various drug molecules, are covalent.</a:t>
            </a:r>
          </a:p>
          <a:p>
            <a:pPr>
              <a:buNone/>
            </a:pPr>
            <a:endParaRPr lang="en-US" dirty="0"/>
          </a:p>
        </p:txBody>
      </p:sp>
      <p:pic>
        <p:nvPicPr>
          <p:cNvPr id="6" name="Picture 2" descr="11TOP"/>
          <p:cNvPicPr>
            <a:picLocks noChangeAspect="1" noChangeArrowheads="1"/>
          </p:cNvPicPr>
          <p:nvPr/>
        </p:nvPicPr>
        <p:blipFill>
          <a:blip r:embed="rId2" cstate="print"/>
          <a:srcRect/>
          <a:stretch>
            <a:fillRect/>
          </a:stretch>
        </p:blipFill>
        <p:spPr bwMode="auto">
          <a:xfrm>
            <a:off x="1219200" y="0"/>
            <a:ext cx="3810000" cy="1057275"/>
          </a:xfrm>
          <a:prstGeom prst="rect">
            <a:avLst/>
          </a:prstGeom>
          <a:noFill/>
          <a:ln w="9525">
            <a:noFill/>
            <a:miter lim="800000"/>
            <a:headEnd/>
            <a:tailEnd/>
          </a:ln>
        </p:spPr>
      </p:pic>
      <p:pic>
        <p:nvPicPr>
          <p:cNvPr id="4101" name="Picture 5" descr="structures"/>
          <p:cNvPicPr>
            <a:picLocks noChangeAspect="1" noChangeArrowheads="1"/>
          </p:cNvPicPr>
          <p:nvPr/>
        </p:nvPicPr>
        <p:blipFill>
          <a:blip r:embed="rId3" cstate="print"/>
          <a:srcRect/>
          <a:stretch>
            <a:fillRect/>
          </a:stretch>
        </p:blipFill>
        <p:spPr bwMode="auto">
          <a:xfrm>
            <a:off x="2057400" y="3352800"/>
            <a:ext cx="4457700" cy="3086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fontScale="90000"/>
          </a:bodyPr>
          <a:lstStyle/>
          <a:p>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a:t>
            </a:fld>
            <a:endParaRPr lang="en-US"/>
          </a:p>
        </p:txBody>
      </p:sp>
      <p:sp>
        <p:nvSpPr>
          <p:cNvPr id="4" name="Content Placeholder 3"/>
          <p:cNvSpPr>
            <a:spLocks noGrp="1"/>
          </p:cNvSpPr>
          <p:nvPr>
            <p:ph sz="quarter" idx="1"/>
          </p:nvPr>
        </p:nvSpPr>
        <p:spPr>
          <a:xfrm>
            <a:off x="914400" y="1143000"/>
            <a:ext cx="7924800" cy="5334000"/>
          </a:xfrm>
        </p:spPr>
        <p:txBody>
          <a:bodyPr>
            <a:normAutofit/>
          </a:bodyPr>
          <a:lstStyle/>
          <a:p>
            <a:r>
              <a:rPr lang="en-US" sz="1800" dirty="0" err="1" smtClean="0">
                <a:solidFill>
                  <a:srgbClr val="FF0000"/>
                </a:solidFill>
              </a:rPr>
              <a:t>Nonpolar</a:t>
            </a:r>
            <a:r>
              <a:rPr lang="en-US" sz="1800" dirty="0" smtClean="0">
                <a:solidFill>
                  <a:srgbClr val="FF0000"/>
                </a:solidFill>
              </a:rPr>
              <a:t> covalent bond</a:t>
            </a:r>
            <a:r>
              <a:rPr lang="en-US" sz="1800" dirty="0" smtClean="0"/>
              <a:t>, the </a:t>
            </a:r>
            <a:r>
              <a:rPr lang="en-US" sz="1800" u="sng" dirty="0" smtClean="0"/>
              <a:t>electrons are shared equally </a:t>
            </a:r>
            <a:r>
              <a:rPr lang="en-US" sz="1800" dirty="0" smtClean="0"/>
              <a:t>between two atoms, e.g. H-H and F-F. </a:t>
            </a:r>
          </a:p>
          <a:p>
            <a:r>
              <a:rPr lang="en-US" sz="1800" dirty="0" smtClean="0">
                <a:solidFill>
                  <a:srgbClr val="FF0000"/>
                </a:solidFill>
              </a:rPr>
              <a:t>Polar covalent bond</a:t>
            </a:r>
            <a:r>
              <a:rPr lang="en-US" sz="1800" dirty="0" smtClean="0"/>
              <a:t>, one atom has a </a:t>
            </a:r>
            <a:r>
              <a:rPr lang="en-US" sz="1800" u="sng" dirty="0" smtClean="0"/>
              <a:t>greater attraction for the electrons </a:t>
            </a:r>
            <a:r>
              <a:rPr lang="en-US" sz="1800" dirty="0" smtClean="0"/>
              <a:t>than the other atom).</a:t>
            </a:r>
          </a:p>
          <a:p>
            <a:r>
              <a:rPr lang="en-US" sz="1800" dirty="0" smtClean="0"/>
              <a:t>For example(CH</a:t>
            </a:r>
            <a:r>
              <a:rPr lang="en-US" sz="1400" dirty="0" smtClean="0">
                <a:effectLst>
                  <a:outerShdw blurRad="38100" dist="38100" dir="2700000" algn="tl">
                    <a:srgbClr val="000000">
                      <a:alpha val="43137"/>
                    </a:srgbClr>
                  </a:outerShdw>
                </a:effectLst>
              </a:rPr>
              <a:t>3</a:t>
            </a:r>
            <a:r>
              <a:rPr lang="en-US" sz="1800" dirty="0" smtClean="0"/>
              <a:t>Cl), carbon and chlorine have electro negativities of 2.55 and 3.96, respectively. These values are close enough that the carbon-chlorine bond is covalent, but the bond is not symmetrical and the bulk of the electron density is associated with the more electronegative chlorine. This </a:t>
            </a:r>
            <a:r>
              <a:rPr lang="en-US" sz="1800" dirty="0" smtClean="0">
                <a:solidFill>
                  <a:srgbClr val="FF0000"/>
                </a:solidFill>
              </a:rPr>
              <a:t>polarization </a:t>
            </a:r>
            <a:r>
              <a:rPr lang="en-US" sz="1800" dirty="0" smtClean="0"/>
              <a:t>leaves a </a:t>
            </a:r>
            <a:r>
              <a:rPr lang="en-US" sz="1800" b="1" dirty="0" smtClean="0">
                <a:solidFill>
                  <a:srgbClr val="FF0000"/>
                </a:solidFill>
              </a:rPr>
              <a:t>partial positive charge (</a:t>
            </a:r>
            <a:r>
              <a:rPr lang="el-GR" sz="1800" b="1" dirty="0" smtClean="0">
                <a:solidFill>
                  <a:srgbClr val="FF0000"/>
                </a:solidFill>
                <a:latin typeface="Times New Roman"/>
                <a:cs typeface="Times New Roman"/>
              </a:rPr>
              <a:t>δ</a:t>
            </a:r>
            <a:r>
              <a:rPr lang="en-US" sz="1800" b="1" dirty="0" smtClean="0">
                <a:solidFill>
                  <a:srgbClr val="FF0000"/>
                </a:solidFill>
                <a:latin typeface="Times New Roman"/>
                <a:cs typeface="Times New Roman"/>
              </a:rPr>
              <a:t>+)</a:t>
            </a:r>
            <a:r>
              <a:rPr lang="en-US" sz="1800" dirty="0" smtClean="0">
                <a:solidFill>
                  <a:srgbClr val="FF0000"/>
                </a:solidFill>
              </a:rPr>
              <a:t> </a:t>
            </a:r>
            <a:r>
              <a:rPr lang="en-US" sz="1800" dirty="0" smtClean="0"/>
              <a:t>on the carbon and a matching </a:t>
            </a:r>
            <a:r>
              <a:rPr lang="en-US" sz="1800" b="1" dirty="0" smtClean="0">
                <a:solidFill>
                  <a:srgbClr val="FF0000"/>
                </a:solidFill>
              </a:rPr>
              <a:t>partial negative charge</a:t>
            </a:r>
            <a:r>
              <a:rPr lang="el-GR" sz="1800" b="1" dirty="0" smtClean="0">
                <a:solidFill>
                  <a:srgbClr val="FF0000"/>
                </a:solidFill>
                <a:latin typeface="Times New Roman"/>
                <a:cs typeface="Times New Roman"/>
              </a:rPr>
              <a:t> </a:t>
            </a:r>
            <a:r>
              <a:rPr lang="en-US" sz="1800" b="1" dirty="0" smtClean="0">
                <a:solidFill>
                  <a:srgbClr val="FF0000"/>
                </a:solidFill>
                <a:latin typeface="Times New Roman"/>
                <a:cs typeface="Times New Roman"/>
              </a:rPr>
              <a:t>(</a:t>
            </a:r>
            <a:r>
              <a:rPr lang="el-GR" sz="1800" b="1" dirty="0" smtClean="0">
                <a:solidFill>
                  <a:srgbClr val="FF0000"/>
                </a:solidFill>
                <a:latin typeface="Times New Roman"/>
                <a:cs typeface="Times New Roman"/>
              </a:rPr>
              <a:t>δ</a:t>
            </a:r>
            <a:r>
              <a:rPr lang="en-US" sz="1800" b="1" dirty="0" smtClean="0">
                <a:solidFill>
                  <a:srgbClr val="FF0000"/>
                </a:solidFill>
                <a:latin typeface="Times New Roman"/>
                <a:cs typeface="Times New Roman"/>
              </a:rPr>
              <a:t>-)</a:t>
            </a:r>
            <a:r>
              <a:rPr lang="en-US" sz="1800" dirty="0" smtClean="0">
                <a:solidFill>
                  <a:srgbClr val="FF0000"/>
                </a:solidFill>
              </a:rPr>
              <a:t> </a:t>
            </a:r>
            <a:r>
              <a:rPr lang="en-US" sz="1800" dirty="0" smtClean="0"/>
              <a:t>on the chlorine. It is this polarization which gives organic compounds their chemical reactivity and allows simple structural units to be combined to form more complex molecules, i.e., the science of organic</a:t>
            </a:r>
          </a:p>
          <a:p>
            <a:endParaRPr lang="en-US" dirty="0"/>
          </a:p>
        </p:txBody>
      </p:sp>
      <p:pic>
        <p:nvPicPr>
          <p:cNvPr id="5122" name="Picture 2" descr="http://www.askthenerd.com/ocol/STRUCT/SB/SBGIF/SB1.GIF"/>
          <p:cNvPicPr>
            <a:picLocks noChangeAspect="1" noChangeArrowheads="1"/>
          </p:cNvPicPr>
          <p:nvPr/>
        </p:nvPicPr>
        <p:blipFill>
          <a:blip r:embed="rId2" r:link="rId3" cstate="print"/>
          <a:srcRect/>
          <a:stretch>
            <a:fillRect/>
          </a:stretch>
        </p:blipFill>
        <p:spPr bwMode="auto">
          <a:xfrm>
            <a:off x="3810000" y="4800600"/>
            <a:ext cx="2295525" cy="1038225"/>
          </a:xfrm>
          <a:prstGeom prst="rect">
            <a:avLst/>
          </a:prstGeom>
          <a:noFill/>
          <a:ln w="9525">
            <a:noFill/>
            <a:miter lim="800000"/>
            <a:headEnd/>
            <a:tailEnd/>
          </a:ln>
        </p:spPr>
      </p:pic>
      <p:pic>
        <p:nvPicPr>
          <p:cNvPr id="5123" name="Picture 3"/>
          <p:cNvPicPr>
            <a:picLocks noChangeAspect="1" noChangeArrowheads="1"/>
          </p:cNvPicPr>
          <p:nvPr/>
        </p:nvPicPr>
        <p:blipFill>
          <a:blip r:embed="rId4" cstate="print"/>
          <a:srcRect/>
          <a:stretch>
            <a:fillRect/>
          </a:stretch>
        </p:blipFill>
        <p:spPr bwMode="auto">
          <a:xfrm>
            <a:off x="838200" y="0"/>
            <a:ext cx="4152900" cy="10763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6</a:t>
            </a:fld>
            <a:endParaRPr lang="en-US"/>
          </a:p>
        </p:txBody>
      </p:sp>
      <p:sp>
        <p:nvSpPr>
          <p:cNvPr id="4" name="Content Placeholder 3"/>
          <p:cNvSpPr>
            <a:spLocks noGrp="1"/>
          </p:cNvSpPr>
          <p:nvPr>
            <p:ph sz="quarter" idx="1"/>
          </p:nvPr>
        </p:nvSpPr>
        <p:spPr/>
        <p:txBody>
          <a:bodyPr>
            <a:normAutofit/>
          </a:bodyPr>
          <a:lstStyle/>
          <a:p>
            <a:r>
              <a:rPr lang="en-US" dirty="0" smtClean="0"/>
              <a:t>Covalent bonds are formed when </a:t>
            </a:r>
            <a:r>
              <a:rPr lang="en-US" dirty="0" smtClean="0">
                <a:solidFill>
                  <a:srgbClr val="FF0000"/>
                </a:solidFill>
              </a:rPr>
              <a:t>atomic </a:t>
            </a:r>
            <a:r>
              <a:rPr lang="en-US" dirty="0" err="1" smtClean="0">
                <a:solidFill>
                  <a:srgbClr val="FF0000"/>
                </a:solidFill>
              </a:rPr>
              <a:t>orbitals</a:t>
            </a:r>
            <a:r>
              <a:rPr lang="en-US" dirty="0" smtClean="0">
                <a:solidFill>
                  <a:srgbClr val="FF0000"/>
                </a:solidFill>
              </a:rPr>
              <a:t> </a:t>
            </a:r>
            <a:r>
              <a:rPr lang="en-US" dirty="0" smtClean="0"/>
              <a:t>overlap.</a:t>
            </a:r>
          </a:p>
          <a:p>
            <a:r>
              <a:rPr lang="en-US" dirty="0" smtClean="0"/>
              <a:t>Electrons surrounding atoms are concentrated into regions of space called </a:t>
            </a:r>
            <a:r>
              <a:rPr lang="en-US" dirty="0" smtClean="0">
                <a:solidFill>
                  <a:srgbClr val="FF0000"/>
                </a:solidFill>
              </a:rPr>
              <a:t>atomic </a:t>
            </a:r>
            <a:r>
              <a:rPr lang="en-US" dirty="0" err="1" smtClean="0">
                <a:solidFill>
                  <a:srgbClr val="FF0000"/>
                </a:solidFill>
              </a:rPr>
              <a:t>orbitals</a:t>
            </a:r>
            <a:r>
              <a:rPr lang="en-US" dirty="0" smtClean="0">
                <a:solidFill>
                  <a:srgbClr val="FF0000"/>
                </a:solidFill>
              </a:rPr>
              <a:t>.</a:t>
            </a:r>
          </a:p>
          <a:p>
            <a:r>
              <a:rPr lang="en-US" dirty="0" smtClean="0"/>
              <a:t>The </a:t>
            </a:r>
            <a:r>
              <a:rPr lang="en-US" dirty="0" smtClean="0">
                <a:solidFill>
                  <a:srgbClr val="FF0000"/>
                </a:solidFill>
              </a:rPr>
              <a:t>electronic configuration </a:t>
            </a:r>
            <a:r>
              <a:rPr lang="en-US" dirty="0" smtClean="0"/>
              <a:t>of carbon is 1s</a:t>
            </a:r>
            <a:r>
              <a:rPr lang="en-US" baseline="30000" dirty="0" smtClean="0"/>
              <a:t>2</a:t>
            </a:r>
            <a:r>
              <a:rPr lang="en-US" dirty="0" smtClean="0"/>
              <a:t> 2s</a:t>
            </a:r>
            <a:r>
              <a:rPr lang="en-US" baseline="30000" dirty="0" smtClean="0"/>
              <a:t>2</a:t>
            </a:r>
            <a:r>
              <a:rPr lang="en-US" dirty="0" smtClean="0"/>
              <a:t> 2p</a:t>
            </a:r>
            <a:r>
              <a:rPr lang="en-US" baseline="30000" dirty="0" smtClean="0"/>
              <a:t>2</a:t>
            </a:r>
            <a:r>
              <a:rPr lang="en-US" dirty="0" smtClean="0"/>
              <a:t>. </a:t>
            </a:r>
          </a:p>
          <a:p>
            <a:r>
              <a:rPr lang="en-US" dirty="0" smtClean="0"/>
              <a:t>Atomic s orbital is spherical in shape and p orbital are in dumbbell shape which are shown below. </a:t>
            </a:r>
          </a:p>
          <a:p>
            <a:endParaRPr lang="en-US" dirty="0">
              <a:solidFill>
                <a:srgbClr val="FF0000"/>
              </a:solidFill>
            </a:endParaRPr>
          </a:p>
        </p:txBody>
      </p:sp>
      <p:pic>
        <p:nvPicPr>
          <p:cNvPr id="6146" name="Picture 2" descr="12TOP"/>
          <p:cNvPicPr>
            <a:picLocks noChangeAspect="1" noChangeArrowheads="1"/>
          </p:cNvPicPr>
          <p:nvPr/>
        </p:nvPicPr>
        <p:blipFill>
          <a:blip r:embed="rId2" cstate="print"/>
          <a:srcRect/>
          <a:stretch>
            <a:fillRect/>
          </a:stretch>
        </p:blipFill>
        <p:spPr bwMode="auto">
          <a:xfrm>
            <a:off x="914400" y="228600"/>
            <a:ext cx="3810000" cy="1057275"/>
          </a:xfrm>
          <a:prstGeom prst="rect">
            <a:avLst/>
          </a:prstGeom>
          <a:noFill/>
          <a:ln w="9525">
            <a:noFill/>
            <a:miter lim="800000"/>
            <a:headEnd/>
            <a:tailEnd/>
          </a:ln>
        </p:spPr>
      </p:pic>
      <p:pic>
        <p:nvPicPr>
          <p:cNvPr id="6147" name="Picture 3" descr="atom2orb"/>
          <p:cNvPicPr>
            <a:picLocks noChangeAspect="1" noChangeArrowheads="1"/>
          </p:cNvPicPr>
          <p:nvPr/>
        </p:nvPicPr>
        <p:blipFill>
          <a:blip r:embed="rId3" cstate="print"/>
          <a:srcRect/>
          <a:stretch>
            <a:fillRect/>
          </a:stretch>
        </p:blipFill>
        <p:spPr bwMode="auto">
          <a:xfrm>
            <a:off x="2438400" y="4419600"/>
            <a:ext cx="4333875" cy="1314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7</a:t>
            </a:fld>
            <a:endParaRPr lang="en-US"/>
          </a:p>
        </p:txBody>
      </p:sp>
      <p:sp>
        <p:nvSpPr>
          <p:cNvPr id="4" name="Content Placeholder 3"/>
          <p:cNvSpPr>
            <a:spLocks noGrp="1"/>
          </p:cNvSpPr>
          <p:nvPr>
            <p:ph sz="quarter" idx="1"/>
          </p:nvPr>
        </p:nvSpPr>
        <p:spPr/>
        <p:txBody>
          <a:bodyPr>
            <a:normAutofit/>
          </a:bodyPr>
          <a:lstStyle/>
          <a:p>
            <a:r>
              <a:rPr lang="en-US" sz="2000" dirty="0" smtClean="0"/>
              <a:t>The sharing of electrons in a covalent bond occurs by overlap of the individual atomic </a:t>
            </a:r>
            <a:r>
              <a:rPr lang="en-US" sz="2000" dirty="0" err="1" smtClean="0"/>
              <a:t>orbitals</a:t>
            </a:r>
            <a:r>
              <a:rPr lang="en-US" sz="2000" dirty="0" smtClean="0"/>
              <a:t>. Head-on overlap between energetically compatible </a:t>
            </a:r>
            <a:r>
              <a:rPr lang="en-US" sz="2000" dirty="0" err="1" smtClean="0"/>
              <a:t>orbitals</a:t>
            </a:r>
            <a:r>
              <a:rPr lang="en-US" sz="2000" dirty="0" smtClean="0"/>
              <a:t> generates sigma (</a:t>
            </a:r>
            <a:r>
              <a:rPr lang="el-GR" sz="2000" dirty="0" smtClean="0">
                <a:latin typeface="Times New Roman"/>
                <a:cs typeface="Times New Roman"/>
              </a:rPr>
              <a:t>σ</a:t>
            </a:r>
            <a:r>
              <a:rPr lang="en-US" sz="2000" dirty="0" smtClean="0"/>
              <a:t>) bonds.</a:t>
            </a:r>
          </a:p>
          <a:p>
            <a:endParaRPr lang="en-US" dirty="0" smtClean="0"/>
          </a:p>
          <a:p>
            <a:r>
              <a:rPr lang="en-US" dirty="0" smtClean="0"/>
              <a:t> </a:t>
            </a:r>
            <a:r>
              <a:rPr lang="en-US" sz="2000" dirty="0" smtClean="0"/>
              <a:t>while sideways overlap (typically from adjacent </a:t>
            </a:r>
            <a:r>
              <a:rPr lang="en-US" sz="2000" i="1" dirty="0" smtClean="0"/>
              <a:t>p</a:t>
            </a:r>
            <a:r>
              <a:rPr lang="en-US" sz="2000" dirty="0" smtClean="0"/>
              <a:t> </a:t>
            </a:r>
            <a:r>
              <a:rPr lang="en-US" sz="2000" dirty="0" err="1" smtClean="0"/>
              <a:t>orbitals</a:t>
            </a:r>
            <a:r>
              <a:rPr lang="en-US" sz="2000" dirty="0" smtClean="0"/>
              <a:t>) generates pi (</a:t>
            </a:r>
            <a:r>
              <a:rPr lang="el-GR" sz="2000" dirty="0" smtClean="0">
                <a:latin typeface="Times New Roman"/>
                <a:cs typeface="Times New Roman"/>
              </a:rPr>
              <a:t>π</a:t>
            </a:r>
            <a:r>
              <a:rPr lang="en-US" sz="2000" dirty="0" smtClean="0"/>
              <a:t>) bonds.</a:t>
            </a:r>
          </a:p>
          <a:p>
            <a:endParaRPr lang="en-US" sz="2000" dirty="0" smtClean="0"/>
          </a:p>
          <a:p>
            <a:endParaRPr lang="en-US" sz="2000" dirty="0" smtClean="0"/>
          </a:p>
          <a:p>
            <a:r>
              <a:rPr lang="en-US" dirty="0" smtClean="0"/>
              <a:t> </a:t>
            </a:r>
            <a:r>
              <a:rPr lang="en-US" sz="2000" dirty="0" smtClean="0"/>
              <a:t>In </a:t>
            </a:r>
            <a:r>
              <a:rPr lang="en-US" sz="2000" dirty="0" smtClean="0">
                <a:solidFill>
                  <a:srgbClr val="FF0000"/>
                </a:solidFill>
              </a:rPr>
              <a:t>molecular orbital </a:t>
            </a:r>
            <a:r>
              <a:rPr lang="en-US" sz="2000" dirty="0" smtClean="0"/>
              <a:t>theory, the number of atomic </a:t>
            </a:r>
            <a:r>
              <a:rPr lang="en-US" sz="2000" dirty="0" err="1" smtClean="0"/>
              <a:t>orbitals</a:t>
            </a:r>
            <a:r>
              <a:rPr lang="en-US" sz="2000" dirty="0" smtClean="0"/>
              <a:t> used to make the covalent bond </a:t>
            </a:r>
          </a:p>
          <a:p>
            <a:r>
              <a:rPr lang="en-US" sz="2000" dirty="0" smtClean="0"/>
              <a:t>The nature of the bonding in hydrogen (H</a:t>
            </a:r>
            <a:r>
              <a:rPr lang="en-US" sz="2000" baseline="-25000" dirty="0" smtClean="0"/>
              <a:t>2</a:t>
            </a:r>
            <a:r>
              <a:rPr lang="en-US" sz="2000" dirty="0" smtClean="0"/>
              <a:t>) can be described using Molecular Orbital Theory. </a:t>
            </a:r>
          </a:p>
          <a:p>
            <a:pPr>
              <a:buNone/>
            </a:pPr>
            <a:endParaRPr lang="en-US" dirty="0"/>
          </a:p>
        </p:txBody>
      </p:sp>
      <p:pic>
        <p:nvPicPr>
          <p:cNvPr id="5" name="Picture 2" descr="12TOP"/>
          <p:cNvPicPr>
            <a:picLocks noChangeAspect="1" noChangeArrowheads="1"/>
          </p:cNvPicPr>
          <p:nvPr/>
        </p:nvPicPr>
        <p:blipFill>
          <a:blip r:embed="rId2" cstate="print"/>
          <a:srcRect/>
          <a:stretch>
            <a:fillRect/>
          </a:stretch>
        </p:blipFill>
        <p:spPr bwMode="auto">
          <a:xfrm>
            <a:off x="914400" y="228600"/>
            <a:ext cx="3810000" cy="1057275"/>
          </a:xfrm>
          <a:prstGeom prst="rect">
            <a:avLst/>
          </a:prstGeom>
          <a:noFill/>
          <a:ln w="9525">
            <a:noFill/>
            <a:miter lim="800000"/>
            <a:headEnd/>
            <a:tailEnd/>
          </a:ln>
        </p:spPr>
      </p:pic>
      <p:pic>
        <p:nvPicPr>
          <p:cNvPr id="20482" name="Picture 2" descr="SB17"/>
          <p:cNvPicPr>
            <a:picLocks noChangeAspect="1" noChangeArrowheads="1"/>
          </p:cNvPicPr>
          <p:nvPr/>
        </p:nvPicPr>
        <p:blipFill>
          <a:blip r:embed="rId3" cstate="print"/>
          <a:srcRect/>
          <a:stretch>
            <a:fillRect/>
          </a:stretch>
        </p:blipFill>
        <p:spPr bwMode="auto">
          <a:xfrm>
            <a:off x="3733800" y="2362200"/>
            <a:ext cx="2428875" cy="657225"/>
          </a:xfrm>
          <a:prstGeom prst="rect">
            <a:avLst/>
          </a:prstGeom>
          <a:noFill/>
          <a:ln w="9525">
            <a:noFill/>
            <a:miter lim="800000"/>
            <a:headEnd/>
            <a:tailEnd/>
          </a:ln>
        </p:spPr>
      </p:pic>
      <p:pic>
        <p:nvPicPr>
          <p:cNvPr id="20483" name="Picture 3" descr="SB18"/>
          <p:cNvPicPr>
            <a:picLocks noChangeAspect="1" noChangeArrowheads="1"/>
          </p:cNvPicPr>
          <p:nvPr/>
        </p:nvPicPr>
        <p:blipFill>
          <a:blip r:embed="rId4" cstate="print"/>
          <a:srcRect/>
          <a:stretch>
            <a:fillRect/>
          </a:stretch>
        </p:blipFill>
        <p:spPr bwMode="auto">
          <a:xfrm>
            <a:off x="4038600" y="3429000"/>
            <a:ext cx="1800225" cy="1076325"/>
          </a:xfrm>
          <a:prstGeom prst="rect">
            <a:avLst/>
          </a:prstGeom>
          <a:noFill/>
          <a:ln w="9525">
            <a:noFill/>
            <a:miter lim="800000"/>
            <a:headEnd/>
            <a:tailEnd/>
          </a:ln>
        </p:spPr>
      </p:pic>
      <p:pic>
        <p:nvPicPr>
          <p:cNvPr id="20484" name="Picture 4" descr="SB26"/>
          <p:cNvPicPr>
            <a:picLocks noChangeAspect="1" noChangeArrowheads="1"/>
          </p:cNvPicPr>
          <p:nvPr/>
        </p:nvPicPr>
        <p:blipFill>
          <a:blip r:embed="rId5" cstate="print"/>
          <a:srcRect/>
          <a:stretch>
            <a:fillRect/>
          </a:stretch>
        </p:blipFill>
        <p:spPr bwMode="auto">
          <a:xfrm>
            <a:off x="3276600" y="5791200"/>
            <a:ext cx="3248025" cy="83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8</a:t>
            </a:fld>
            <a:endParaRPr lang="en-US"/>
          </a:p>
        </p:txBody>
      </p:sp>
      <p:sp>
        <p:nvSpPr>
          <p:cNvPr id="4" name="Content Placeholder 3"/>
          <p:cNvSpPr>
            <a:spLocks noGrp="1"/>
          </p:cNvSpPr>
          <p:nvPr>
            <p:ph sz="quarter" idx="1"/>
          </p:nvPr>
        </p:nvSpPr>
        <p:spPr>
          <a:xfrm>
            <a:off x="914400" y="838200"/>
            <a:ext cx="7772400" cy="5791200"/>
          </a:xfrm>
        </p:spPr>
        <p:txBody>
          <a:bodyPr>
            <a:normAutofit/>
          </a:bodyPr>
          <a:lstStyle/>
          <a:p>
            <a:r>
              <a:rPr lang="en-US" sz="1800" dirty="0" smtClean="0"/>
              <a:t>The orbital description of carbon, being 1s</a:t>
            </a:r>
            <a:r>
              <a:rPr lang="en-US" sz="1800" baseline="30000" dirty="0" smtClean="0"/>
              <a:t>2</a:t>
            </a:r>
            <a:r>
              <a:rPr lang="en-US" sz="1800" dirty="0" smtClean="0"/>
              <a:t> 2s</a:t>
            </a:r>
            <a:r>
              <a:rPr lang="en-US" sz="1800" baseline="30000" dirty="0" smtClean="0"/>
              <a:t>2</a:t>
            </a:r>
            <a:r>
              <a:rPr lang="en-US" sz="1800" dirty="0" smtClean="0"/>
              <a:t> 2p</a:t>
            </a:r>
            <a:r>
              <a:rPr lang="en-US" sz="1800" baseline="30000" dirty="0" smtClean="0"/>
              <a:t>2</a:t>
            </a:r>
            <a:r>
              <a:rPr lang="en-US" sz="1800" dirty="0" smtClean="0"/>
              <a:t>, would suggest that, in order to form four bonds, a 2s electron must be promoted to the empty p-orbital to provide an electronic structure as shown below:</a:t>
            </a:r>
          </a:p>
          <a:p>
            <a:endParaRPr lang="en-US" sz="1800" dirty="0" smtClean="0"/>
          </a:p>
          <a:p>
            <a:endParaRPr lang="en-US" sz="1800" dirty="0" smtClean="0"/>
          </a:p>
          <a:p>
            <a:pPr>
              <a:buNone/>
            </a:pPr>
            <a:r>
              <a:rPr lang="en-US" sz="1800" dirty="0" smtClean="0"/>
              <a:t> </a:t>
            </a:r>
          </a:p>
          <a:p>
            <a:endParaRPr lang="en-US" dirty="0" smtClean="0"/>
          </a:p>
          <a:p>
            <a:r>
              <a:rPr lang="en-US" sz="1800" dirty="0" smtClean="0"/>
              <a:t>One s plus three p = four orbital; so must get four hybrids orbital: 4 sp3 </a:t>
            </a:r>
            <a:r>
              <a:rPr lang="en-US" sz="1800" dirty="0" err="1" smtClean="0"/>
              <a:t>orbitals</a:t>
            </a:r>
            <a:r>
              <a:rPr lang="en-US" sz="1800" dirty="0" smtClean="0"/>
              <a:t>.</a:t>
            </a:r>
          </a:p>
          <a:p>
            <a:endParaRPr lang="en-US" sz="1800" dirty="0" smtClean="0"/>
          </a:p>
          <a:p>
            <a:endParaRPr lang="en-US" sz="1800" dirty="0" smtClean="0"/>
          </a:p>
          <a:p>
            <a:endParaRPr lang="en-US" sz="1800" dirty="0" smtClean="0"/>
          </a:p>
          <a:p>
            <a:endParaRPr lang="en-US" sz="1800" dirty="0" smtClean="0"/>
          </a:p>
          <a:p>
            <a:r>
              <a:rPr lang="en-US" sz="1800" b="1" dirty="0" smtClean="0"/>
              <a:t>Shape of sp</a:t>
            </a:r>
            <a:r>
              <a:rPr lang="en-US" sz="1800" b="1" baseline="30000" dirty="0" smtClean="0"/>
              <a:t>3</a:t>
            </a:r>
            <a:r>
              <a:rPr lang="en-US" sz="1800" dirty="0" smtClean="0"/>
              <a:t>: Overlap of s and p orbital -------&gt; changed shape</a:t>
            </a:r>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pPr>
              <a:buNone/>
            </a:pPr>
            <a:endParaRPr lang="en-US" dirty="0"/>
          </a:p>
        </p:txBody>
      </p:sp>
      <p:pic>
        <p:nvPicPr>
          <p:cNvPr id="21506" name="Picture 2"/>
          <p:cNvPicPr>
            <a:picLocks noChangeAspect="1" noChangeArrowheads="1"/>
          </p:cNvPicPr>
          <p:nvPr/>
        </p:nvPicPr>
        <p:blipFill>
          <a:blip r:embed="rId2" cstate="print"/>
          <a:srcRect/>
          <a:stretch>
            <a:fillRect/>
          </a:stretch>
        </p:blipFill>
        <p:spPr bwMode="auto">
          <a:xfrm>
            <a:off x="1" y="1"/>
            <a:ext cx="2666999" cy="910486"/>
          </a:xfrm>
          <a:prstGeom prst="rect">
            <a:avLst/>
          </a:prstGeom>
          <a:noFill/>
          <a:ln w="9525">
            <a:noFill/>
            <a:miter lim="800000"/>
            <a:headEnd/>
            <a:tailEnd/>
          </a:ln>
          <a:effectLst/>
        </p:spPr>
      </p:pic>
      <p:pic>
        <p:nvPicPr>
          <p:cNvPr id="21508" name="Picture 4"/>
          <p:cNvPicPr>
            <a:picLocks noChangeAspect="1" noChangeArrowheads="1"/>
          </p:cNvPicPr>
          <p:nvPr/>
        </p:nvPicPr>
        <p:blipFill>
          <a:blip r:embed="rId3" cstate="print"/>
          <a:srcRect/>
          <a:stretch>
            <a:fillRect/>
          </a:stretch>
        </p:blipFill>
        <p:spPr bwMode="auto">
          <a:xfrm>
            <a:off x="2438400" y="1676400"/>
            <a:ext cx="4874932" cy="1366321"/>
          </a:xfrm>
          <a:prstGeom prst="rect">
            <a:avLst/>
          </a:prstGeom>
          <a:noFill/>
          <a:ln w="9525">
            <a:noFill/>
            <a:miter lim="800000"/>
            <a:headEnd/>
            <a:tailEnd/>
          </a:ln>
          <a:effectLst/>
        </p:spPr>
      </p:pic>
      <p:pic>
        <p:nvPicPr>
          <p:cNvPr id="21510" name="Picture 6"/>
          <p:cNvPicPr>
            <a:picLocks noChangeAspect="1" noChangeArrowheads="1"/>
          </p:cNvPicPr>
          <p:nvPr/>
        </p:nvPicPr>
        <p:blipFill>
          <a:blip r:embed="rId4" cstate="print"/>
          <a:srcRect/>
          <a:stretch>
            <a:fillRect/>
          </a:stretch>
        </p:blipFill>
        <p:spPr bwMode="auto">
          <a:xfrm>
            <a:off x="2514600" y="3629900"/>
            <a:ext cx="4419600" cy="1446527"/>
          </a:xfrm>
          <a:prstGeom prst="rect">
            <a:avLst/>
          </a:prstGeom>
          <a:noFill/>
          <a:ln w="9525">
            <a:noFill/>
            <a:miter lim="800000"/>
            <a:headEnd/>
            <a:tailEnd/>
          </a:ln>
          <a:effectLst/>
        </p:spPr>
      </p:pic>
      <p:pic>
        <p:nvPicPr>
          <p:cNvPr id="21511" name="Picture 7"/>
          <p:cNvPicPr>
            <a:picLocks noChangeAspect="1" noChangeArrowheads="1"/>
          </p:cNvPicPr>
          <p:nvPr/>
        </p:nvPicPr>
        <p:blipFill>
          <a:blip r:embed="rId5" cstate="print"/>
          <a:srcRect/>
          <a:stretch>
            <a:fillRect/>
          </a:stretch>
        </p:blipFill>
        <p:spPr bwMode="auto">
          <a:xfrm>
            <a:off x="1752600" y="5486400"/>
            <a:ext cx="5486400" cy="99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9</a:t>
            </a:fld>
            <a:endParaRPr lang="en-US"/>
          </a:p>
        </p:txBody>
      </p:sp>
      <p:sp>
        <p:nvSpPr>
          <p:cNvPr id="4" name="Content Placeholder 3"/>
          <p:cNvSpPr>
            <a:spLocks noGrp="1"/>
          </p:cNvSpPr>
          <p:nvPr>
            <p:ph sz="quarter" idx="1"/>
          </p:nvPr>
        </p:nvSpPr>
        <p:spPr>
          <a:xfrm>
            <a:off x="914400" y="1143000"/>
            <a:ext cx="7772400" cy="5410200"/>
          </a:xfrm>
        </p:spPr>
        <p:txBody>
          <a:bodyPr>
            <a:normAutofit/>
          </a:bodyPr>
          <a:lstStyle/>
          <a:p>
            <a:r>
              <a:rPr lang="en-US" sz="1900" dirty="0" smtClean="0"/>
              <a:t>Carbon forms four bonds and the simplest hydrocarbon (methane) has a molecular formula of CH</a:t>
            </a:r>
            <a:r>
              <a:rPr lang="en-US" sz="1900" baseline="-25000" dirty="0" smtClean="0"/>
              <a:t>4</a:t>
            </a:r>
            <a:r>
              <a:rPr lang="en-US" sz="1900" dirty="0" smtClean="0"/>
              <a:t>. The arrangement of these atoms in space, however, is not immediately apparent, and at least three possibilities should be considered: </a:t>
            </a:r>
          </a:p>
          <a:p>
            <a:endParaRPr lang="en-US" sz="1900" dirty="0" smtClean="0"/>
          </a:p>
          <a:p>
            <a:pPr>
              <a:buNone/>
            </a:pPr>
            <a:endParaRPr lang="en-US" sz="1900" dirty="0" smtClean="0"/>
          </a:p>
          <a:p>
            <a:pPr>
              <a:buNone/>
            </a:pPr>
            <a:endParaRPr lang="en-US" sz="1900" dirty="0" smtClean="0"/>
          </a:p>
          <a:p>
            <a:pPr lvl="0"/>
            <a:r>
              <a:rPr lang="en-US" sz="1900" b="1" dirty="0" smtClean="0"/>
              <a:t>square planar</a:t>
            </a:r>
            <a:r>
              <a:rPr lang="en-US" sz="1900" dirty="0" smtClean="0"/>
              <a:t>, in which the four </a:t>
            </a:r>
            <a:r>
              <a:rPr lang="en-US" sz="1900" dirty="0" err="1" smtClean="0"/>
              <a:t>hydrogens</a:t>
            </a:r>
            <a:r>
              <a:rPr lang="en-US" sz="1900" dirty="0" smtClean="0"/>
              <a:t> occupy the corners of a square, centered about the carbon. </a:t>
            </a:r>
          </a:p>
          <a:p>
            <a:pPr lvl="0"/>
            <a:r>
              <a:rPr lang="en-US" sz="1900" b="1" dirty="0" smtClean="0"/>
              <a:t>pyramidal</a:t>
            </a:r>
            <a:r>
              <a:rPr lang="en-US" sz="1900" dirty="0" smtClean="0"/>
              <a:t>, in which the carbon and three </a:t>
            </a:r>
            <a:r>
              <a:rPr lang="en-US" sz="1900" dirty="0" err="1" smtClean="0"/>
              <a:t>hydrogens</a:t>
            </a:r>
            <a:r>
              <a:rPr lang="en-US" sz="1900" dirty="0" smtClean="0"/>
              <a:t> occupy a plane with carbon in the middle and </a:t>
            </a:r>
            <a:r>
              <a:rPr lang="en-US" sz="1900" dirty="0" err="1" smtClean="0"/>
              <a:t>hydrogens</a:t>
            </a:r>
            <a:r>
              <a:rPr lang="en-US" sz="1900" dirty="0" smtClean="0"/>
              <a:t> at the vertices of a triangle.</a:t>
            </a:r>
          </a:p>
          <a:p>
            <a:pPr lvl="0"/>
            <a:r>
              <a:rPr lang="en-US" sz="1900" b="1" dirty="0" smtClean="0"/>
              <a:t>tetrahedral</a:t>
            </a:r>
            <a:r>
              <a:rPr lang="en-US" sz="1900" dirty="0" smtClean="0"/>
              <a:t>, in which the carbon is in the center of a regular tetrahedron and </a:t>
            </a:r>
            <a:r>
              <a:rPr lang="en-US" sz="1900" dirty="0" err="1" smtClean="0"/>
              <a:t>hydrogens</a:t>
            </a:r>
            <a:r>
              <a:rPr lang="en-US" sz="1900" dirty="0" smtClean="0"/>
              <a:t> are at each vertex.</a:t>
            </a:r>
          </a:p>
          <a:p>
            <a:r>
              <a:rPr lang="en-US" sz="1900" dirty="0" smtClean="0"/>
              <a:t>The  methane has bond angles 109º , and the four C-H bonds are all equivalent and identical in reactivity, so, the methane is </a:t>
            </a:r>
            <a:r>
              <a:rPr lang="en-US" sz="1900" dirty="0" smtClean="0">
                <a:solidFill>
                  <a:srgbClr val="C00000"/>
                </a:solidFill>
              </a:rPr>
              <a:t>tetrahedral</a:t>
            </a:r>
            <a:r>
              <a:rPr lang="en-US" sz="1900" dirty="0" smtClean="0"/>
              <a:t> in shape.</a:t>
            </a:r>
          </a:p>
          <a:p>
            <a:pPr lvl="0"/>
            <a:endParaRPr lang="en-US" sz="2400" dirty="0" smtClean="0"/>
          </a:p>
          <a:p>
            <a:pPr lvl="0"/>
            <a:endParaRPr lang="en-US" sz="2400" dirty="0" smtClean="0"/>
          </a:p>
          <a:p>
            <a:endParaRPr lang="en-US" dirty="0"/>
          </a:p>
        </p:txBody>
      </p:sp>
      <p:pic>
        <p:nvPicPr>
          <p:cNvPr id="5" name="Picture 2"/>
          <p:cNvPicPr>
            <a:picLocks noChangeAspect="1" noChangeArrowheads="1"/>
          </p:cNvPicPr>
          <p:nvPr/>
        </p:nvPicPr>
        <p:blipFill>
          <a:blip r:embed="rId2" cstate="print"/>
          <a:srcRect/>
          <a:stretch>
            <a:fillRect/>
          </a:stretch>
        </p:blipFill>
        <p:spPr bwMode="auto">
          <a:xfrm>
            <a:off x="762000" y="0"/>
            <a:ext cx="3152775" cy="1076325"/>
          </a:xfrm>
          <a:prstGeom prst="rect">
            <a:avLst/>
          </a:prstGeom>
          <a:noFill/>
          <a:ln w="9525">
            <a:noFill/>
            <a:miter lim="800000"/>
            <a:headEnd/>
            <a:tailEnd/>
          </a:ln>
          <a:effectLst/>
        </p:spPr>
      </p:pic>
      <p:pic>
        <p:nvPicPr>
          <p:cNvPr id="6" name="Picture 5" descr="SB4"/>
          <p:cNvPicPr>
            <a:picLocks noChangeAspect="1" noChangeArrowheads="1"/>
          </p:cNvPicPr>
          <p:nvPr/>
        </p:nvPicPr>
        <p:blipFill>
          <a:blip r:embed="rId3" cstate="print"/>
          <a:srcRect/>
          <a:stretch>
            <a:fillRect/>
          </a:stretch>
        </p:blipFill>
        <p:spPr bwMode="auto">
          <a:xfrm>
            <a:off x="3657600" y="2057400"/>
            <a:ext cx="3162300" cy="1104900"/>
          </a:xfrm>
          <a:prstGeom prst="rect">
            <a:avLst/>
          </a:prstGeom>
          <a:noFill/>
          <a:ln w="9525">
            <a:noFill/>
            <a:miter lim="800000"/>
            <a:headEnd/>
            <a:tailEnd/>
          </a:ln>
        </p:spPr>
      </p:pic>
      <p:pic>
        <p:nvPicPr>
          <p:cNvPr id="22530" name="Picture 2" descr="SB9"/>
          <p:cNvPicPr>
            <a:picLocks noChangeAspect="1" noChangeArrowheads="1"/>
          </p:cNvPicPr>
          <p:nvPr/>
        </p:nvPicPr>
        <p:blipFill>
          <a:blip r:embed="rId4" cstate="print"/>
          <a:srcRect/>
          <a:stretch>
            <a:fillRect/>
          </a:stretch>
        </p:blipFill>
        <p:spPr bwMode="auto">
          <a:xfrm>
            <a:off x="6934200" y="5486400"/>
            <a:ext cx="1190625" cy="1238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608</TotalTime>
  <Words>1686</Words>
  <Application>Microsoft Office PowerPoint</Application>
  <PresentationFormat>On-screen Show (4:3)</PresentationFormat>
  <Paragraphs>133</Paragraphs>
  <Slides>22</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2" baseType="lpstr">
      <vt:lpstr>Arial</vt:lpstr>
      <vt:lpstr>Calibri</vt:lpstr>
      <vt:lpstr>Franklin Gothic Book</vt:lpstr>
      <vt:lpstr>Perpetua</vt:lpstr>
      <vt:lpstr>Symbol</vt:lpstr>
      <vt:lpstr>Times New Roman</vt:lpstr>
      <vt:lpstr>Wingdings</vt:lpstr>
      <vt:lpstr>Wingdings 2</vt:lpstr>
      <vt:lpstr>Equity</vt:lpstr>
      <vt:lpstr>ChemSketch</vt:lpstr>
      <vt:lpstr>PowerPoint Presentation</vt:lpstr>
      <vt:lpstr>Structure and bonding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Chemistry</cp:lastModifiedBy>
  <cp:revision>88</cp:revision>
  <dcterms:created xsi:type="dcterms:W3CDTF">2006-08-16T00:00:00Z</dcterms:created>
  <dcterms:modified xsi:type="dcterms:W3CDTF">2017-09-22T08:09:23Z</dcterms:modified>
</cp:coreProperties>
</file>