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256" r:id="rId3"/>
    <p:sldId id="257" r:id="rId4"/>
    <p:sldId id="258" r:id="rId5"/>
    <p:sldId id="259" r:id="rId6"/>
    <p:sldId id="274" r:id="rId7"/>
    <p:sldId id="289" r:id="rId8"/>
    <p:sldId id="295" r:id="rId9"/>
    <p:sldId id="288" r:id="rId10"/>
    <p:sldId id="266" r:id="rId11"/>
    <p:sldId id="263" r:id="rId12"/>
    <p:sldId id="282" r:id="rId13"/>
    <p:sldId id="285" r:id="rId14"/>
    <p:sldId id="261" r:id="rId15"/>
    <p:sldId id="265" r:id="rId16"/>
    <p:sldId id="268" r:id="rId17"/>
    <p:sldId id="269" r:id="rId18"/>
    <p:sldId id="271" r:id="rId19"/>
    <p:sldId id="262" r:id="rId20"/>
    <p:sldId id="270" r:id="rId21"/>
    <p:sldId id="272" r:id="rId22"/>
    <p:sldId id="291" r:id="rId23"/>
    <p:sldId id="267" r:id="rId24"/>
    <p:sldId id="287" r:id="rId25"/>
    <p:sldId id="275" r:id="rId26"/>
    <p:sldId id="276" r:id="rId27"/>
    <p:sldId id="277" r:id="rId28"/>
    <p:sldId id="278" r:id="rId29"/>
    <p:sldId id="279" r:id="rId30"/>
    <p:sldId id="281" r:id="rId31"/>
    <p:sldId id="280" r:id="rId32"/>
    <p:sldId id="264" r:id="rId33"/>
    <p:sldId id="293" r:id="rId3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7" d="100"/>
          <a:sy n="67" d="100"/>
        </p:scale>
        <p:origin x="83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9706B40-E0EE-426A-929E-FB2CD8367A6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DEC5C-9C65-4C60-92F9-1A2482D675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7FD76-6A25-4091-B94F-E80B467BEA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10A81-0E13-4998-B474-CB7E37A952A3}"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46D42-1BCC-4AC6-A5CE-B76763508BB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599942-B617-452C-9F64-5FC4DA68C702}"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B95831-66B6-4653-A943-7E293CD0EC6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8A726E-0720-4703-AFA3-7A243D152A42}"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979A3F-D808-47E6-A388-4A9C86EAAD2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41F21-B7E0-4CDC-9EBF-66C3A5431E1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5183F1F-656B-4B56-8D4F-B1664C1D68A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35BF4BB-B9D9-4EC9-B0B6-36311A09E0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image" Target="../media/image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image" Target="../media/image8.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25000" lnSpcReduction="20000"/>
          </a:bodyPr>
          <a:lstStyle/>
          <a:p>
            <a:r>
              <a:rPr lang="en-US" sz="9600" dirty="0" err="1" smtClean="0">
                <a:latin typeface="Times New Roman" pitchFamily="18" charset="0"/>
                <a:cs typeface="Times New Roman" pitchFamily="18" charset="0"/>
              </a:rPr>
              <a:t>Stereoisomers</a:t>
            </a:r>
            <a:r>
              <a:rPr lang="en-US" sz="9600" dirty="0" smtClean="0">
                <a:latin typeface="Times New Roman" pitchFamily="18" charset="0"/>
                <a:cs typeface="Times New Roman" pitchFamily="18" charset="0"/>
              </a:rPr>
              <a:t> are molecules identical in all ways save one: their atoms are found in different 3-D arrangements. For example, 1,2-dichloroethene has two </a:t>
            </a:r>
            <a:r>
              <a:rPr lang="en-US" sz="9600" dirty="0" err="1" smtClean="0">
                <a:latin typeface="Times New Roman" pitchFamily="18" charset="0"/>
                <a:cs typeface="Times New Roman" pitchFamily="18" charset="0"/>
              </a:rPr>
              <a:t>stereoisomers</a:t>
            </a:r>
            <a:r>
              <a:rPr lang="en-US" sz="9600" dirty="0" smtClean="0">
                <a:latin typeface="Times New Roman" pitchFamily="18" charset="0"/>
                <a:cs typeface="Times New Roman" pitchFamily="18" charset="0"/>
              </a:rPr>
              <a:t> -- one where the two chlorine atoms are on the same side of the double bond and one where they are on opposite sides. When chemists are trying to make only one of two or more possible </a:t>
            </a:r>
            <a:r>
              <a:rPr lang="en-US" sz="9600" dirty="0" err="1" smtClean="0">
                <a:latin typeface="Times New Roman" pitchFamily="18" charset="0"/>
                <a:cs typeface="Times New Roman" pitchFamily="18" charset="0"/>
              </a:rPr>
              <a:t>stereoisomers</a:t>
            </a:r>
            <a:r>
              <a:rPr lang="en-US" sz="9600" dirty="0" smtClean="0">
                <a:latin typeface="Times New Roman" pitchFamily="18" charset="0"/>
                <a:cs typeface="Times New Roman" pitchFamily="18" charset="0"/>
              </a:rPr>
              <a:t>, they often make use of </a:t>
            </a:r>
            <a:r>
              <a:rPr lang="en-US" sz="9600" dirty="0" err="1" smtClean="0">
                <a:latin typeface="Times New Roman" pitchFamily="18" charset="0"/>
                <a:cs typeface="Times New Roman" pitchFamily="18" charset="0"/>
              </a:rPr>
              <a:t>stereospecific</a:t>
            </a:r>
            <a:r>
              <a:rPr lang="en-US" sz="9600" dirty="0" smtClean="0">
                <a:latin typeface="Times New Roman" pitchFamily="18" charset="0"/>
                <a:cs typeface="Times New Roman" pitchFamily="18" charset="0"/>
              </a:rPr>
              <a:t> reactions, which yield only one stereoisomer as a product. </a:t>
            </a:r>
          </a:p>
          <a:p>
            <a:r>
              <a:rPr lang="en-US" sz="9600" dirty="0" smtClean="0">
                <a:latin typeface="Times New Roman" pitchFamily="18" charset="0"/>
                <a:cs typeface="Times New Roman" pitchFamily="18" charset="0"/>
              </a:rPr>
              <a:t>In a </a:t>
            </a:r>
            <a:r>
              <a:rPr lang="en-US" sz="9600" dirty="0" err="1" smtClean="0">
                <a:latin typeface="Times New Roman" pitchFamily="18" charset="0"/>
                <a:cs typeface="Times New Roman" pitchFamily="18" charset="0"/>
              </a:rPr>
              <a:t>stereospecific</a:t>
            </a:r>
            <a:r>
              <a:rPr lang="en-US" sz="9600" dirty="0" smtClean="0">
                <a:latin typeface="Times New Roman" pitchFamily="18" charset="0"/>
                <a:cs typeface="Times New Roman" pitchFamily="18" charset="0"/>
              </a:rPr>
              <a:t> reaction, the stereochemistry of the reactant dictates the stereochemistry of the product. In other words, for a given set of reactants, only one stereoisomer is formed in the reaction. This is different from a </a:t>
            </a:r>
            <a:r>
              <a:rPr lang="en-US" sz="9600" dirty="0" err="1" smtClean="0">
                <a:latin typeface="Times New Roman" pitchFamily="18" charset="0"/>
                <a:cs typeface="Times New Roman" pitchFamily="18" charset="0"/>
              </a:rPr>
              <a:t>stereoselective</a:t>
            </a:r>
            <a:r>
              <a:rPr lang="en-US" sz="9600" dirty="0" smtClean="0">
                <a:latin typeface="Times New Roman" pitchFamily="18" charset="0"/>
                <a:cs typeface="Times New Roman" pitchFamily="18" charset="0"/>
              </a:rPr>
              <a:t> reaction, where multiple </a:t>
            </a:r>
            <a:r>
              <a:rPr lang="en-US" sz="9600" dirty="0" err="1" smtClean="0">
                <a:latin typeface="Times New Roman" pitchFamily="18" charset="0"/>
                <a:cs typeface="Times New Roman" pitchFamily="18" charset="0"/>
              </a:rPr>
              <a:t>stereoisomers</a:t>
            </a:r>
            <a:r>
              <a:rPr lang="en-US" sz="9600" dirty="0" smtClean="0">
                <a:latin typeface="Times New Roman" pitchFamily="18" charset="0"/>
                <a:cs typeface="Times New Roman" pitchFamily="18" charset="0"/>
              </a:rPr>
              <a:t> are produced but some of them form in greater quantities than others. To remember this distinction, just think about the last part of each word; a </a:t>
            </a:r>
            <a:r>
              <a:rPr lang="en-US" sz="9600" dirty="0" err="1" smtClean="0">
                <a:latin typeface="Times New Roman" pitchFamily="18" charset="0"/>
                <a:cs typeface="Times New Roman" pitchFamily="18" charset="0"/>
              </a:rPr>
              <a:t>stereospecific</a:t>
            </a:r>
            <a:r>
              <a:rPr lang="en-US" sz="9600" dirty="0" smtClean="0">
                <a:latin typeface="Times New Roman" pitchFamily="18" charset="0"/>
                <a:cs typeface="Times New Roman" pitchFamily="18" charset="0"/>
              </a:rPr>
              <a:t> reaction specifies what the product will be, whereas a </a:t>
            </a:r>
            <a:r>
              <a:rPr lang="en-US" sz="9600" dirty="0" err="1" smtClean="0">
                <a:latin typeface="Times New Roman" pitchFamily="18" charset="0"/>
                <a:cs typeface="Times New Roman" pitchFamily="18" charset="0"/>
              </a:rPr>
              <a:t>stereoselective</a:t>
            </a:r>
            <a:r>
              <a:rPr lang="en-US" sz="9600" dirty="0" smtClean="0">
                <a:latin typeface="Times New Roman" pitchFamily="18" charset="0"/>
                <a:cs typeface="Times New Roman" pitchFamily="18" charset="0"/>
              </a:rPr>
              <a:t> reaction merely selects for one of several possible products.</a:t>
            </a:r>
            <a:br>
              <a:rPr lang="en-US" sz="9600" dirty="0" smtClean="0">
                <a:latin typeface="Times New Roman" pitchFamily="18" charset="0"/>
                <a:cs typeface="Times New Roman" pitchFamily="18" charset="0"/>
              </a:rPr>
            </a:br>
            <a:r>
              <a:rPr lang="en-US" dirty="0" smtClean="0"/>
              <a:t/>
            </a:r>
            <a:br>
              <a:rPr lang="en-US" dirty="0" smtClean="0"/>
            </a:br>
            <a:r>
              <a:rPr lang="en-US" dirty="0" smtClean="0"/>
              <a:t/>
            </a:r>
            <a:br>
              <a:rPr lang="en-US" dirty="0" smtClean="0"/>
            </a:br>
            <a:endParaRPr lang="en-US" dirty="0" smtClean="0"/>
          </a:p>
          <a:p>
            <a:endParaRPr lang="en-US" dirty="0"/>
          </a:p>
        </p:txBody>
      </p:sp>
      <p:sp>
        <p:nvSpPr>
          <p:cNvPr id="3" name="Title 2"/>
          <p:cNvSpPr>
            <a:spLocks noGrp="1"/>
          </p:cNvSpPr>
          <p:nvPr>
            <p:ph type="title"/>
          </p:nvPr>
        </p:nvSpPr>
        <p:spPr>
          <a:xfrm>
            <a:off x="457200" y="274638"/>
            <a:ext cx="8229600" cy="639762"/>
          </a:xfrm>
        </p:spPr>
        <p:txBody>
          <a:bodyPr>
            <a:normAutofit fontScale="90000"/>
          </a:bodyPr>
          <a:lstStyle/>
          <a:p>
            <a:r>
              <a:rPr lang="en-US" sz="2800" dirty="0" err="1" smtClean="0">
                <a:solidFill>
                  <a:schemeClr val="accent2"/>
                </a:solidFill>
              </a:rPr>
              <a:t>Stereoselective</a:t>
            </a:r>
            <a:r>
              <a:rPr lang="en-US" sz="2800" dirty="0" smtClean="0">
                <a:solidFill>
                  <a:schemeClr val="accent2"/>
                </a:solidFill>
              </a:rPr>
              <a:t> and </a:t>
            </a:r>
            <a:r>
              <a:rPr lang="en-US" sz="2800" dirty="0" err="1" smtClean="0">
                <a:solidFill>
                  <a:schemeClr val="accent2"/>
                </a:solidFill>
              </a:rPr>
              <a:t>stereospecific</a:t>
            </a:r>
            <a:r>
              <a:rPr lang="en-US" sz="2800" dirty="0" smtClean="0">
                <a:solidFill>
                  <a:schemeClr val="accent2"/>
                </a:solidFill>
              </a:rPr>
              <a:t> reactions.</a:t>
            </a:r>
            <a:br>
              <a:rPr lang="en-US" sz="2800" dirty="0" smtClean="0">
                <a:solidFill>
                  <a:schemeClr val="accent2"/>
                </a:solidFill>
              </a:rPr>
            </a:b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026"/>
          <p:cNvSpPr txBox="1">
            <a:spLocks noChangeArrowheads="1"/>
          </p:cNvSpPr>
          <p:nvPr/>
        </p:nvSpPr>
        <p:spPr bwMode="auto">
          <a:xfrm>
            <a:off x="838200" y="685800"/>
            <a:ext cx="7772400" cy="6116638"/>
          </a:xfrm>
          <a:prstGeom prst="rect">
            <a:avLst/>
          </a:prstGeom>
          <a:noFill/>
          <a:ln w="9525">
            <a:noFill/>
            <a:miter lim="800000"/>
            <a:headEnd/>
            <a:tailEnd/>
          </a:ln>
          <a:effectLst/>
        </p:spPr>
        <p:txBody>
          <a:bodyPr>
            <a:spAutoFit/>
          </a:bodyPr>
          <a:lstStyle/>
          <a:p>
            <a:pPr>
              <a:spcBef>
                <a:spcPct val="50000"/>
              </a:spcBef>
            </a:pPr>
            <a:r>
              <a:rPr lang="en-US"/>
              <a:t>H   </a:t>
            </a:r>
            <a:r>
              <a:rPr lang="en-US">
                <a:solidFill>
                  <a:srgbClr val="FF0000"/>
                </a:solidFill>
              </a:rPr>
              <a:t>X</a:t>
            </a:r>
            <a:r>
              <a:rPr lang="en-US"/>
              <a:t>        H                  </a:t>
            </a:r>
            <a:r>
              <a:rPr lang="en-US">
                <a:solidFill>
                  <a:srgbClr val="FF0000"/>
                </a:solidFill>
              </a:rPr>
              <a:t>X</a:t>
            </a:r>
            <a:r>
              <a:rPr lang="en-US"/>
              <a:t> </a:t>
            </a:r>
          </a:p>
          <a:p>
            <a:pPr>
              <a:lnSpc>
                <a:spcPct val="50000"/>
              </a:lnSpc>
              <a:spcBef>
                <a:spcPct val="50000"/>
              </a:spcBef>
            </a:pPr>
            <a:r>
              <a:rPr lang="en-US"/>
              <a:t>   \  </a:t>
            </a:r>
            <a:r>
              <a:rPr lang="en-US">
                <a:solidFill>
                  <a:srgbClr val="FF0000"/>
                </a:solidFill>
                <a:sym typeface="Wingdings 3" pitchFamily="18" charset="2"/>
              </a:rPr>
              <a:t></a:t>
            </a:r>
            <a:r>
              <a:rPr lang="en-US"/>
              <a:t>       /                       </a:t>
            </a:r>
            <a:r>
              <a:rPr lang="en-US">
                <a:cs typeface="Times New Roman" pitchFamily="18" charset="0"/>
              </a:rPr>
              <a:t>|           </a:t>
            </a:r>
            <a:r>
              <a:rPr lang="en-US" sz="2000">
                <a:cs typeface="Times New Roman" pitchFamily="18" charset="0"/>
              </a:rPr>
              <a:t>H</a:t>
            </a:r>
            <a:r>
              <a:rPr lang="en-US">
                <a:cs typeface="Times New Roman" pitchFamily="18" charset="0"/>
              </a:rPr>
              <a:t>  </a:t>
            </a:r>
            <a:endParaRPr lang="en-US"/>
          </a:p>
          <a:p>
            <a:pPr>
              <a:lnSpc>
                <a:spcPct val="50000"/>
              </a:lnSpc>
              <a:spcBef>
                <a:spcPct val="50000"/>
              </a:spcBef>
            </a:pPr>
            <a:r>
              <a:rPr lang="en-US"/>
              <a:t>     C = C       </a:t>
            </a:r>
            <a:r>
              <a:rPr lang="en-US">
                <a:sym typeface="Wingdings" pitchFamily="2" charset="2"/>
              </a:rPr>
              <a:t>      </a:t>
            </a:r>
            <a:r>
              <a:rPr lang="en-US" sz="2000">
                <a:sym typeface="Wingdings" pitchFamily="2" charset="2"/>
              </a:rPr>
              <a:t>H</a:t>
            </a:r>
            <a:r>
              <a:rPr lang="en-US">
                <a:sym typeface="Wingdings" pitchFamily="2" charset="2"/>
              </a:rPr>
              <a:t>    C </a:t>
            </a:r>
            <a:r>
              <a:rPr lang="en-US">
                <a:cs typeface="Times New Roman" pitchFamily="18" charset="0"/>
                <a:sym typeface="Wingdings" pitchFamily="2" charset="2"/>
              </a:rPr>
              <a:t>— C    CH</a:t>
            </a:r>
            <a:r>
              <a:rPr lang="en-US" sz="2000">
                <a:cs typeface="Times New Roman" pitchFamily="18" charset="0"/>
                <a:sym typeface="Wingdings" pitchFamily="2" charset="2"/>
              </a:rPr>
              <a:t>3</a:t>
            </a:r>
            <a:r>
              <a:rPr lang="en-US">
                <a:cs typeface="Times New Roman" pitchFamily="18" charset="0"/>
                <a:sym typeface="Wingdings" pitchFamily="2" charset="2"/>
              </a:rPr>
              <a:t>       </a:t>
            </a:r>
            <a:r>
              <a:rPr lang="en-US" u="sng">
                <a:solidFill>
                  <a:srgbClr val="FF0000"/>
                </a:solidFill>
                <a:cs typeface="Times New Roman" pitchFamily="18" charset="0"/>
                <a:sym typeface="Wingdings" pitchFamily="2" charset="2"/>
              </a:rPr>
              <a:t>anti</a:t>
            </a:r>
            <a:r>
              <a:rPr lang="en-US">
                <a:solidFill>
                  <a:srgbClr val="FF0000"/>
                </a:solidFill>
                <a:cs typeface="Times New Roman" pitchFamily="18" charset="0"/>
                <a:sym typeface="Wingdings" pitchFamily="2" charset="2"/>
              </a:rPr>
              <a:t>-addition of X</a:t>
            </a:r>
            <a:r>
              <a:rPr lang="en-US" baseline="-25000">
                <a:solidFill>
                  <a:srgbClr val="FF0000"/>
                </a:solidFill>
                <a:cs typeface="Times New Roman" pitchFamily="18" charset="0"/>
                <a:sym typeface="Wingdings" pitchFamily="2" charset="2"/>
              </a:rPr>
              <a:t>2</a:t>
            </a:r>
            <a:endParaRPr lang="en-US">
              <a:solidFill>
                <a:srgbClr val="FF0000"/>
              </a:solidFill>
            </a:endParaRPr>
          </a:p>
          <a:p>
            <a:pPr>
              <a:lnSpc>
                <a:spcPct val="50000"/>
              </a:lnSpc>
              <a:spcBef>
                <a:spcPct val="50000"/>
              </a:spcBef>
            </a:pPr>
            <a:r>
              <a:rPr lang="en-US"/>
              <a:t>   /        </a:t>
            </a:r>
            <a:r>
              <a:rPr lang="en-US">
                <a:solidFill>
                  <a:srgbClr val="FF0000"/>
                </a:solidFill>
                <a:sym typeface="Wingdings 3" pitchFamily="18" charset="2"/>
              </a:rPr>
              <a:t></a:t>
            </a:r>
            <a:r>
              <a:rPr lang="en-US">
                <a:sym typeface="Wingdings 3" pitchFamily="18" charset="2"/>
              </a:rPr>
              <a:t> </a:t>
            </a:r>
            <a:r>
              <a:rPr lang="en-US"/>
              <a:t>\              CH</a:t>
            </a:r>
            <a:r>
              <a:rPr lang="en-US" baseline="-25000"/>
              <a:t>3</a:t>
            </a:r>
            <a:r>
              <a:rPr lang="en-US"/>
              <a:t>           </a:t>
            </a:r>
            <a:r>
              <a:rPr lang="en-US">
                <a:cs typeface="Times New Roman" pitchFamily="18" charset="0"/>
              </a:rPr>
              <a:t>|	       </a:t>
            </a:r>
            <a:r>
              <a:rPr lang="en-US">
                <a:solidFill>
                  <a:srgbClr val="FF0000"/>
                </a:solidFill>
                <a:cs typeface="Times New Roman" pitchFamily="18" charset="0"/>
              </a:rPr>
              <a:t>to the </a:t>
            </a:r>
            <a:r>
              <a:rPr lang="en-US" i="1">
                <a:solidFill>
                  <a:srgbClr val="FF0000"/>
                </a:solidFill>
                <a:cs typeface="Times New Roman" pitchFamily="18" charset="0"/>
              </a:rPr>
              <a:t>cis</a:t>
            </a:r>
            <a:r>
              <a:rPr lang="en-US">
                <a:solidFill>
                  <a:srgbClr val="FF0000"/>
                </a:solidFill>
                <a:cs typeface="Times New Roman" pitchFamily="18" charset="0"/>
              </a:rPr>
              <a:t>-isomer</a:t>
            </a:r>
            <a:endParaRPr lang="en-US">
              <a:solidFill>
                <a:srgbClr val="FF0000"/>
              </a:solidFill>
            </a:endParaRPr>
          </a:p>
          <a:p>
            <a:pPr>
              <a:lnSpc>
                <a:spcPct val="50000"/>
              </a:lnSpc>
              <a:spcBef>
                <a:spcPct val="50000"/>
              </a:spcBef>
            </a:pPr>
            <a:r>
              <a:rPr lang="en-US"/>
              <a:t>CH</a:t>
            </a:r>
            <a:r>
              <a:rPr lang="en-US" baseline="-25000"/>
              <a:t>3</a:t>
            </a:r>
            <a:r>
              <a:rPr lang="en-US"/>
              <a:t>     </a:t>
            </a:r>
            <a:r>
              <a:rPr lang="en-US">
                <a:solidFill>
                  <a:srgbClr val="FF0000"/>
                </a:solidFill>
              </a:rPr>
              <a:t>X</a:t>
            </a:r>
            <a:r>
              <a:rPr lang="en-US"/>
              <a:t>  CH</a:t>
            </a:r>
            <a:r>
              <a:rPr lang="en-US" baseline="-25000"/>
              <a:t>3</a:t>
            </a:r>
            <a:r>
              <a:rPr lang="en-US"/>
              <a:t>                        </a:t>
            </a:r>
            <a:r>
              <a:rPr lang="en-US">
                <a:solidFill>
                  <a:srgbClr val="FF0000"/>
                </a:solidFill>
              </a:rPr>
              <a:t>X</a:t>
            </a:r>
          </a:p>
          <a:p>
            <a:pPr>
              <a:lnSpc>
                <a:spcPct val="50000"/>
              </a:lnSpc>
              <a:spcBef>
                <a:spcPct val="50000"/>
              </a:spcBef>
            </a:pPr>
            <a:endParaRPr lang="en-US"/>
          </a:p>
          <a:p>
            <a:pPr>
              <a:lnSpc>
                <a:spcPct val="50000"/>
              </a:lnSpc>
              <a:spcBef>
                <a:spcPct val="50000"/>
              </a:spcBef>
            </a:pPr>
            <a:r>
              <a:rPr lang="en-US">
                <a:solidFill>
                  <a:srgbClr val="FF0000"/>
                </a:solidFill>
              </a:rPr>
              <a:t>Note:  must rotate about C-C to get to the Fischer projection!</a:t>
            </a:r>
          </a:p>
          <a:p>
            <a:pPr>
              <a:lnSpc>
                <a:spcPct val="50000"/>
              </a:lnSpc>
              <a:spcBef>
                <a:spcPct val="50000"/>
              </a:spcBef>
            </a:pPr>
            <a:endParaRPr lang="en-US">
              <a:solidFill>
                <a:srgbClr val="FF0000"/>
              </a:solidFill>
            </a:endParaRPr>
          </a:p>
          <a:p>
            <a:pPr>
              <a:lnSpc>
                <a:spcPct val="50000"/>
              </a:lnSpc>
              <a:spcBef>
                <a:spcPct val="50000"/>
              </a:spcBef>
            </a:pPr>
            <a:r>
              <a:rPr lang="en-US"/>
              <a:t>          </a:t>
            </a:r>
            <a:r>
              <a:rPr lang="en-US">
                <a:solidFill>
                  <a:srgbClr val="FF0000"/>
                </a:solidFill>
              </a:rPr>
              <a:t>X</a:t>
            </a:r>
            <a:r>
              <a:rPr lang="en-US"/>
              <a:t>                                                               CH</a:t>
            </a:r>
            <a:r>
              <a:rPr lang="en-US" baseline="-25000"/>
              <a:t>3</a:t>
            </a:r>
            <a:endParaRPr lang="en-US"/>
          </a:p>
          <a:p>
            <a:pPr>
              <a:lnSpc>
                <a:spcPct val="50000"/>
              </a:lnSpc>
              <a:spcBef>
                <a:spcPct val="50000"/>
              </a:spcBef>
            </a:pPr>
            <a:r>
              <a:rPr lang="en-US"/>
              <a:t>            </a:t>
            </a:r>
            <a:r>
              <a:rPr lang="en-US">
                <a:cs typeface="Times New Roman" pitchFamily="18" charset="0"/>
              </a:rPr>
              <a:t>|            </a:t>
            </a:r>
            <a:r>
              <a:rPr lang="en-US" sz="2000">
                <a:cs typeface="Times New Roman" pitchFamily="18" charset="0"/>
              </a:rPr>
              <a:t>H     </a:t>
            </a:r>
            <a:r>
              <a:rPr lang="en-US">
                <a:cs typeface="Times New Roman" pitchFamily="18" charset="0"/>
              </a:rPr>
              <a:t>         </a:t>
            </a:r>
            <a:r>
              <a:rPr lang="en-US" sz="2000">
                <a:cs typeface="Times New Roman" pitchFamily="18" charset="0"/>
              </a:rPr>
              <a:t>H                  </a:t>
            </a:r>
            <a:r>
              <a:rPr lang="en-US" sz="2000">
                <a:solidFill>
                  <a:srgbClr val="FF0000"/>
                </a:solidFill>
                <a:cs typeface="Times New Roman" pitchFamily="18" charset="0"/>
              </a:rPr>
              <a:t>X</a:t>
            </a:r>
            <a:r>
              <a:rPr lang="en-US">
                <a:cs typeface="Times New Roman" pitchFamily="18" charset="0"/>
              </a:rPr>
              <a:t>   </a:t>
            </a:r>
            <a:endParaRPr lang="en-US"/>
          </a:p>
          <a:p>
            <a:pPr>
              <a:lnSpc>
                <a:spcPct val="50000"/>
              </a:lnSpc>
              <a:spcBef>
                <a:spcPct val="50000"/>
              </a:spcBef>
            </a:pPr>
            <a:r>
              <a:rPr lang="en-US">
                <a:sym typeface="Wingdings" pitchFamily="2" charset="2"/>
              </a:rPr>
              <a:t>     </a:t>
            </a:r>
            <a:r>
              <a:rPr lang="en-US" sz="2000">
                <a:sym typeface="Wingdings" pitchFamily="2" charset="2"/>
              </a:rPr>
              <a:t>H</a:t>
            </a:r>
            <a:r>
              <a:rPr lang="en-US">
                <a:sym typeface="Wingdings" pitchFamily="2" charset="2"/>
              </a:rPr>
              <a:t>    C </a:t>
            </a:r>
            <a:r>
              <a:rPr lang="en-US">
                <a:cs typeface="Times New Roman" pitchFamily="18" charset="0"/>
                <a:sym typeface="Wingdings" pitchFamily="2" charset="2"/>
              </a:rPr>
              <a:t>— C    CH</a:t>
            </a:r>
            <a:r>
              <a:rPr lang="en-US" baseline="-25000">
                <a:cs typeface="Times New Roman" pitchFamily="18" charset="0"/>
                <a:sym typeface="Wingdings" pitchFamily="2" charset="2"/>
              </a:rPr>
              <a:t>3</a:t>
            </a:r>
            <a:r>
              <a:rPr lang="en-US">
                <a:cs typeface="Times New Roman" pitchFamily="18" charset="0"/>
                <a:sym typeface="Wingdings" pitchFamily="2" charset="2"/>
              </a:rPr>
              <a:t>    </a:t>
            </a:r>
            <a:r>
              <a:rPr lang="en-US">
                <a:solidFill>
                  <a:srgbClr val="FF0000"/>
                </a:solidFill>
                <a:cs typeface="Times New Roman" pitchFamily="18" charset="0"/>
                <a:sym typeface="Wingdings" pitchFamily="2" charset="2"/>
              </a:rPr>
              <a:t>X</a:t>
            </a:r>
            <a:r>
              <a:rPr lang="en-US">
                <a:cs typeface="Times New Roman" pitchFamily="18" charset="0"/>
                <a:sym typeface="Wingdings" pitchFamily="2" charset="2"/>
              </a:rPr>
              <a:t>   C — C    H         </a:t>
            </a:r>
            <a:r>
              <a:rPr lang="en-US">
                <a:solidFill>
                  <a:srgbClr val="FF0000"/>
                </a:solidFill>
                <a:cs typeface="Times New Roman" pitchFamily="18" charset="0"/>
                <a:sym typeface="Wingdings" pitchFamily="2" charset="2"/>
              </a:rPr>
              <a:t>X</a:t>
            </a:r>
            <a:r>
              <a:rPr lang="en-US">
                <a:cs typeface="Times New Roman" pitchFamily="18" charset="0"/>
                <a:sym typeface="Wingdings" pitchFamily="2" charset="2"/>
              </a:rPr>
              <a:t>          H</a:t>
            </a:r>
            <a:endParaRPr lang="en-US"/>
          </a:p>
          <a:p>
            <a:pPr>
              <a:lnSpc>
                <a:spcPct val="50000"/>
              </a:lnSpc>
              <a:spcBef>
                <a:spcPct val="50000"/>
              </a:spcBef>
            </a:pPr>
            <a:r>
              <a:rPr lang="en-US"/>
              <a:t>    CH</a:t>
            </a:r>
            <a:r>
              <a:rPr lang="en-US" baseline="-25000"/>
              <a:t>3</a:t>
            </a:r>
            <a:r>
              <a:rPr lang="en-US"/>
              <a:t>           </a:t>
            </a:r>
            <a:r>
              <a:rPr lang="en-US">
                <a:cs typeface="Times New Roman" pitchFamily="18" charset="0"/>
              </a:rPr>
              <a:t>|                      |        |</a:t>
            </a:r>
            <a:endParaRPr lang="en-US"/>
          </a:p>
          <a:p>
            <a:pPr>
              <a:lnSpc>
                <a:spcPct val="50000"/>
              </a:lnSpc>
              <a:spcBef>
                <a:spcPct val="50000"/>
              </a:spcBef>
            </a:pPr>
            <a:r>
              <a:rPr lang="en-US"/>
              <a:t>                     </a:t>
            </a:r>
            <a:r>
              <a:rPr lang="en-US">
                <a:solidFill>
                  <a:srgbClr val="FF0000"/>
                </a:solidFill>
              </a:rPr>
              <a:t>X</a:t>
            </a:r>
            <a:r>
              <a:rPr lang="en-US"/>
              <a:t>                   CH</a:t>
            </a:r>
            <a:r>
              <a:rPr lang="en-US" baseline="-25000"/>
              <a:t>3</a:t>
            </a:r>
            <a:r>
              <a:rPr lang="en-US"/>
              <a:t>   CH</a:t>
            </a:r>
            <a:r>
              <a:rPr lang="en-US" baseline="-25000"/>
              <a:t>3</a:t>
            </a:r>
            <a:r>
              <a:rPr lang="en-US"/>
              <a:t>           H          </a:t>
            </a:r>
            <a:r>
              <a:rPr lang="en-US">
                <a:solidFill>
                  <a:srgbClr val="FF0000"/>
                </a:solidFill>
              </a:rPr>
              <a:t>X</a:t>
            </a:r>
          </a:p>
          <a:p>
            <a:pPr>
              <a:lnSpc>
                <a:spcPct val="50000"/>
              </a:lnSpc>
              <a:spcBef>
                <a:spcPct val="50000"/>
              </a:spcBef>
            </a:pPr>
            <a:endParaRPr lang="en-US"/>
          </a:p>
          <a:p>
            <a:pPr>
              <a:lnSpc>
                <a:spcPct val="50000"/>
              </a:lnSpc>
              <a:spcBef>
                <a:spcPct val="50000"/>
              </a:spcBef>
            </a:pPr>
            <a:r>
              <a:rPr lang="en-US"/>
              <a:t>                                                                            CH</a:t>
            </a:r>
            <a:r>
              <a:rPr lang="en-US" baseline="-25000"/>
              <a:t>3</a:t>
            </a:r>
            <a:endParaRPr lang="en-US"/>
          </a:p>
          <a:p>
            <a:pPr>
              <a:spcBef>
                <a:spcPct val="50000"/>
              </a:spcBef>
            </a:pPr>
            <a:endParaRPr lang="en-US"/>
          </a:p>
        </p:txBody>
      </p:sp>
      <p:sp>
        <p:nvSpPr>
          <p:cNvPr id="13315" name="Line 1027"/>
          <p:cNvSpPr>
            <a:spLocks noChangeShapeType="1"/>
          </p:cNvSpPr>
          <p:nvPr/>
        </p:nvSpPr>
        <p:spPr bwMode="auto">
          <a:xfrm flipV="1">
            <a:off x="3505200" y="1676400"/>
            <a:ext cx="228600" cy="76200"/>
          </a:xfrm>
          <a:prstGeom prst="line">
            <a:avLst/>
          </a:prstGeom>
          <a:noFill/>
          <a:ln w="9525">
            <a:solidFill>
              <a:schemeClr val="tx1"/>
            </a:solidFill>
            <a:round/>
            <a:headEnd/>
            <a:tailEnd/>
          </a:ln>
          <a:effectLst/>
        </p:spPr>
        <p:txBody>
          <a:bodyPr/>
          <a:lstStyle/>
          <a:p>
            <a:endParaRPr lang="en-US"/>
          </a:p>
        </p:txBody>
      </p:sp>
      <p:sp>
        <p:nvSpPr>
          <p:cNvPr id="13316" name="Line 1028"/>
          <p:cNvSpPr>
            <a:spLocks noChangeShapeType="1"/>
          </p:cNvSpPr>
          <p:nvPr/>
        </p:nvSpPr>
        <p:spPr bwMode="auto">
          <a:xfrm flipV="1">
            <a:off x="3657600" y="1752600"/>
            <a:ext cx="228600" cy="304800"/>
          </a:xfrm>
          <a:prstGeom prst="line">
            <a:avLst/>
          </a:prstGeom>
          <a:noFill/>
          <a:ln w="9525">
            <a:solidFill>
              <a:schemeClr val="tx1"/>
            </a:solidFill>
            <a:round/>
            <a:headEnd/>
            <a:tailEnd/>
          </a:ln>
          <a:effectLst/>
        </p:spPr>
        <p:txBody>
          <a:bodyPr/>
          <a:lstStyle/>
          <a:p>
            <a:endParaRPr lang="en-US"/>
          </a:p>
        </p:txBody>
      </p:sp>
      <p:sp>
        <p:nvSpPr>
          <p:cNvPr id="13317" name="Line 1029"/>
          <p:cNvSpPr>
            <a:spLocks noChangeShapeType="1"/>
          </p:cNvSpPr>
          <p:nvPr/>
        </p:nvSpPr>
        <p:spPr bwMode="auto">
          <a:xfrm flipV="1">
            <a:off x="4648200" y="1447800"/>
            <a:ext cx="152400" cy="152400"/>
          </a:xfrm>
          <a:prstGeom prst="line">
            <a:avLst/>
          </a:prstGeom>
          <a:noFill/>
          <a:ln w="9525">
            <a:solidFill>
              <a:schemeClr val="tx1"/>
            </a:solidFill>
            <a:round/>
            <a:headEnd/>
            <a:tailEnd/>
          </a:ln>
          <a:effectLst/>
        </p:spPr>
        <p:txBody>
          <a:bodyPr/>
          <a:lstStyle/>
          <a:p>
            <a:endParaRPr lang="en-US"/>
          </a:p>
        </p:txBody>
      </p:sp>
      <p:sp>
        <p:nvSpPr>
          <p:cNvPr id="13318" name="Line 1030"/>
          <p:cNvSpPr>
            <a:spLocks noChangeShapeType="1"/>
          </p:cNvSpPr>
          <p:nvPr/>
        </p:nvSpPr>
        <p:spPr bwMode="auto">
          <a:xfrm flipV="1">
            <a:off x="4648200" y="1676400"/>
            <a:ext cx="381000" cy="76200"/>
          </a:xfrm>
          <a:prstGeom prst="line">
            <a:avLst/>
          </a:prstGeom>
          <a:noFill/>
          <a:ln w="9525">
            <a:solidFill>
              <a:schemeClr val="tx1"/>
            </a:solidFill>
            <a:round/>
            <a:headEnd/>
            <a:tailEnd/>
          </a:ln>
          <a:effectLst/>
        </p:spPr>
        <p:txBody>
          <a:bodyPr/>
          <a:lstStyle/>
          <a:p>
            <a:endParaRPr lang="en-US"/>
          </a:p>
        </p:txBody>
      </p:sp>
      <p:sp>
        <p:nvSpPr>
          <p:cNvPr id="13319" name="Line 1031"/>
          <p:cNvSpPr>
            <a:spLocks noChangeShapeType="1"/>
          </p:cNvSpPr>
          <p:nvPr/>
        </p:nvSpPr>
        <p:spPr bwMode="auto">
          <a:xfrm flipV="1">
            <a:off x="1676400" y="4724400"/>
            <a:ext cx="152400" cy="228600"/>
          </a:xfrm>
          <a:prstGeom prst="line">
            <a:avLst/>
          </a:prstGeom>
          <a:noFill/>
          <a:ln w="9525">
            <a:solidFill>
              <a:schemeClr val="tx1"/>
            </a:solidFill>
            <a:round/>
            <a:headEnd/>
            <a:tailEnd/>
          </a:ln>
          <a:effectLst/>
        </p:spPr>
        <p:txBody>
          <a:bodyPr/>
          <a:lstStyle/>
          <a:p>
            <a:endParaRPr lang="en-US"/>
          </a:p>
        </p:txBody>
      </p:sp>
      <p:sp>
        <p:nvSpPr>
          <p:cNvPr id="13320" name="Line 1032"/>
          <p:cNvSpPr>
            <a:spLocks noChangeShapeType="1"/>
          </p:cNvSpPr>
          <p:nvPr/>
        </p:nvSpPr>
        <p:spPr bwMode="auto">
          <a:xfrm flipV="1">
            <a:off x="1524000" y="4648200"/>
            <a:ext cx="228600" cy="76200"/>
          </a:xfrm>
          <a:prstGeom prst="line">
            <a:avLst/>
          </a:prstGeom>
          <a:noFill/>
          <a:ln w="9525">
            <a:solidFill>
              <a:schemeClr val="tx1"/>
            </a:solidFill>
            <a:round/>
            <a:headEnd/>
            <a:tailEnd/>
          </a:ln>
          <a:effectLst/>
        </p:spPr>
        <p:txBody>
          <a:bodyPr/>
          <a:lstStyle/>
          <a:p>
            <a:endParaRPr lang="en-US"/>
          </a:p>
        </p:txBody>
      </p:sp>
      <p:sp>
        <p:nvSpPr>
          <p:cNvPr id="13322" name="Line 1034"/>
          <p:cNvSpPr>
            <a:spLocks noChangeShapeType="1"/>
          </p:cNvSpPr>
          <p:nvPr/>
        </p:nvSpPr>
        <p:spPr bwMode="auto">
          <a:xfrm flipV="1">
            <a:off x="2667000" y="4419600"/>
            <a:ext cx="152400" cy="152400"/>
          </a:xfrm>
          <a:prstGeom prst="line">
            <a:avLst/>
          </a:prstGeom>
          <a:noFill/>
          <a:ln w="9525">
            <a:solidFill>
              <a:schemeClr val="tx1"/>
            </a:solidFill>
            <a:round/>
            <a:headEnd/>
            <a:tailEnd/>
          </a:ln>
          <a:effectLst/>
        </p:spPr>
        <p:txBody>
          <a:bodyPr/>
          <a:lstStyle/>
          <a:p>
            <a:endParaRPr lang="en-US"/>
          </a:p>
        </p:txBody>
      </p:sp>
      <p:sp>
        <p:nvSpPr>
          <p:cNvPr id="13323" name="Line 1035"/>
          <p:cNvSpPr>
            <a:spLocks noChangeShapeType="1"/>
          </p:cNvSpPr>
          <p:nvPr/>
        </p:nvSpPr>
        <p:spPr bwMode="auto">
          <a:xfrm flipV="1">
            <a:off x="2667000" y="4572000"/>
            <a:ext cx="304800" cy="76200"/>
          </a:xfrm>
          <a:prstGeom prst="line">
            <a:avLst/>
          </a:prstGeom>
          <a:noFill/>
          <a:ln w="9525">
            <a:solidFill>
              <a:schemeClr val="tx1"/>
            </a:solidFill>
            <a:round/>
            <a:headEnd/>
            <a:tailEnd/>
          </a:ln>
          <a:effectLst/>
        </p:spPr>
        <p:txBody>
          <a:bodyPr/>
          <a:lstStyle/>
          <a:p>
            <a:endParaRPr lang="en-US"/>
          </a:p>
        </p:txBody>
      </p:sp>
      <p:sp>
        <p:nvSpPr>
          <p:cNvPr id="13324" name="Line 1036"/>
          <p:cNvSpPr>
            <a:spLocks noChangeShapeType="1"/>
          </p:cNvSpPr>
          <p:nvPr/>
        </p:nvSpPr>
        <p:spPr bwMode="auto">
          <a:xfrm flipV="1">
            <a:off x="5105400" y="4343400"/>
            <a:ext cx="228600" cy="152400"/>
          </a:xfrm>
          <a:prstGeom prst="line">
            <a:avLst/>
          </a:prstGeom>
          <a:noFill/>
          <a:ln w="9525">
            <a:solidFill>
              <a:schemeClr val="tx1"/>
            </a:solidFill>
            <a:round/>
            <a:headEnd/>
            <a:tailEnd/>
          </a:ln>
          <a:effectLst/>
        </p:spPr>
        <p:txBody>
          <a:bodyPr/>
          <a:lstStyle/>
          <a:p>
            <a:endParaRPr lang="en-US"/>
          </a:p>
        </p:txBody>
      </p:sp>
      <p:sp>
        <p:nvSpPr>
          <p:cNvPr id="13325" name="Line 1037"/>
          <p:cNvSpPr>
            <a:spLocks noChangeShapeType="1"/>
          </p:cNvSpPr>
          <p:nvPr/>
        </p:nvSpPr>
        <p:spPr bwMode="auto">
          <a:xfrm flipV="1">
            <a:off x="5105400" y="4572000"/>
            <a:ext cx="304800" cy="76200"/>
          </a:xfrm>
          <a:prstGeom prst="line">
            <a:avLst/>
          </a:prstGeom>
          <a:noFill/>
          <a:ln w="9525">
            <a:solidFill>
              <a:schemeClr val="tx1"/>
            </a:solidFill>
            <a:round/>
            <a:headEnd/>
            <a:tailEnd/>
          </a:ln>
          <a:effectLst/>
        </p:spPr>
        <p:txBody>
          <a:bodyPr/>
          <a:lstStyle/>
          <a:p>
            <a:endParaRPr lang="en-US"/>
          </a:p>
        </p:txBody>
      </p:sp>
      <p:sp>
        <p:nvSpPr>
          <p:cNvPr id="13326" name="Line 1038"/>
          <p:cNvSpPr>
            <a:spLocks noChangeShapeType="1"/>
          </p:cNvSpPr>
          <p:nvPr/>
        </p:nvSpPr>
        <p:spPr bwMode="auto">
          <a:xfrm flipH="1" flipV="1">
            <a:off x="4114800" y="4419600"/>
            <a:ext cx="152400" cy="152400"/>
          </a:xfrm>
          <a:prstGeom prst="line">
            <a:avLst/>
          </a:prstGeom>
          <a:noFill/>
          <a:ln w="9525">
            <a:solidFill>
              <a:schemeClr val="tx1"/>
            </a:solidFill>
            <a:round/>
            <a:headEnd/>
            <a:tailEnd/>
          </a:ln>
          <a:effectLst/>
        </p:spPr>
        <p:txBody>
          <a:bodyPr/>
          <a:lstStyle/>
          <a:p>
            <a:endParaRPr lang="en-US"/>
          </a:p>
        </p:txBody>
      </p:sp>
      <p:sp>
        <p:nvSpPr>
          <p:cNvPr id="13329" name="Line 1041"/>
          <p:cNvSpPr>
            <a:spLocks noChangeShapeType="1"/>
          </p:cNvSpPr>
          <p:nvPr/>
        </p:nvSpPr>
        <p:spPr bwMode="auto">
          <a:xfrm flipH="1" flipV="1">
            <a:off x="3962400" y="4572000"/>
            <a:ext cx="228600" cy="76200"/>
          </a:xfrm>
          <a:prstGeom prst="line">
            <a:avLst/>
          </a:prstGeom>
          <a:noFill/>
          <a:ln w="9525">
            <a:solidFill>
              <a:schemeClr val="tx1"/>
            </a:solidFill>
            <a:round/>
            <a:headEnd/>
            <a:tailEnd/>
          </a:ln>
          <a:effectLst/>
        </p:spPr>
        <p:txBody>
          <a:bodyPr/>
          <a:lstStyle/>
          <a:p>
            <a:endParaRPr lang="en-US"/>
          </a:p>
        </p:txBody>
      </p:sp>
      <p:sp>
        <p:nvSpPr>
          <p:cNvPr id="13330" name="Line 1042"/>
          <p:cNvSpPr>
            <a:spLocks noChangeShapeType="1"/>
          </p:cNvSpPr>
          <p:nvPr/>
        </p:nvSpPr>
        <p:spPr bwMode="auto">
          <a:xfrm>
            <a:off x="6934200" y="4114800"/>
            <a:ext cx="0" cy="1828800"/>
          </a:xfrm>
          <a:prstGeom prst="line">
            <a:avLst/>
          </a:prstGeom>
          <a:noFill/>
          <a:ln w="9525">
            <a:solidFill>
              <a:schemeClr val="tx1"/>
            </a:solidFill>
            <a:round/>
            <a:headEnd/>
            <a:tailEnd/>
          </a:ln>
          <a:effectLst/>
        </p:spPr>
        <p:txBody>
          <a:bodyPr/>
          <a:lstStyle/>
          <a:p>
            <a:endParaRPr lang="en-US"/>
          </a:p>
        </p:txBody>
      </p:sp>
      <p:sp>
        <p:nvSpPr>
          <p:cNvPr id="13331" name="Line 1043"/>
          <p:cNvSpPr>
            <a:spLocks noChangeShapeType="1"/>
          </p:cNvSpPr>
          <p:nvPr/>
        </p:nvSpPr>
        <p:spPr bwMode="auto">
          <a:xfrm>
            <a:off x="6553200" y="4648200"/>
            <a:ext cx="685800" cy="0"/>
          </a:xfrm>
          <a:prstGeom prst="line">
            <a:avLst/>
          </a:prstGeom>
          <a:noFill/>
          <a:ln w="9525">
            <a:solidFill>
              <a:schemeClr val="tx1"/>
            </a:solidFill>
            <a:round/>
            <a:headEnd/>
            <a:tailEnd/>
          </a:ln>
          <a:effectLst/>
        </p:spPr>
        <p:txBody>
          <a:bodyPr/>
          <a:lstStyle/>
          <a:p>
            <a:endParaRPr lang="en-US"/>
          </a:p>
        </p:txBody>
      </p:sp>
      <p:sp>
        <p:nvSpPr>
          <p:cNvPr id="13332" name="Line 1044"/>
          <p:cNvSpPr>
            <a:spLocks noChangeShapeType="1"/>
          </p:cNvSpPr>
          <p:nvPr/>
        </p:nvSpPr>
        <p:spPr bwMode="auto">
          <a:xfrm>
            <a:off x="6553200" y="5334000"/>
            <a:ext cx="685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914400" y="838200"/>
            <a:ext cx="7543800" cy="5568950"/>
          </a:xfrm>
          <a:prstGeom prst="rect">
            <a:avLst/>
          </a:prstGeom>
          <a:noFill/>
          <a:ln w="9525">
            <a:noFill/>
            <a:miter lim="800000"/>
            <a:headEnd/>
            <a:tailEnd/>
          </a:ln>
          <a:effectLst/>
        </p:spPr>
        <p:txBody>
          <a:bodyPr>
            <a:spAutoFit/>
          </a:bodyPr>
          <a:lstStyle/>
          <a:p>
            <a:pPr>
              <a:spcBef>
                <a:spcPct val="50000"/>
              </a:spcBef>
            </a:pPr>
            <a:r>
              <a:rPr lang="en-US"/>
              <a:t>H   </a:t>
            </a:r>
            <a:r>
              <a:rPr lang="en-US">
                <a:solidFill>
                  <a:srgbClr val="FF0000"/>
                </a:solidFill>
              </a:rPr>
              <a:t>X</a:t>
            </a:r>
            <a:r>
              <a:rPr lang="en-US"/>
              <a:t>        CH</a:t>
            </a:r>
            <a:r>
              <a:rPr lang="en-US" baseline="-25000"/>
              <a:t>3</a:t>
            </a:r>
            <a:r>
              <a:rPr lang="en-US"/>
              <a:t>               </a:t>
            </a:r>
            <a:r>
              <a:rPr lang="en-US">
                <a:solidFill>
                  <a:srgbClr val="FF0000"/>
                </a:solidFill>
              </a:rPr>
              <a:t>X</a:t>
            </a:r>
            <a:r>
              <a:rPr lang="en-US"/>
              <a:t> </a:t>
            </a:r>
          </a:p>
          <a:p>
            <a:pPr>
              <a:lnSpc>
                <a:spcPct val="50000"/>
              </a:lnSpc>
              <a:spcBef>
                <a:spcPct val="50000"/>
              </a:spcBef>
            </a:pPr>
            <a:r>
              <a:rPr lang="en-US"/>
              <a:t>   \  </a:t>
            </a:r>
            <a:r>
              <a:rPr lang="en-US">
                <a:solidFill>
                  <a:srgbClr val="FF0000"/>
                </a:solidFill>
                <a:sym typeface="Wingdings 3" pitchFamily="18" charset="2"/>
              </a:rPr>
              <a:t></a:t>
            </a:r>
            <a:r>
              <a:rPr lang="en-US"/>
              <a:t>       /                       </a:t>
            </a:r>
            <a:r>
              <a:rPr lang="en-US">
                <a:cs typeface="Times New Roman" pitchFamily="18" charset="0"/>
              </a:rPr>
              <a:t>|           </a:t>
            </a:r>
            <a:r>
              <a:rPr lang="en-US" sz="2000">
                <a:cs typeface="Times New Roman" pitchFamily="18" charset="0"/>
              </a:rPr>
              <a:t>CH</a:t>
            </a:r>
            <a:r>
              <a:rPr lang="en-US" sz="2000" baseline="-25000">
                <a:cs typeface="Times New Roman" pitchFamily="18" charset="0"/>
              </a:rPr>
              <a:t>3</a:t>
            </a:r>
            <a:r>
              <a:rPr lang="en-US">
                <a:cs typeface="Times New Roman" pitchFamily="18" charset="0"/>
              </a:rPr>
              <a:t>  </a:t>
            </a:r>
            <a:endParaRPr lang="en-US"/>
          </a:p>
          <a:p>
            <a:pPr>
              <a:lnSpc>
                <a:spcPct val="50000"/>
              </a:lnSpc>
              <a:spcBef>
                <a:spcPct val="50000"/>
              </a:spcBef>
            </a:pPr>
            <a:r>
              <a:rPr lang="en-US"/>
              <a:t>     C = C       </a:t>
            </a:r>
            <a:r>
              <a:rPr lang="en-US">
                <a:sym typeface="Wingdings" pitchFamily="2" charset="2"/>
              </a:rPr>
              <a:t>      </a:t>
            </a:r>
            <a:r>
              <a:rPr lang="en-US" sz="2000">
                <a:sym typeface="Wingdings" pitchFamily="2" charset="2"/>
              </a:rPr>
              <a:t>H</a:t>
            </a:r>
            <a:r>
              <a:rPr lang="en-US">
                <a:sym typeface="Wingdings" pitchFamily="2" charset="2"/>
              </a:rPr>
              <a:t>    C </a:t>
            </a:r>
            <a:r>
              <a:rPr lang="en-US">
                <a:cs typeface="Times New Roman" pitchFamily="18" charset="0"/>
                <a:sym typeface="Wingdings" pitchFamily="2" charset="2"/>
              </a:rPr>
              <a:t>— C    H        </a:t>
            </a:r>
            <a:r>
              <a:rPr lang="en-US" u="sng">
                <a:solidFill>
                  <a:srgbClr val="FF0000"/>
                </a:solidFill>
                <a:cs typeface="Times New Roman" pitchFamily="18" charset="0"/>
                <a:sym typeface="Wingdings" pitchFamily="2" charset="2"/>
              </a:rPr>
              <a:t>anti</a:t>
            </a:r>
            <a:r>
              <a:rPr lang="en-US">
                <a:solidFill>
                  <a:srgbClr val="FF0000"/>
                </a:solidFill>
                <a:cs typeface="Times New Roman" pitchFamily="18" charset="0"/>
                <a:sym typeface="Wingdings" pitchFamily="2" charset="2"/>
              </a:rPr>
              <a:t>-addition of X</a:t>
            </a:r>
            <a:r>
              <a:rPr lang="en-US" baseline="-25000">
                <a:solidFill>
                  <a:srgbClr val="FF0000"/>
                </a:solidFill>
                <a:cs typeface="Times New Roman" pitchFamily="18" charset="0"/>
                <a:sym typeface="Wingdings" pitchFamily="2" charset="2"/>
              </a:rPr>
              <a:t>2</a:t>
            </a:r>
            <a:endParaRPr lang="en-US">
              <a:solidFill>
                <a:srgbClr val="FF0000"/>
              </a:solidFill>
            </a:endParaRPr>
          </a:p>
          <a:p>
            <a:pPr>
              <a:lnSpc>
                <a:spcPct val="50000"/>
              </a:lnSpc>
              <a:spcBef>
                <a:spcPct val="50000"/>
              </a:spcBef>
            </a:pPr>
            <a:r>
              <a:rPr lang="en-US"/>
              <a:t>   /        </a:t>
            </a:r>
            <a:r>
              <a:rPr lang="en-US">
                <a:solidFill>
                  <a:srgbClr val="FF0000"/>
                </a:solidFill>
                <a:sym typeface="Wingdings 3" pitchFamily="18" charset="2"/>
              </a:rPr>
              <a:t></a:t>
            </a:r>
            <a:r>
              <a:rPr lang="en-US">
                <a:sym typeface="Wingdings 3" pitchFamily="18" charset="2"/>
              </a:rPr>
              <a:t> </a:t>
            </a:r>
            <a:r>
              <a:rPr lang="en-US"/>
              <a:t>\              CH</a:t>
            </a:r>
            <a:r>
              <a:rPr lang="en-US" baseline="-25000"/>
              <a:t>3</a:t>
            </a:r>
            <a:r>
              <a:rPr lang="en-US"/>
              <a:t>           </a:t>
            </a:r>
            <a:r>
              <a:rPr lang="en-US">
                <a:cs typeface="Times New Roman" pitchFamily="18" charset="0"/>
              </a:rPr>
              <a:t>|               </a:t>
            </a:r>
            <a:r>
              <a:rPr lang="en-US">
                <a:solidFill>
                  <a:srgbClr val="FF0000"/>
                </a:solidFill>
                <a:cs typeface="Times New Roman" pitchFamily="18" charset="0"/>
              </a:rPr>
              <a:t>to the </a:t>
            </a:r>
            <a:r>
              <a:rPr lang="en-US" i="1">
                <a:solidFill>
                  <a:srgbClr val="FF0000"/>
                </a:solidFill>
                <a:cs typeface="Times New Roman" pitchFamily="18" charset="0"/>
              </a:rPr>
              <a:t>trans</a:t>
            </a:r>
            <a:r>
              <a:rPr lang="en-US">
                <a:solidFill>
                  <a:srgbClr val="FF0000"/>
                </a:solidFill>
                <a:cs typeface="Times New Roman" pitchFamily="18" charset="0"/>
              </a:rPr>
              <a:t>-isomer</a:t>
            </a:r>
            <a:endParaRPr lang="en-US">
              <a:solidFill>
                <a:srgbClr val="FF0000"/>
              </a:solidFill>
            </a:endParaRPr>
          </a:p>
          <a:p>
            <a:pPr>
              <a:lnSpc>
                <a:spcPct val="50000"/>
              </a:lnSpc>
              <a:spcBef>
                <a:spcPct val="50000"/>
              </a:spcBef>
            </a:pPr>
            <a:r>
              <a:rPr lang="en-US"/>
              <a:t>CH</a:t>
            </a:r>
            <a:r>
              <a:rPr lang="en-US" baseline="-25000"/>
              <a:t>3</a:t>
            </a:r>
            <a:r>
              <a:rPr lang="en-US"/>
              <a:t>     </a:t>
            </a:r>
            <a:r>
              <a:rPr lang="en-US">
                <a:solidFill>
                  <a:srgbClr val="FF0000"/>
                </a:solidFill>
              </a:rPr>
              <a:t>X</a:t>
            </a:r>
            <a:r>
              <a:rPr lang="en-US"/>
              <a:t>  H                            </a:t>
            </a:r>
            <a:r>
              <a:rPr lang="en-US">
                <a:solidFill>
                  <a:srgbClr val="FF0000"/>
                </a:solidFill>
              </a:rPr>
              <a:t>X</a:t>
            </a:r>
          </a:p>
          <a:p>
            <a:pPr>
              <a:lnSpc>
                <a:spcPct val="50000"/>
              </a:lnSpc>
              <a:spcBef>
                <a:spcPct val="50000"/>
              </a:spcBef>
            </a:pPr>
            <a:endParaRPr lang="en-US">
              <a:solidFill>
                <a:srgbClr val="FF0000"/>
              </a:solidFill>
            </a:endParaRPr>
          </a:p>
          <a:p>
            <a:pPr>
              <a:lnSpc>
                <a:spcPct val="50000"/>
              </a:lnSpc>
              <a:spcBef>
                <a:spcPct val="50000"/>
              </a:spcBef>
            </a:pPr>
            <a:r>
              <a:rPr lang="en-US">
                <a:solidFill>
                  <a:srgbClr val="FF0000"/>
                </a:solidFill>
              </a:rPr>
              <a:t>Note: must rotate about C-C to get to the Fischer projection!</a:t>
            </a:r>
          </a:p>
          <a:p>
            <a:pPr>
              <a:lnSpc>
                <a:spcPct val="50000"/>
              </a:lnSpc>
              <a:spcBef>
                <a:spcPct val="50000"/>
              </a:spcBef>
            </a:pPr>
            <a:endParaRPr lang="en-US">
              <a:solidFill>
                <a:srgbClr val="FF0000"/>
              </a:solidFill>
            </a:endParaRPr>
          </a:p>
          <a:p>
            <a:pPr>
              <a:lnSpc>
                <a:spcPct val="50000"/>
              </a:lnSpc>
              <a:spcBef>
                <a:spcPct val="50000"/>
              </a:spcBef>
            </a:pPr>
            <a:r>
              <a:rPr lang="en-US"/>
              <a:t>           </a:t>
            </a:r>
            <a:r>
              <a:rPr lang="en-US">
                <a:solidFill>
                  <a:srgbClr val="FF0000"/>
                </a:solidFill>
              </a:rPr>
              <a:t>X</a:t>
            </a:r>
            <a:r>
              <a:rPr lang="en-US"/>
              <a:t>                                                              CH</a:t>
            </a:r>
            <a:r>
              <a:rPr lang="en-US" baseline="-25000"/>
              <a:t>3</a:t>
            </a:r>
            <a:endParaRPr lang="en-US"/>
          </a:p>
          <a:p>
            <a:pPr>
              <a:lnSpc>
                <a:spcPct val="50000"/>
              </a:lnSpc>
              <a:spcBef>
                <a:spcPct val="50000"/>
              </a:spcBef>
            </a:pPr>
            <a:r>
              <a:rPr lang="en-US"/>
              <a:t>            </a:t>
            </a:r>
            <a:r>
              <a:rPr lang="en-US">
                <a:cs typeface="Times New Roman" pitchFamily="18" charset="0"/>
              </a:rPr>
              <a:t>|           </a:t>
            </a:r>
            <a:r>
              <a:rPr lang="en-US" sz="2000">
                <a:cs typeface="Times New Roman" pitchFamily="18" charset="0"/>
              </a:rPr>
              <a:t>CH</a:t>
            </a:r>
            <a:r>
              <a:rPr lang="en-US" sz="2000" baseline="-25000">
                <a:cs typeface="Times New Roman" pitchFamily="18" charset="0"/>
              </a:rPr>
              <a:t>3</a:t>
            </a:r>
            <a:r>
              <a:rPr lang="en-US">
                <a:cs typeface="Times New Roman" pitchFamily="18" charset="0"/>
              </a:rPr>
              <a:t>        </a:t>
            </a:r>
            <a:r>
              <a:rPr lang="en-US" sz="2000">
                <a:cs typeface="Times New Roman" pitchFamily="18" charset="0"/>
              </a:rPr>
              <a:t>H                    H</a:t>
            </a:r>
            <a:r>
              <a:rPr lang="en-US">
                <a:cs typeface="Times New Roman" pitchFamily="18" charset="0"/>
              </a:rPr>
              <a:t>   </a:t>
            </a:r>
            <a:endParaRPr lang="en-US"/>
          </a:p>
          <a:p>
            <a:pPr>
              <a:lnSpc>
                <a:spcPct val="50000"/>
              </a:lnSpc>
              <a:spcBef>
                <a:spcPct val="50000"/>
              </a:spcBef>
            </a:pPr>
            <a:r>
              <a:rPr lang="en-US">
                <a:sym typeface="Wingdings" pitchFamily="2" charset="2"/>
              </a:rPr>
              <a:t>     </a:t>
            </a:r>
            <a:r>
              <a:rPr lang="en-US" sz="2000">
                <a:sym typeface="Wingdings" pitchFamily="2" charset="2"/>
              </a:rPr>
              <a:t>H</a:t>
            </a:r>
            <a:r>
              <a:rPr lang="en-US">
                <a:sym typeface="Wingdings" pitchFamily="2" charset="2"/>
              </a:rPr>
              <a:t>    C </a:t>
            </a:r>
            <a:r>
              <a:rPr lang="en-US">
                <a:cs typeface="Times New Roman" pitchFamily="18" charset="0"/>
                <a:sym typeface="Wingdings" pitchFamily="2" charset="2"/>
              </a:rPr>
              <a:t>— C    H       </a:t>
            </a:r>
            <a:r>
              <a:rPr lang="en-US">
                <a:solidFill>
                  <a:srgbClr val="FF0000"/>
                </a:solidFill>
                <a:cs typeface="Times New Roman" pitchFamily="18" charset="0"/>
                <a:sym typeface="Wingdings" pitchFamily="2" charset="2"/>
              </a:rPr>
              <a:t>X</a:t>
            </a:r>
            <a:r>
              <a:rPr lang="en-US">
                <a:cs typeface="Times New Roman" pitchFamily="18" charset="0"/>
                <a:sym typeface="Wingdings" pitchFamily="2" charset="2"/>
              </a:rPr>
              <a:t>   C — C    </a:t>
            </a:r>
            <a:r>
              <a:rPr lang="en-US">
                <a:solidFill>
                  <a:srgbClr val="FF0000"/>
                </a:solidFill>
                <a:cs typeface="Times New Roman" pitchFamily="18" charset="0"/>
                <a:sym typeface="Wingdings" pitchFamily="2" charset="2"/>
              </a:rPr>
              <a:t>X</a:t>
            </a:r>
            <a:r>
              <a:rPr lang="en-US">
                <a:cs typeface="Times New Roman" pitchFamily="18" charset="0"/>
                <a:sym typeface="Wingdings" pitchFamily="2" charset="2"/>
              </a:rPr>
              <a:t>         H          </a:t>
            </a:r>
            <a:r>
              <a:rPr lang="en-US">
                <a:solidFill>
                  <a:srgbClr val="FF0000"/>
                </a:solidFill>
                <a:cs typeface="Times New Roman" pitchFamily="18" charset="0"/>
                <a:sym typeface="Wingdings" pitchFamily="2" charset="2"/>
              </a:rPr>
              <a:t>X</a:t>
            </a:r>
            <a:endParaRPr lang="en-US">
              <a:solidFill>
                <a:srgbClr val="FF0000"/>
              </a:solidFill>
            </a:endParaRPr>
          </a:p>
          <a:p>
            <a:pPr>
              <a:lnSpc>
                <a:spcPct val="50000"/>
              </a:lnSpc>
              <a:spcBef>
                <a:spcPct val="50000"/>
              </a:spcBef>
            </a:pPr>
            <a:r>
              <a:rPr lang="en-US"/>
              <a:t>    CH</a:t>
            </a:r>
            <a:r>
              <a:rPr lang="en-US" baseline="-25000"/>
              <a:t>3</a:t>
            </a:r>
            <a:r>
              <a:rPr lang="en-US"/>
              <a:t>           </a:t>
            </a:r>
            <a:r>
              <a:rPr lang="en-US">
                <a:cs typeface="Times New Roman" pitchFamily="18" charset="0"/>
              </a:rPr>
              <a:t>|                     |        |</a:t>
            </a:r>
            <a:endParaRPr lang="en-US"/>
          </a:p>
          <a:p>
            <a:pPr>
              <a:lnSpc>
                <a:spcPct val="50000"/>
              </a:lnSpc>
              <a:spcBef>
                <a:spcPct val="50000"/>
              </a:spcBef>
            </a:pPr>
            <a:r>
              <a:rPr lang="en-US"/>
              <a:t>                     </a:t>
            </a:r>
            <a:r>
              <a:rPr lang="en-US">
                <a:solidFill>
                  <a:srgbClr val="FF0000"/>
                </a:solidFill>
              </a:rPr>
              <a:t>X</a:t>
            </a:r>
            <a:r>
              <a:rPr lang="en-US"/>
              <a:t>                  CH</a:t>
            </a:r>
            <a:r>
              <a:rPr lang="en-US" baseline="-25000"/>
              <a:t>3</a:t>
            </a:r>
            <a:r>
              <a:rPr lang="en-US"/>
              <a:t>   CH</a:t>
            </a:r>
            <a:r>
              <a:rPr lang="en-US" baseline="-25000"/>
              <a:t>3</a:t>
            </a:r>
            <a:r>
              <a:rPr lang="en-US"/>
              <a:t>           H          </a:t>
            </a:r>
            <a:r>
              <a:rPr lang="en-US">
                <a:solidFill>
                  <a:srgbClr val="FF0000"/>
                </a:solidFill>
              </a:rPr>
              <a:t>X</a:t>
            </a:r>
          </a:p>
          <a:p>
            <a:pPr>
              <a:lnSpc>
                <a:spcPct val="50000"/>
              </a:lnSpc>
              <a:spcBef>
                <a:spcPct val="50000"/>
              </a:spcBef>
            </a:pPr>
            <a:endParaRPr lang="en-US"/>
          </a:p>
          <a:p>
            <a:pPr>
              <a:lnSpc>
                <a:spcPct val="50000"/>
              </a:lnSpc>
              <a:spcBef>
                <a:spcPct val="50000"/>
              </a:spcBef>
            </a:pPr>
            <a:r>
              <a:rPr lang="en-US"/>
              <a:t>                                                                            CH</a:t>
            </a:r>
            <a:r>
              <a:rPr lang="en-US" baseline="-25000"/>
              <a:t>3</a:t>
            </a:r>
            <a:endParaRPr lang="en-US"/>
          </a:p>
        </p:txBody>
      </p:sp>
      <p:sp>
        <p:nvSpPr>
          <p:cNvPr id="9220" name="Line 4"/>
          <p:cNvSpPr>
            <a:spLocks noChangeShapeType="1"/>
          </p:cNvSpPr>
          <p:nvPr/>
        </p:nvSpPr>
        <p:spPr bwMode="auto">
          <a:xfrm flipV="1">
            <a:off x="3657600" y="1828800"/>
            <a:ext cx="228600" cy="76200"/>
          </a:xfrm>
          <a:prstGeom prst="line">
            <a:avLst/>
          </a:prstGeom>
          <a:noFill/>
          <a:ln w="9525">
            <a:solidFill>
              <a:schemeClr val="tx1"/>
            </a:solidFill>
            <a:round/>
            <a:headEnd/>
            <a:tailEnd/>
          </a:ln>
          <a:effectLst/>
        </p:spPr>
        <p:txBody>
          <a:bodyPr/>
          <a:lstStyle/>
          <a:p>
            <a:endParaRPr lang="en-US"/>
          </a:p>
        </p:txBody>
      </p:sp>
      <p:sp>
        <p:nvSpPr>
          <p:cNvPr id="9221" name="Line 5"/>
          <p:cNvSpPr>
            <a:spLocks noChangeShapeType="1"/>
          </p:cNvSpPr>
          <p:nvPr/>
        </p:nvSpPr>
        <p:spPr bwMode="auto">
          <a:xfrm flipH="1">
            <a:off x="3733800" y="1981200"/>
            <a:ext cx="228600" cy="228600"/>
          </a:xfrm>
          <a:prstGeom prst="line">
            <a:avLst/>
          </a:prstGeom>
          <a:noFill/>
          <a:ln w="9525">
            <a:solidFill>
              <a:schemeClr val="tx1"/>
            </a:solidFill>
            <a:round/>
            <a:headEnd/>
            <a:tailEnd/>
          </a:ln>
          <a:effectLst/>
        </p:spPr>
        <p:txBody>
          <a:bodyPr/>
          <a:lstStyle/>
          <a:p>
            <a:endParaRPr lang="en-US"/>
          </a:p>
        </p:txBody>
      </p:sp>
      <p:sp>
        <p:nvSpPr>
          <p:cNvPr id="9223" name="Line 7"/>
          <p:cNvSpPr>
            <a:spLocks noChangeShapeType="1"/>
          </p:cNvSpPr>
          <p:nvPr/>
        </p:nvSpPr>
        <p:spPr bwMode="auto">
          <a:xfrm flipV="1">
            <a:off x="4800600" y="1600200"/>
            <a:ext cx="152400" cy="152400"/>
          </a:xfrm>
          <a:prstGeom prst="line">
            <a:avLst/>
          </a:prstGeom>
          <a:noFill/>
          <a:ln w="9525">
            <a:solidFill>
              <a:schemeClr val="tx1"/>
            </a:solidFill>
            <a:round/>
            <a:headEnd/>
            <a:tailEnd/>
          </a:ln>
          <a:effectLst/>
        </p:spPr>
        <p:txBody>
          <a:bodyPr/>
          <a:lstStyle/>
          <a:p>
            <a:endParaRPr lang="en-US"/>
          </a:p>
        </p:txBody>
      </p:sp>
      <p:sp>
        <p:nvSpPr>
          <p:cNvPr id="9226" name="Line 10"/>
          <p:cNvSpPr>
            <a:spLocks noChangeShapeType="1"/>
          </p:cNvSpPr>
          <p:nvPr/>
        </p:nvSpPr>
        <p:spPr bwMode="auto">
          <a:xfrm flipV="1">
            <a:off x="4800600" y="1828800"/>
            <a:ext cx="304800" cy="76200"/>
          </a:xfrm>
          <a:prstGeom prst="line">
            <a:avLst/>
          </a:prstGeom>
          <a:noFill/>
          <a:ln w="9525">
            <a:solidFill>
              <a:schemeClr val="tx1"/>
            </a:solidFill>
            <a:round/>
            <a:headEnd/>
            <a:tailEnd/>
          </a:ln>
          <a:effectLst/>
        </p:spPr>
        <p:txBody>
          <a:bodyPr/>
          <a:lstStyle/>
          <a:p>
            <a:endParaRPr lang="en-US"/>
          </a:p>
        </p:txBody>
      </p:sp>
      <p:sp>
        <p:nvSpPr>
          <p:cNvPr id="9227" name="Line 11"/>
          <p:cNvSpPr>
            <a:spLocks noChangeShapeType="1"/>
          </p:cNvSpPr>
          <p:nvPr/>
        </p:nvSpPr>
        <p:spPr bwMode="auto">
          <a:xfrm flipV="1">
            <a:off x="1752600" y="4876800"/>
            <a:ext cx="152400" cy="152400"/>
          </a:xfrm>
          <a:prstGeom prst="line">
            <a:avLst/>
          </a:prstGeom>
          <a:noFill/>
          <a:ln w="9525">
            <a:solidFill>
              <a:schemeClr val="tx1"/>
            </a:solidFill>
            <a:round/>
            <a:headEnd/>
            <a:tailEnd/>
          </a:ln>
          <a:effectLst/>
        </p:spPr>
        <p:txBody>
          <a:bodyPr/>
          <a:lstStyle/>
          <a:p>
            <a:endParaRPr lang="en-US"/>
          </a:p>
        </p:txBody>
      </p:sp>
      <p:sp>
        <p:nvSpPr>
          <p:cNvPr id="9228" name="Line 12"/>
          <p:cNvSpPr>
            <a:spLocks noChangeShapeType="1"/>
          </p:cNvSpPr>
          <p:nvPr/>
        </p:nvSpPr>
        <p:spPr bwMode="auto">
          <a:xfrm flipV="1">
            <a:off x="1600200" y="4800600"/>
            <a:ext cx="228600" cy="76200"/>
          </a:xfrm>
          <a:prstGeom prst="line">
            <a:avLst/>
          </a:prstGeom>
          <a:noFill/>
          <a:ln w="9525">
            <a:solidFill>
              <a:schemeClr val="tx1"/>
            </a:solidFill>
            <a:round/>
            <a:headEnd/>
            <a:tailEnd/>
          </a:ln>
          <a:effectLst/>
        </p:spPr>
        <p:txBody>
          <a:bodyPr/>
          <a:lstStyle/>
          <a:p>
            <a:endParaRPr lang="en-US"/>
          </a:p>
        </p:txBody>
      </p:sp>
      <p:sp>
        <p:nvSpPr>
          <p:cNvPr id="9229" name="Line 13"/>
          <p:cNvSpPr>
            <a:spLocks noChangeShapeType="1"/>
          </p:cNvSpPr>
          <p:nvPr/>
        </p:nvSpPr>
        <p:spPr bwMode="auto">
          <a:xfrm flipV="1">
            <a:off x="2743200" y="4495800"/>
            <a:ext cx="152400" cy="152400"/>
          </a:xfrm>
          <a:prstGeom prst="line">
            <a:avLst/>
          </a:prstGeom>
          <a:noFill/>
          <a:ln w="9525">
            <a:solidFill>
              <a:schemeClr val="tx1"/>
            </a:solidFill>
            <a:round/>
            <a:headEnd/>
            <a:tailEnd/>
          </a:ln>
          <a:effectLst/>
        </p:spPr>
        <p:txBody>
          <a:bodyPr/>
          <a:lstStyle/>
          <a:p>
            <a:endParaRPr lang="en-US"/>
          </a:p>
        </p:txBody>
      </p:sp>
      <p:sp>
        <p:nvSpPr>
          <p:cNvPr id="9230" name="Line 14"/>
          <p:cNvSpPr>
            <a:spLocks noChangeShapeType="1"/>
          </p:cNvSpPr>
          <p:nvPr/>
        </p:nvSpPr>
        <p:spPr bwMode="auto">
          <a:xfrm flipV="1">
            <a:off x="2743200" y="4724400"/>
            <a:ext cx="228600" cy="76200"/>
          </a:xfrm>
          <a:prstGeom prst="line">
            <a:avLst/>
          </a:prstGeom>
          <a:noFill/>
          <a:ln w="9525">
            <a:solidFill>
              <a:schemeClr val="tx1"/>
            </a:solidFill>
            <a:round/>
            <a:headEnd/>
            <a:tailEnd/>
          </a:ln>
          <a:effectLst/>
        </p:spPr>
        <p:txBody>
          <a:bodyPr/>
          <a:lstStyle/>
          <a:p>
            <a:endParaRPr lang="en-US"/>
          </a:p>
        </p:txBody>
      </p:sp>
      <p:sp>
        <p:nvSpPr>
          <p:cNvPr id="9231" name="Line 15"/>
          <p:cNvSpPr>
            <a:spLocks noChangeShapeType="1"/>
          </p:cNvSpPr>
          <p:nvPr/>
        </p:nvSpPr>
        <p:spPr bwMode="auto">
          <a:xfrm flipH="1" flipV="1">
            <a:off x="4038600" y="4495800"/>
            <a:ext cx="228600" cy="228600"/>
          </a:xfrm>
          <a:prstGeom prst="line">
            <a:avLst/>
          </a:prstGeom>
          <a:noFill/>
          <a:ln w="9525">
            <a:solidFill>
              <a:schemeClr val="tx1"/>
            </a:solidFill>
            <a:round/>
            <a:headEnd/>
            <a:tailEnd/>
          </a:ln>
          <a:effectLst/>
        </p:spPr>
        <p:txBody>
          <a:bodyPr/>
          <a:lstStyle/>
          <a:p>
            <a:endParaRPr lang="en-US"/>
          </a:p>
        </p:txBody>
      </p:sp>
      <p:sp>
        <p:nvSpPr>
          <p:cNvPr id="9232" name="Line 16"/>
          <p:cNvSpPr>
            <a:spLocks noChangeShapeType="1"/>
          </p:cNvSpPr>
          <p:nvPr/>
        </p:nvSpPr>
        <p:spPr bwMode="auto">
          <a:xfrm flipV="1">
            <a:off x="5105400" y="4572000"/>
            <a:ext cx="152400" cy="152400"/>
          </a:xfrm>
          <a:prstGeom prst="line">
            <a:avLst/>
          </a:prstGeom>
          <a:noFill/>
          <a:ln w="9525">
            <a:solidFill>
              <a:schemeClr val="tx1"/>
            </a:solidFill>
            <a:round/>
            <a:headEnd/>
            <a:tailEnd/>
          </a:ln>
          <a:effectLst/>
        </p:spPr>
        <p:txBody>
          <a:bodyPr/>
          <a:lstStyle/>
          <a:p>
            <a:endParaRPr lang="en-US"/>
          </a:p>
        </p:txBody>
      </p:sp>
      <p:sp>
        <p:nvSpPr>
          <p:cNvPr id="9233" name="Line 17"/>
          <p:cNvSpPr>
            <a:spLocks noChangeShapeType="1"/>
          </p:cNvSpPr>
          <p:nvPr/>
        </p:nvSpPr>
        <p:spPr bwMode="auto">
          <a:xfrm flipH="1" flipV="1">
            <a:off x="3962400" y="4724400"/>
            <a:ext cx="228600" cy="76200"/>
          </a:xfrm>
          <a:prstGeom prst="line">
            <a:avLst/>
          </a:prstGeom>
          <a:noFill/>
          <a:ln w="9525">
            <a:solidFill>
              <a:schemeClr val="tx1"/>
            </a:solidFill>
            <a:round/>
            <a:headEnd/>
            <a:tailEnd/>
          </a:ln>
          <a:effectLst/>
        </p:spPr>
        <p:txBody>
          <a:bodyPr/>
          <a:lstStyle/>
          <a:p>
            <a:endParaRPr lang="en-US"/>
          </a:p>
        </p:txBody>
      </p:sp>
      <p:sp>
        <p:nvSpPr>
          <p:cNvPr id="9234" name="Line 18"/>
          <p:cNvSpPr>
            <a:spLocks noChangeShapeType="1"/>
          </p:cNvSpPr>
          <p:nvPr/>
        </p:nvSpPr>
        <p:spPr bwMode="auto">
          <a:xfrm flipV="1">
            <a:off x="5105400" y="4724400"/>
            <a:ext cx="304800" cy="76200"/>
          </a:xfrm>
          <a:prstGeom prst="line">
            <a:avLst/>
          </a:prstGeom>
          <a:noFill/>
          <a:ln w="9525">
            <a:solidFill>
              <a:schemeClr val="tx1"/>
            </a:solidFill>
            <a:round/>
            <a:headEnd/>
            <a:tailEnd/>
          </a:ln>
          <a:effectLst/>
        </p:spPr>
        <p:txBody>
          <a:bodyPr/>
          <a:lstStyle/>
          <a:p>
            <a:endParaRPr lang="en-US"/>
          </a:p>
        </p:txBody>
      </p:sp>
      <p:sp>
        <p:nvSpPr>
          <p:cNvPr id="9235" name="Line 19"/>
          <p:cNvSpPr>
            <a:spLocks noChangeShapeType="1"/>
          </p:cNvSpPr>
          <p:nvPr/>
        </p:nvSpPr>
        <p:spPr bwMode="auto">
          <a:xfrm>
            <a:off x="6934200" y="4191000"/>
            <a:ext cx="0" cy="1905000"/>
          </a:xfrm>
          <a:prstGeom prst="line">
            <a:avLst/>
          </a:prstGeom>
          <a:noFill/>
          <a:ln w="9525">
            <a:solidFill>
              <a:schemeClr val="tx1"/>
            </a:solidFill>
            <a:round/>
            <a:headEnd/>
            <a:tailEnd/>
          </a:ln>
          <a:effectLst/>
        </p:spPr>
        <p:txBody>
          <a:bodyPr/>
          <a:lstStyle/>
          <a:p>
            <a:endParaRPr lang="en-US"/>
          </a:p>
        </p:txBody>
      </p:sp>
      <p:sp>
        <p:nvSpPr>
          <p:cNvPr id="9236" name="Line 20"/>
          <p:cNvSpPr>
            <a:spLocks noChangeShapeType="1"/>
          </p:cNvSpPr>
          <p:nvPr/>
        </p:nvSpPr>
        <p:spPr bwMode="auto">
          <a:xfrm>
            <a:off x="6553200" y="4800600"/>
            <a:ext cx="762000" cy="0"/>
          </a:xfrm>
          <a:prstGeom prst="line">
            <a:avLst/>
          </a:prstGeom>
          <a:noFill/>
          <a:ln w="9525">
            <a:solidFill>
              <a:schemeClr val="tx1"/>
            </a:solidFill>
            <a:round/>
            <a:headEnd/>
            <a:tailEnd/>
          </a:ln>
          <a:effectLst/>
        </p:spPr>
        <p:txBody>
          <a:bodyPr/>
          <a:lstStyle/>
          <a:p>
            <a:endParaRPr lang="en-US"/>
          </a:p>
        </p:txBody>
      </p:sp>
      <p:sp>
        <p:nvSpPr>
          <p:cNvPr id="9237" name="Line 21"/>
          <p:cNvSpPr>
            <a:spLocks noChangeShapeType="1"/>
          </p:cNvSpPr>
          <p:nvPr/>
        </p:nvSpPr>
        <p:spPr bwMode="auto">
          <a:xfrm>
            <a:off x="6553200" y="5486400"/>
            <a:ext cx="7620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9" name="Object 5"/>
          <p:cNvGraphicFramePr>
            <a:graphicFrameLocks noChangeAspect="1"/>
          </p:cNvGraphicFramePr>
          <p:nvPr/>
        </p:nvGraphicFramePr>
        <p:xfrm>
          <a:off x="457200" y="1219200"/>
          <a:ext cx="8229600" cy="4237038"/>
        </p:xfrm>
        <a:graphic>
          <a:graphicData uri="http://schemas.openxmlformats.org/presentationml/2006/ole">
            <mc:AlternateContent xmlns:mc="http://schemas.openxmlformats.org/markup-compatibility/2006">
              <mc:Choice xmlns:v="urn:schemas-microsoft-com:vml" Requires="v">
                <p:oleObj spid="_x0000_s31754" name="CS ChemDraw Drawing" r:id="rId3" imgW="5016600" imgH="2584440" progId="ChemDraw.Document.6.0">
                  <p:embed/>
                </p:oleObj>
              </mc:Choice>
              <mc:Fallback>
                <p:oleObj name="CS ChemDraw Drawing" r:id="rId3" imgW="5016600" imgH="2584440" progId="ChemDraw.Document.6.0">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219200"/>
                        <a:ext cx="8229600" cy="423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838200" y="1295400"/>
            <a:ext cx="7848600" cy="3025775"/>
          </a:xfrm>
          <a:prstGeom prst="rect">
            <a:avLst/>
          </a:prstGeom>
          <a:noFill/>
          <a:ln w="9525">
            <a:noFill/>
            <a:miter lim="800000"/>
            <a:headEnd/>
            <a:tailEnd/>
          </a:ln>
          <a:effectLst/>
        </p:spPr>
        <p:txBody>
          <a:bodyPr>
            <a:spAutoFit/>
          </a:bodyPr>
          <a:lstStyle/>
          <a:p>
            <a:pPr>
              <a:spcBef>
                <a:spcPct val="50000"/>
              </a:spcBef>
            </a:pPr>
            <a:r>
              <a:rPr lang="en-US"/>
              <a:t>Hydroxylation of alkenes:</a:t>
            </a:r>
          </a:p>
          <a:p>
            <a:pPr>
              <a:spcBef>
                <a:spcPct val="50000"/>
              </a:spcBef>
            </a:pPr>
            <a:endParaRPr lang="en-US"/>
          </a:p>
          <a:p>
            <a:pPr>
              <a:lnSpc>
                <a:spcPct val="50000"/>
              </a:lnSpc>
              <a:spcBef>
                <a:spcPct val="50000"/>
              </a:spcBef>
            </a:pPr>
            <a:r>
              <a:rPr lang="en-US"/>
              <a:t>                                                                   *     *</a:t>
            </a:r>
          </a:p>
          <a:p>
            <a:pPr>
              <a:lnSpc>
                <a:spcPct val="20000"/>
              </a:lnSpc>
              <a:spcBef>
                <a:spcPct val="50000"/>
              </a:spcBef>
            </a:pPr>
            <a:r>
              <a:rPr lang="en-US"/>
              <a:t>CH</a:t>
            </a:r>
            <a:r>
              <a:rPr lang="en-US" baseline="-25000"/>
              <a:t>3</a:t>
            </a:r>
            <a:r>
              <a:rPr lang="en-US"/>
              <a:t>CH=CHCH</a:t>
            </a:r>
            <a:r>
              <a:rPr lang="en-US" baseline="-25000"/>
              <a:t>3</a:t>
            </a:r>
            <a:r>
              <a:rPr lang="en-US"/>
              <a:t>    +   KMnO</a:t>
            </a:r>
            <a:r>
              <a:rPr lang="en-US" baseline="-25000"/>
              <a:t>4</a:t>
            </a:r>
            <a:r>
              <a:rPr lang="en-US"/>
              <a:t>   </a:t>
            </a:r>
            <a:r>
              <a:rPr lang="en-US">
                <a:sym typeface="Wingdings" pitchFamily="2" charset="2"/>
              </a:rPr>
              <a:t>    CH</a:t>
            </a:r>
            <a:r>
              <a:rPr lang="en-US" baseline="-25000">
                <a:sym typeface="Wingdings" pitchFamily="2" charset="2"/>
              </a:rPr>
              <a:t>3</a:t>
            </a:r>
            <a:r>
              <a:rPr lang="en-US">
                <a:sym typeface="Wingdings" pitchFamily="2" charset="2"/>
              </a:rPr>
              <a:t>CH-CHCH</a:t>
            </a:r>
            <a:r>
              <a:rPr lang="en-US" baseline="-25000">
                <a:sym typeface="Wingdings" pitchFamily="2" charset="2"/>
              </a:rPr>
              <a:t>3</a:t>
            </a:r>
            <a:endParaRPr lang="en-US">
              <a:sym typeface="Wingdings" pitchFamily="2" charset="2"/>
            </a:endParaRPr>
          </a:p>
          <a:p>
            <a:pPr>
              <a:lnSpc>
                <a:spcPct val="50000"/>
              </a:lnSpc>
              <a:spcBef>
                <a:spcPct val="50000"/>
              </a:spcBef>
            </a:pPr>
            <a:r>
              <a:rPr lang="en-US"/>
              <a:t>                                                                   OH OH</a:t>
            </a:r>
          </a:p>
          <a:p>
            <a:pPr>
              <a:lnSpc>
                <a:spcPct val="50000"/>
              </a:lnSpc>
              <a:spcBef>
                <a:spcPct val="50000"/>
              </a:spcBef>
            </a:pPr>
            <a:r>
              <a:rPr lang="en-US"/>
              <a:t>      </a:t>
            </a:r>
            <a:r>
              <a:rPr lang="en-US" sz="2000"/>
              <a:t>2-butene				  2,3-butanediol</a:t>
            </a:r>
          </a:p>
          <a:p>
            <a:pPr>
              <a:lnSpc>
                <a:spcPct val="50000"/>
              </a:lnSpc>
              <a:spcBef>
                <a:spcPct val="50000"/>
              </a:spcBef>
            </a:pPr>
            <a:endParaRPr lang="en-US" sz="2000"/>
          </a:p>
          <a:p>
            <a:pPr>
              <a:lnSpc>
                <a:spcPct val="50000"/>
              </a:lnSpc>
              <a:spcBef>
                <a:spcPct val="50000"/>
              </a:spcBef>
            </a:pPr>
            <a:r>
              <a:rPr lang="en-US"/>
              <a:t>2 geometric isomers			3 stereoisomers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838200" y="762000"/>
            <a:ext cx="7543800" cy="5386388"/>
          </a:xfrm>
          <a:prstGeom prst="rect">
            <a:avLst/>
          </a:prstGeom>
          <a:noFill/>
          <a:ln w="9525">
            <a:noFill/>
            <a:miter lim="800000"/>
            <a:headEnd/>
            <a:tailEnd/>
          </a:ln>
          <a:effectLst/>
        </p:spPr>
        <p:txBody>
          <a:bodyPr>
            <a:spAutoFit/>
          </a:bodyPr>
          <a:lstStyle/>
          <a:p>
            <a:pPr>
              <a:spcBef>
                <a:spcPct val="50000"/>
              </a:spcBef>
            </a:pPr>
            <a:r>
              <a:rPr lang="en-US" i="1"/>
              <a:t>cis</a:t>
            </a:r>
            <a:r>
              <a:rPr lang="en-US"/>
              <a:t>-2-butene    +   </a:t>
            </a:r>
            <a:r>
              <a:rPr lang="en-US">
                <a:solidFill>
                  <a:srgbClr val="FF0000"/>
                </a:solidFill>
              </a:rPr>
              <a:t>KMnO</a:t>
            </a:r>
            <a:r>
              <a:rPr lang="en-US" baseline="-25000">
                <a:solidFill>
                  <a:srgbClr val="FF0000"/>
                </a:solidFill>
              </a:rPr>
              <a:t>4</a:t>
            </a:r>
            <a:r>
              <a:rPr lang="en-US"/>
              <a:t>   </a:t>
            </a:r>
            <a:r>
              <a:rPr lang="en-US">
                <a:sym typeface="Wingdings" pitchFamily="2" charset="2"/>
              </a:rPr>
              <a:t>  2,3-butanediol   mp 34</a:t>
            </a:r>
            <a:r>
              <a:rPr lang="en-US" baseline="30000">
                <a:sym typeface="Wingdings" pitchFamily="2" charset="2"/>
              </a:rPr>
              <a:t>o</a:t>
            </a:r>
            <a:r>
              <a:rPr lang="en-US">
                <a:sym typeface="Wingdings" pitchFamily="2" charset="2"/>
              </a:rPr>
              <a:t>C</a:t>
            </a:r>
          </a:p>
          <a:p>
            <a:pPr>
              <a:spcBef>
                <a:spcPct val="50000"/>
              </a:spcBef>
            </a:pPr>
            <a:r>
              <a:rPr lang="en-US" i="1">
                <a:sym typeface="Wingdings" pitchFamily="2" charset="2"/>
              </a:rPr>
              <a:t>trans</a:t>
            </a:r>
            <a:r>
              <a:rPr lang="en-US">
                <a:sym typeface="Wingdings" pitchFamily="2" charset="2"/>
              </a:rPr>
              <a:t>-2-butene   +   </a:t>
            </a:r>
            <a:r>
              <a:rPr lang="en-US">
                <a:solidFill>
                  <a:srgbClr val="FF0000"/>
                </a:solidFill>
                <a:sym typeface="Wingdings" pitchFamily="2" charset="2"/>
              </a:rPr>
              <a:t>KMnO</a:t>
            </a:r>
            <a:r>
              <a:rPr lang="en-US" baseline="-25000">
                <a:solidFill>
                  <a:srgbClr val="FF0000"/>
                </a:solidFill>
                <a:sym typeface="Wingdings" pitchFamily="2" charset="2"/>
              </a:rPr>
              <a:t>4</a:t>
            </a:r>
            <a:r>
              <a:rPr lang="en-US">
                <a:sym typeface="Wingdings" pitchFamily="2" charset="2"/>
              </a:rPr>
              <a:t>     2,3-butanediol   mp 19</a:t>
            </a:r>
            <a:r>
              <a:rPr lang="en-US" baseline="30000">
                <a:sym typeface="Wingdings" pitchFamily="2" charset="2"/>
              </a:rPr>
              <a:t>o</a:t>
            </a:r>
            <a:r>
              <a:rPr lang="en-US">
                <a:sym typeface="Wingdings" pitchFamily="2" charset="2"/>
              </a:rPr>
              <a:t>C</a:t>
            </a:r>
          </a:p>
          <a:p>
            <a:pPr>
              <a:spcBef>
                <a:spcPct val="50000"/>
              </a:spcBef>
            </a:pPr>
            <a:r>
              <a:rPr lang="en-US">
                <a:sym typeface="Wingdings" pitchFamily="2" charset="2"/>
              </a:rPr>
              <a:t>2,3-butanediol ( mp 19</a:t>
            </a:r>
            <a:r>
              <a:rPr lang="en-US" baseline="30000">
                <a:sym typeface="Wingdings" pitchFamily="2" charset="2"/>
              </a:rPr>
              <a:t>o</a:t>
            </a:r>
            <a:r>
              <a:rPr lang="en-US">
                <a:sym typeface="Wingdings" pitchFamily="2" charset="2"/>
              </a:rPr>
              <a:t>C ) is separable into enantiomers.</a:t>
            </a:r>
          </a:p>
          <a:p>
            <a:pPr>
              <a:spcBef>
                <a:spcPct val="50000"/>
              </a:spcBef>
            </a:pPr>
            <a:endParaRPr lang="en-US">
              <a:sym typeface="Wingdings" pitchFamily="2" charset="2"/>
            </a:endParaRPr>
          </a:p>
          <a:p>
            <a:pPr>
              <a:spcBef>
                <a:spcPct val="50000"/>
              </a:spcBef>
            </a:pPr>
            <a:r>
              <a:rPr lang="en-US"/>
              <a:t>	CH</a:t>
            </a:r>
            <a:r>
              <a:rPr lang="en-US" baseline="-25000"/>
              <a:t>3</a:t>
            </a:r>
            <a:r>
              <a:rPr lang="en-US"/>
              <a:t>			 CH</a:t>
            </a:r>
            <a:r>
              <a:rPr lang="en-US" baseline="-25000"/>
              <a:t>3</a:t>
            </a:r>
            <a:r>
              <a:rPr lang="en-US"/>
              <a:t>		             CH</a:t>
            </a:r>
            <a:r>
              <a:rPr lang="en-US" baseline="-25000"/>
              <a:t>3</a:t>
            </a:r>
            <a:endParaRPr lang="en-US"/>
          </a:p>
          <a:p>
            <a:pPr>
              <a:spcBef>
                <a:spcPct val="50000"/>
              </a:spcBef>
            </a:pPr>
            <a:r>
              <a:rPr lang="en-US"/>
              <a:t>       H         OH        	      HO         H                   H         OH</a:t>
            </a:r>
          </a:p>
          <a:p>
            <a:pPr>
              <a:spcBef>
                <a:spcPct val="50000"/>
              </a:spcBef>
            </a:pPr>
            <a:r>
              <a:rPr lang="en-US"/>
              <a:t>      HO         H                    H          OH                 H        OH</a:t>
            </a:r>
          </a:p>
          <a:p>
            <a:pPr>
              <a:spcBef>
                <a:spcPct val="50000"/>
              </a:spcBef>
            </a:pPr>
            <a:r>
              <a:rPr lang="en-US"/>
              <a:t>            CH</a:t>
            </a:r>
            <a:r>
              <a:rPr lang="en-US" baseline="-25000"/>
              <a:t>3</a:t>
            </a:r>
            <a:r>
              <a:rPr lang="en-US"/>
              <a:t>                    	 CH</a:t>
            </a:r>
            <a:r>
              <a:rPr lang="en-US" baseline="-25000"/>
              <a:t>3</a:t>
            </a:r>
            <a:r>
              <a:rPr lang="en-US"/>
              <a:t>		 	 CH</a:t>
            </a:r>
            <a:r>
              <a:rPr lang="en-US" baseline="-25000"/>
              <a:t>3</a:t>
            </a:r>
            <a:endParaRPr lang="en-US"/>
          </a:p>
          <a:p>
            <a:pPr>
              <a:spcBef>
                <a:spcPct val="50000"/>
              </a:spcBef>
            </a:pPr>
            <a:r>
              <a:rPr lang="en-US"/>
              <a:t>         	</a:t>
            </a:r>
            <a:r>
              <a:rPr lang="en-US" i="1"/>
              <a:t>(S,S)			(R,R)			meso</a:t>
            </a:r>
            <a:r>
              <a:rPr lang="en-US">
                <a:sym typeface="Wingdings" pitchFamily="2" charset="2"/>
              </a:rPr>
              <a:t> </a:t>
            </a:r>
          </a:p>
          <a:p>
            <a:pPr>
              <a:spcBef>
                <a:spcPct val="50000"/>
              </a:spcBef>
            </a:pPr>
            <a:r>
              <a:rPr lang="en-US">
                <a:sym typeface="Wingdings" pitchFamily="2" charset="2"/>
              </a:rPr>
              <a:t>                          mp 19</a:t>
            </a:r>
            <a:r>
              <a:rPr lang="en-US" baseline="30000">
                <a:sym typeface="Wingdings" pitchFamily="2" charset="2"/>
              </a:rPr>
              <a:t>o</a:t>
            </a:r>
            <a:r>
              <a:rPr lang="en-US">
                <a:sym typeface="Wingdings" pitchFamily="2" charset="2"/>
              </a:rPr>
              <a:t>C                                          mp 34</a:t>
            </a:r>
            <a:r>
              <a:rPr lang="en-US" baseline="30000">
                <a:sym typeface="Wingdings" pitchFamily="2" charset="2"/>
              </a:rPr>
              <a:t>o</a:t>
            </a:r>
            <a:r>
              <a:rPr lang="en-US">
                <a:sym typeface="Wingdings" pitchFamily="2" charset="2"/>
              </a:rPr>
              <a:t>C       </a:t>
            </a:r>
          </a:p>
        </p:txBody>
      </p:sp>
      <p:sp>
        <p:nvSpPr>
          <p:cNvPr id="7171" name="Line 3"/>
          <p:cNvSpPr>
            <a:spLocks noChangeShapeType="1"/>
          </p:cNvSpPr>
          <p:nvPr/>
        </p:nvSpPr>
        <p:spPr bwMode="auto">
          <a:xfrm>
            <a:off x="2057400" y="3429000"/>
            <a:ext cx="0" cy="1219200"/>
          </a:xfrm>
          <a:prstGeom prst="line">
            <a:avLst/>
          </a:prstGeom>
          <a:noFill/>
          <a:ln w="9525">
            <a:solidFill>
              <a:schemeClr val="tx1"/>
            </a:solidFill>
            <a:round/>
            <a:headEnd/>
            <a:tailEnd/>
          </a:ln>
          <a:effectLst/>
        </p:spPr>
        <p:txBody>
          <a:bodyPr/>
          <a:lstStyle/>
          <a:p>
            <a:endParaRPr lang="en-US"/>
          </a:p>
        </p:txBody>
      </p:sp>
      <p:sp>
        <p:nvSpPr>
          <p:cNvPr id="7172" name="Line 4"/>
          <p:cNvSpPr>
            <a:spLocks noChangeShapeType="1"/>
          </p:cNvSpPr>
          <p:nvPr/>
        </p:nvSpPr>
        <p:spPr bwMode="auto">
          <a:xfrm>
            <a:off x="4876800" y="3429000"/>
            <a:ext cx="0" cy="1219200"/>
          </a:xfrm>
          <a:prstGeom prst="line">
            <a:avLst/>
          </a:prstGeom>
          <a:noFill/>
          <a:ln w="9525">
            <a:solidFill>
              <a:schemeClr val="tx1"/>
            </a:solidFill>
            <a:round/>
            <a:headEnd/>
            <a:tailEnd/>
          </a:ln>
          <a:effectLst/>
        </p:spPr>
        <p:txBody>
          <a:bodyPr/>
          <a:lstStyle/>
          <a:p>
            <a:endParaRPr lang="en-US"/>
          </a:p>
        </p:txBody>
      </p:sp>
      <p:sp>
        <p:nvSpPr>
          <p:cNvPr id="7173" name="Line 5"/>
          <p:cNvSpPr>
            <a:spLocks noChangeShapeType="1"/>
          </p:cNvSpPr>
          <p:nvPr/>
        </p:nvSpPr>
        <p:spPr bwMode="auto">
          <a:xfrm>
            <a:off x="7543800" y="3429000"/>
            <a:ext cx="0" cy="1219200"/>
          </a:xfrm>
          <a:prstGeom prst="line">
            <a:avLst/>
          </a:prstGeom>
          <a:noFill/>
          <a:ln w="9525">
            <a:solidFill>
              <a:schemeClr val="tx1"/>
            </a:solidFill>
            <a:round/>
            <a:headEnd/>
            <a:tailEnd/>
          </a:ln>
          <a:effectLst/>
        </p:spPr>
        <p:txBody>
          <a:bodyPr/>
          <a:lstStyle/>
          <a:p>
            <a:endParaRPr lang="en-US"/>
          </a:p>
        </p:txBody>
      </p:sp>
      <p:sp>
        <p:nvSpPr>
          <p:cNvPr id="7174" name="Line 6"/>
          <p:cNvSpPr>
            <a:spLocks noChangeShapeType="1"/>
          </p:cNvSpPr>
          <p:nvPr/>
        </p:nvSpPr>
        <p:spPr bwMode="auto">
          <a:xfrm>
            <a:off x="1676400" y="3733800"/>
            <a:ext cx="685800" cy="0"/>
          </a:xfrm>
          <a:prstGeom prst="line">
            <a:avLst/>
          </a:prstGeom>
          <a:noFill/>
          <a:ln w="9525">
            <a:solidFill>
              <a:schemeClr val="tx1"/>
            </a:solidFill>
            <a:round/>
            <a:headEnd/>
            <a:tailEnd/>
          </a:ln>
          <a:effectLst/>
        </p:spPr>
        <p:txBody>
          <a:bodyPr/>
          <a:lstStyle/>
          <a:p>
            <a:endParaRPr lang="en-US"/>
          </a:p>
        </p:txBody>
      </p:sp>
      <p:sp>
        <p:nvSpPr>
          <p:cNvPr id="7175" name="Line 7"/>
          <p:cNvSpPr>
            <a:spLocks noChangeShapeType="1"/>
          </p:cNvSpPr>
          <p:nvPr/>
        </p:nvSpPr>
        <p:spPr bwMode="auto">
          <a:xfrm>
            <a:off x="1828800" y="4267200"/>
            <a:ext cx="609600" cy="0"/>
          </a:xfrm>
          <a:prstGeom prst="line">
            <a:avLst/>
          </a:prstGeom>
          <a:noFill/>
          <a:ln w="9525">
            <a:solidFill>
              <a:schemeClr val="tx1"/>
            </a:solidFill>
            <a:round/>
            <a:headEnd/>
            <a:tailEnd/>
          </a:ln>
          <a:effectLst/>
        </p:spPr>
        <p:txBody>
          <a:bodyPr/>
          <a:lstStyle/>
          <a:p>
            <a:endParaRPr lang="en-US"/>
          </a:p>
        </p:txBody>
      </p:sp>
      <p:sp>
        <p:nvSpPr>
          <p:cNvPr id="7176" name="Line 8"/>
          <p:cNvSpPr>
            <a:spLocks noChangeShapeType="1"/>
          </p:cNvSpPr>
          <p:nvPr/>
        </p:nvSpPr>
        <p:spPr bwMode="auto">
          <a:xfrm>
            <a:off x="4572000" y="3733800"/>
            <a:ext cx="685800" cy="0"/>
          </a:xfrm>
          <a:prstGeom prst="line">
            <a:avLst/>
          </a:prstGeom>
          <a:noFill/>
          <a:ln w="9525">
            <a:solidFill>
              <a:schemeClr val="tx1"/>
            </a:solidFill>
            <a:round/>
            <a:headEnd/>
            <a:tailEnd/>
          </a:ln>
          <a:effectLst/>
        </p:spPr>
        <p:txBody>
          <a:bodyPr/>
          <a:lstStyle/>
          <a:p>
            <a:endParaRPr lang="en-US"/>
          </a:p>
        </p:txBody>
      </p:sp>
      <p:sp>
        <p:nvSpPr>
          <p:cNvPr id="7177" name="Line 9"/>
          <p:cNvSpPr>
            <a:spLocks noChangeShapeType="1"/>
          </p:cNvSpPr>
          <p:nvPr/>
        </p:nvSpPr>
        <p:spPr bwMode="auto">
          <a:xfrm>
            <a:off x="4572000" y="4267200"/>
            <a:ext cx="609600" cy="0"/>
          </a:xfrm>
          <a:prstGeom prst="line">
            <a:avLst/>
          </a:prstGeom>
          <a:noFill/>
          <a:ln w="9525">
            <a:solidFill>
              <a:schemeClr val="tx1"/>
            </a:solidFill>
            <a:round/>
            <a:headEnd/>
            <a:tailEnd/>
          </a:ln>
          <a:effectLst/>
        </p:spPr>
        <p:txBody>
          <a:bodyPr/>
          <a:lstStyle/>
          <a:p>
            <a:endParaRPr lang="en-US"/>
          </a:p>
        </p:txBody>
      </p:sp>
      <p:sp>
        <p:nvSpPr>
          <p:cNvPr id="7178" name="Line 10"/>
          <p:cNvSpPr>
            <a:spLocks noChangeShapeType="1"/>
          </p:cNvSpPr>
          <p:nvPr/>
        </p:nvSpPr>
        <p:spPr bwMode="auto">
          <a:xfrm>
            <a:off x="7162800" y="3733800"/>
            <a:ext cx="609600" cy="0"/>
          </a:xfrm>
          <a:prstGeom prst="line">
            <a:avLst/>
          </a:prstGeom>
          <a:noFill/>
          <a:ln w="9525">
            <a:solidFill>
              <a:schemeClr val="tx1"/>
            </a:solidFill>
            <a:round/>
            <a:headEnd/>
            <a:tailEnd/>
          </a:ln>
          <a:effectLst/>
        </p:spPr>
        <p:txBody>
          <a:bodyPr/>
          <a:lstStyle/>
          <a:p>
            <a:endParaRPr lang="en-US"/>
          </a:p>
        </p:txBody>
      </p:sp>
      <p:sp>
        <p:nvSpPr>
          <p:cNvPr id="7179" name="Line 11"/>
          <p:cNvSpPr>
            <a:spLocks noChangeShapeType="1"/>
          </p:cNvSpPr>
          <p:nvPr/>
        </p:nvSpPr>
        <p:spPr bwMode="auto">
          <a:xfrm>
            <a:off x="7162800" y="4267200"/>
            <a:ext cx="609600" cy="0"/>
          </a:xfrm>
          <a:prstGeom prst="line">
            <a:avLst/>
          </a:prstGeom>
          <a:noFill/>
          <a:ln w="9525">
            <a:solidFill>
              <a:schemeClr val="tx1"/>
            </a:solidFill>
            <a:round/>
            <a:headEnd/>
            <a:tailEnd/>
          </a:ln>
          <a:effectLst/>
        </p:spPr>
        <p:txBody>
          <a:bodyPr/>
          <a:lstStyle/>
          <a:p>
            <a:endParaRPr lang="en-US"/>
          </a:p>
        </p:txBody>
      </p:sp>
      <p:sp>
        <p:nvSpPr>
          <p:cNvPr id="7180" name="Line 12"/>
          <p:cNvSpPr>
            <a:spLocks noChangeShapeType="1"/>
          </p:cNvSpPr>
          <p:nvPr/>
        </p:nvSpPr>
        <p:spPr bwMode="auto">
          <a:xfrm>
            <a:off x="3505200" y="2514600"/>
            <a:ext cx="0" cy="312420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685800" y="457200"/>
            <a:ext cx="7924800" cy="5783263"/>
          </a:xfrm>
          <a:prstGeom prst="rect">
            <a:avLst/>
          </a:prstGeom>
          <a:noFill/>
          <a:ln w="9525">
            <a:noFill/>
            <a:miter lim="800000"/>
            <a:headEnd/>
            <a:tailEnd/>
          </a:ln>
          <a:effectLst/>
        </p:spPr>
        <p:txBody>
          <a:bodyPr>
            <a:spAutoFit/>
          </a:bodyPr>
          <a:lstStyle/>
          <a:p>
            <a:pPr>
              <a:spcBef>
                <a:spcPct val="50000"/>
              </a:spcBef>
            </a:pPr>
            <a:r>
              <a:rPr lang="en-US" sz="2000" i="1">
                <a:solidFill>
                  <a:schemeClr val="accent2"/>
                </a:solidFill>
              </a:rPr>
              <a:t>cis</a:t>
            </a:r>
            <a:r>
              <a:rPr lang="en-US" sz="2000">
                <a:solidFill>
                  <a:schemeClr val="accent2"/>
                </a:solidFill>
              </a:rPr>
              <a:t>-2-butene  +  KMnO</a:t>
            </a:r>
            <a:r>
              <a:rPr lang="en-US" sz="2000" baseline="-25000">
                <a:solidFill>
                  <a:schemeClr val="accent2"/>
                </a:solidFill>
              </a:rPr>
              <a:t>4</a:t>
            </a:r>
            <a:r>
              <a:rPr lang="en-US" sz="2000">
                <a:solidFill>
                  <a:schemeClr val="accent2"/>
                </a:solidFill>
              </a:rPr>
              <a:t>   </a:t>
            </a:r>
            <a:r>
              <a:rPr lang="en-US" sz="2000">
                <a:solidFill>
                  <a:schemeClr val="accent2"/>
                </a:solidFill>
                <a:sym typeface="Wingdings" pitchFamily="2" charset="2"/>
              </a:rPr>
              <a:t>  </a:t>
            </a:r>
            <a:r>
              <a:rPr lang="en-US" sz="2000" i="1">
                <a:solidFill>
                  <a:schemeClr val="accent2"/>
                </a:solidFill>
                <a:sym typeface="Wingdings" pitchFamily="2" charset="2"/>
              </a:rPr>
              <a:t>meso</a:t>
            </a:r>
            <a:r>
              <a:rPr lang="en-US" sz="2000">
                <a:solidFill>
                  <a:schemeClr val="accent2"/>
                </a:solidFill>
                <a:sym typeface="Wingdings" pitchFamily="2" charset="2"/>
              </a:rPr>
              <a:t>-2,3-dihydroxybutane  mp 34</a:t>
            </a:r>
            <a:r>
              <a:rPr lang="en-US" sz="2000" baseline="30000">
                <a:solidFill>
                  <a:schemeClr val="accent2"/>
                </a:solidFill>
                <a:sym typeface="Wingdings" pitchFamily="2" charset="2"/>
              </a:rPr>
              <a:t>o</a:t>
            </a:r>
            <a:endParaRPr lang="en-US" sz="2000">
              <a:solidFill>
                <a:schemeClr val="accent2"/>
              </a:solidFill>
              <a:sym typeface="Wingdings" pitchFamily="2" charset="2"/>
            </a:endParaRPr>
          </a:p>
          <a:p>
            <a:pPr>
              <a:spcBef>
                <a:spcPct val="50000"/>
              </a:spcBef>
            </a:pPr>
            <a:r>
              <a:rPr lang="en-US"/>
              <a:t>		             			CH</a:t>
            </a:r>
            <a:r>
              <a:rPr lang="en-US" baseline="-25000"/>
              <a:t>3</a:t>
            </a:r>
            <a:endParaRPr lang="en-US"/>
          </a:p>
          <a:p>
            <a:pPr>
              <a:spcBef>
                <a:spcPct val="50000"/>
              </a:spcBef>
            </a:pPr>
            <a:r>
              <a:rPr lang="en-US"/>
              <a:t>					       H         OH</a:t>
            </a:r>
          </a:p>
          <a:p>
            <a:pPr>
              <a:spcBef>
                <a:spcPct val="50000"/>
              </a:spcBef>
            </a:pPr>
            <a:r>
              <a:rPr lang="en-US"/>
              <a:t>					       H         OH</a:t>
            </a:r>
          </a:p>
          <a:p>
            <a:pPr>
              <a:spcBef>
                <a:spcPct val="50000"/>
              </a:spcBef>
            </a:pPr>
            <a:r>
              <a:rPr lang="en-US"/>
              <a:t>					 	 CH</a:t>
            </a:r>
            <a:r>
              <a:rPr lang="en-US" baseline="-25000"/>
              <a:t>3</a:t>
            </a:r>
            <a:endParaRPr lang="en-US"/>
          </a:p>
          <a:p>
            <a:pPr>
              <a:spcBef>
                <a:spcPct val="50000"/>
              </a:spcBef>
            </a:pPr>
            <a:r>
              <a:rPr lang="en-US" sz="2000" i="1">
                <a:solidFill>
                  <a:schemeClr val="accent2"/>
                </a:solidFill>
              </a:rPr>
              <a:t>trans</a:t>
            </a:r>
            <a:r>
              <a:rPr lang="en-US" sz="2000">
                <a:solidFill>
                  <a:schemeClr val="accent2"/>
                </a:solidFill>
              </a:rPr>
              <a:t>-2-butene  + KMnO</a:t>
            </a:r>
            <a:r>
              <a:rPr lang="en-US" sz="2000" baseline="-25000">
                <a:solidFill>
                  <a:schemeClr val="accent2"/>
                </a:solidFill>
              </a:rPr>
              <a:t>4</a:t>
            </a:r>
            <a:r>
              <a:rPr lang="en-US" sz="2000">
                <a:solidFill>
                  <a:schemeClr val="accent2"/>
                </a:solidFill>
              </a:rPr>
              <a:t> </a:t>
            </a:r>
            <a:r>
              <a:rPr lang="en-US" sz="2000">
                <a:solidFill>
                  <a:schemeClr val="accent2"/>
                </a:solidFill>
                <a:sym typeface="Wingdings" pitchFamily="2" charset="2"/>
              </a:rPr>
              <a:t> (</a:t>
            </a:r>
            <a:r>
              <a:rPr lang="en-US" sz="2000" i="1">
                <a:solidFill>
                  <a:schemeClr val="accent2"/>
                </a:solidFill>
                <a:sym typeface="Wingdings" pitchFamily="2" charset="2"/>
              </a:rPr>
              <a:t>S,S</a:t>
            </a:r>
            <a:r>
              <a:rPr lang="en-US" sz="2000">
                <a:solidFill>
                  <a:schemeClr val="accent2"/>
                </a:solidFill>
                <a:sym typeface="Wingdings" pitchFamily="2" charset="2"/>
              </a:rPr>
              <a:t>) &amp; (</a:t>
            </a:r>
            <a:r>
              <a:rPr lang="en-US" sz="2000" i="1">
                <a:solidFill>
                  <a:schemeClr val="accent2"/>
                </a:solidFill>
                <a:sym typeface="Wingdings" pitchFamily="2" charset="2"/>
              </a:rPr>
              <a:t>R,R</a:t>
            </a:r>
            <a:r>
              <a:rPr lang="en-US" sz="2000">
                <a:solidFill>
                  <a:schemeClr val="accent2"/>
                </a:solidFill>
                <a:sym typeface="Wingdings" pitchFamily="2" charset="2"/>
              </a:rPr>
              <a:t>)-2,3-dihydroxybutane  mp 19</a:t>
            </a:r>
            <a:r>
              <a:rPr lang="en-US" sz="2000" baseline="30000">
                <a:solidFill>
                  <a:schemeClr val="accent2"/>
                </a:solidFill>
                <a:sym typeface="Wingdings" pitchFamily="2" charset="2"/>
              </a:rPr>
              <a:t>o</a:t>
            </a:r>
            <a:endParaRPr lang="en-US" sz="2000">
              <a:solidFill>
                <a:schemeClr val="accent2"/>
              </a:solidFill>
              <a:sym typeface="Wingdings" pitchFamily="2" charset="2"/>
            </a:endParaRPr>
          </a:p>
          <a:p>
            <a:pPr>
              <a:spcBef>
                <a:spcPct val="50000"/>
              </a:spcBef>
            </a:pPr>
            <a:r>
              <a:rPr lang="en-US"/>
              <a:t>			CH</a:t>
            </a:r>
            <a:r>
              <a:rPr lang="en-US" baseline="-25000"/>
              <a:t>3</a:t>
            </a:r>
            <a:r>
              <a:rPr lang="en-US"/>
              <a:t>			 CH</a:t>
            </a:r>
            <a:r>
              <a:rPr lang="en-US" baseline="-25000"/>
              <a:t>3</a:t>
            </a:r>
            <a:r>
              <a:rPr lang="en-US"/>
              <a:t>	</a:t>
            </a:r>
          </a:p>
          <a:p>
            <a:pPr>
              <a:spcBef>
                <a:spcPct val="50000"/>
              </a:spcBef>
            </a:pPr>
            <a:r>
              <a:rPr lang="en-US"/>
              <a:t>       		       H         OH       + 	      HO         H</a:t>
            </a:r>
          </a:p>
          <a:p>
            <a:pPr>
              <a:spcBef>
                <a:spcPct val="50000"/>
              </a:spcBef>
            </a:pPr>
            <a:r>
              <a:rPr lang="en-US"/>
              <a:t>      		     HO         H                    H          OH</a:t>
            </a:r>
          </a:p>
          <a:p>
            <a:pPr>
              <a:spcBef>
                <a:spcPct val="50000"/>
              </a:spcBef>
            </a:pPr>
            <a:r>
              <a:rPr lang="en-US"/>
              <a:t>           	 		CH</a:t>
            </a:r>
            <a:r>
              <a:rPr lang="en-US" baseline="-25000"/>
              <a:t>3</a:t>
            </a:r>
            <a:r>
              <a:rPr lang="en-US"/>
              <a:t>                    	 CH</a:t>
            </a:r>
            <a:r>
              <a:rPr lang="en-US" baseline="-25000"/>
              <a:t>3</a:t>
            </a:r>
            <a:r>
              <a:rPr lang="en-US"/>
              <a:t>	</a:t>
            </a:r>
          </a:p>
          <a:p>
            <a:pPr>
              <a:spcBef>
                <a:spcPct val="50000"/>
              </a:spcBef>
            </a:pPr>
            <a:r>
              <a:rPr lang="en-US">
                <a:sym typeface="Wingdings" pitchFamily="2" charset="2"/>
              </a:rPr>
              <a:t> </a:t>
            </a:r>
            <a:r>
              <a:rPr lang="en-US">
                <a:solidFill>
                  <a:srgbClr val="FF0000"/>
                </a:solidFill>
                <a:sym typeface="Wingdings" pitchFamily="2" charset="2"/>
              </a:rPr>
              <a:t>stereoselective and stereospecific</a:t>
            </a:r>
          </a:p>
        </p:txBody>
      </p:sp>
      <p:sp>
        <p:nvSpPr>
          <p:cNvPr id="12291" name="Line 3"/>
          <p:cNvSpPr>
            <a:spLocks noChangeShapeType="1"/>
          </p:cNvSpPr>
          <p:nvPr/>
        </p:nvSpPr>
        <p:spPr bwMode="auto">
          <a:xfrm>
            <a:off x="6477000" y="1295400"/>
            <a:ext cx="0" cy="1371600"/>
          </a:xfrm>
          <a:prstGeom prst="line">
            <a:avLst/>
          </a:prstGeom>
          <a:noFill/>
          <a:ln w="9525">
            <a:solidFill>
              <a:schemeClr val="tx1"/>
            </a:solidFill>
            <a:round/>
            <a:headEnd/>
            <a:tailEnd/>
          </a:ln>
          <a:effectLst/>
        </p:spPr>
        <p:txBody>
          <a:bodyPr/>
          <a:lstStyle/>
          <a:p>
            <a:endParaRPr lang="en-US"/>
          </a:p>
        </p:txBody>
      </p:sp>
      <p:sp>
        <p:nvSpPr>
          <p:cNvPr id="12292" name="Line 4"/>
          <p:cNvSpPr>
            <a:spLocks noChangeShapeType="1"/>
          </p:cNvSpPr>
          <p:nvPr/>
        </p:nvSpPr>
        <p:spPr bwMode="auto">
          <a:xfrm>
            <a:off x="3733800" y="4038600"/>
            <a:ext cx="0" cy="1295400"/>
          </a:xfrm>
          <a:prstGeom prst="line">
            <a:avLst/>
          </a:prstGeom>
          <a:noFill/>
          <a:ln w="9525">
            <a:solidFill>
              <a:schemeClr val="tx1"/>
            </a:solidFill>
            <a:round/>
            <a:headEnd/>
            <a:tailEnd/>
          </a:ln>
          <a:effectLst/>
        </p:spPr>
        <p:txBody>
          <a:bodyPr/>
          <a:lstStyle/>
          <a:p>
            <a:endParaRPr lang="en-US"/>
          </a:p>
        </p:txBody>
      </p:sp>
      <p:sp>
        <p:nvSpPr>
          <p:cNvPr id="12293" name="Line 5"/>
          <p:cNvSpPr>
            <a:spLocks noChangeShapeType="1"/>
          </p:cNvSpPr>
          <p:nvPr/>
        </p:nvSpPr>
        <p:spPr bwMode="auto">
          <a:xfrm>
            <a:off x="6477000" y="3962400"/>
            <a:ext cx="0" cy="1371600"/>
          </a:xfrm>
          <a:prstGeom prst="line">
            <a:avLst/>
          </a:prstGeom>
          <a:noFill/>
          <a:ln w="9525">
            <a:solidFill>
              <a:schemeClr val="tx1"/>
            </a:solidFill>
            <a:round/>
            <a:headEnd/>
            <a:tailEnd/>
          </a:ln>
          <a:effectLst/>
        </p:spPr>
        <p:txBody>
          <a:bodyPr/>
          <a:lstStyle/>
          <a:p>
            <a:endParaRPr lang="en-US"/>
          </a:p>
        </p:txBody>
      </p:sp>
      <p:sp>
        <p:nvSpPr>
          <p:cNvPr id="12294" name="Line 6"/>
          <p:cNvSpPr>
            <a:spLocks noChangeShapeType="1"/>
          </p:cNvSpPr>
          <p:nvPr/>
        </p:nvSpPr>
        <p:spPr bwMode="auto">
          <a:xfrm>
            <a:off x="3429000" y="4419600"/>
            <a:ext cx="609600" cy="0"/>
          </a:xfrm>
          <a:prstGeom prst="line">
            <a:avLst/>
          </a:prstGeom>
          <a:noFill/>
          <a:ln w="9525">
            <a:solidFill>
              <a:schemeClr val="tx1"/>
            </a:solidFill>
            <a:round/>
            <a:headEnd/>
            <a:tailEnd/>
          </a:ln>
          <a:effectLst/>
        </p:spPr>
        <p:txBody>
          <a:bodyPr/>
          <a:lstStyle/>
          <a:p>
            <a:endParaRPr lang="en-US"/>
          </a:p>
        </p:txBody>
      </p:sp>
      <p:sp>
        <p:nvSpPr>
          <p:cNvPr id="12295" name="Line 7"/>
          <p:cNvSpPr>
            <a:spLocks noChangeShapeType="1"/>
          </p:cNvSpPr>
          <p:nvPr/>
        </p:nvSpPr>
        <p:spPr bwMode="auto">
          <a:xfrm>
            <a:off x="3429000" y="4953000"/>
            <a:ext cx="609600" cy="0"/>
          </a:xfrm>
          <a:prstGeom prst="line">
            <a:avLst/>
          </a:prstGeom>
          <a:noFill/>
          <a:ln w="9525">
            <a:solidFill>
              <a:schemeClr val="tx1"/>
            </a:solidFill>
            <a:round/>
            <a:headEnd/>
            <a:tailEnd/>
          </a:ln>
          <a:effectLst/>
        </p:spPr>
        <p:txBody>
          <a:bodyPr/>
          <a:lstStyle/>
          <a:p>
            <a:endParaRPr lang="en-US"/>
          </a:p>
        </p:txBody>
      </p:sp>
      <p:sp>
        <p:nvSpPr>
          <p:cNvPr id="12296" name="Line 8"/>
          <p:cNvSpPr>
            <a:spLocks noChangeShapeType="1"/>
          </p:cNvSpPr>
          <p:nvPr/>
        </p:nvSpPr>
        <p:spPr bwMode="auto">
          <a:xfrm>
            <a:off x="6248400" y="4343400"/>
            <a:ext cx="609600" cy="0"/>
          </a:xfrm>
          <a:prstGeom prst="line">
            <a:avLst/>
          </a:prstGeom>
          <a:noFill/>
          <a:ln w="9525">
            <a:solidFill>
              <a:schemeClr val="tx1"/>
            </a:solidFill>
            <a:round/>
            <a:headEnd/>
            <a:tailEnd/>
          </a:ln>
          <a:effectLst/>
        </p:spPr>
        <p:txBody>
          <a:bodyPr/>
          <a:lstStyle/>
          <a:p>
            <a:endParaRPr lang="en-US"/>
          </a:p>
        </p:txBody>
      </p:sp>
      <p:sp>
        <p:nvSpPr>
          <p:cNvPr id="12297" name="Line 9"/>
          <p:cNvSpPr>
            <a:spLocks noChangeShapeType="1"/>
          </p:cNvSpPr>
          <p:nvPr/>
        </p:nvSpPr>
        <p:spPr bwMode="auto">
          <a:xfrm>
            <a:off x="6096000" y="4953000"/>
            <a:ext cx="685800" cy="0"/>
          </a:xfrm>
          <a:prstGeom prst="line">
            <a:avLst/>
          </a:prstGeom>
          <a:noFill/>
          <a:ln w="9525">
            <a:solidFill>
              <a:schemeClr val="tx1"/>
            </a:solidFill>
            <a:round/>
            <a:headEnd/>
            <a:tailEnd/>
          </a:ln>
          <a:effectLst/>
        </p:spPr>
        <p:txBody>
          <a:bodyPr/>
          <a:lstStyle/>
          <a:p>
            <a:endParaRPr lang="en-US"/>
          </a:p>
        </p:txBody>
      </p:sp>
      <p:sp>
        <p:nvSpPr>
          <p:cNvPr id="12298" name="Line 10"/>
          <p:cNvSpPr>
            <a:spLocks noChangeShapeType="1"/>
          </p:cNvSpPr>
          <p:nvPr/>
        </p:nvSpPr>
        <p:spPr bwMode="auto">
          <a:xfrm>
            <a:off x="6096000" y="1752600"/>
            <a:ext cx="685800" cy="0"/>
          </a:xfrm>
          <a:prstGeom prst="line">
            <a:avLst/>
          </a:prstGeom>
          <a:noFill/>
          <a:ln w="9525">
            <a:solidFill>
              <a:schemeClr val="tx1"/>
            </a:solidFill>
            <a:round/>
            <a:headEnd/>
            <a:tailEnd/>
          </a:ln>
          <a:effectLst/>
        </p:spPr>
        <p:txBody>
          <a:bodyPr/>
          <a:lstStyle/>
          <a:p>
            <a:endParaRPr lang="en-US"/>
          </a:p>
        </p:txBody>
      </p:sp>
      <p:sp>
        <p:nvSpPr>
          <p:cNvPr id="12299" name="Line 11"/>
          <p:cNvSpPr>
            <a:spLocks noChangeShapeType="1"/>
          </p:cNvSpPr>
          <p:nvPr/>
        </p:nvSpPr>
        <p:spPr bwMode="auto">
          <a:xfrm>
            <a:off x="6096000" y="2286000"/>
            <a:ext cx="685800" cy="0"/>
          </a:xfrm>
          <a:prstGeom prst="line">
            <a:avLst/>
          </a:prstGeom>
          <a:noFill/>
          <a:ln w="9525">
            <a:solidFill>
              <a:schemeClr val="tx1"/>
            </a:solidFill>
            <a:round/>
            <a:headEnd/>
            <a:tailEnd/>
          </a:ln>
          <a:effectLst/>
        </p:spPr>
        <p:txBody>
          <a:bodyPr/>
          <a:lstStyle/>
          <a:p>
            <a:endParaRPr lang="en-US"/>
          </a:p>
        </p:txBody>
      </p:sp>
      <p:graphicFrame>
        <p:nvGraphicFramePr>
          <p:cNvPr id="12300" name="Object 12"/>
          <p:cNvGraphicFramePr>
            <a:graphicFrameLocks noChangeAspect="1"/>
          </p:cNvGraphicFramePr>
          <p:nvPr/>
        </p:nvGraphicFramePr>
        <p:xfrm>
          <a:off x="457200" y="1371600"/>
          <a:ext cx="1711325" cy="3790950"/>
        </p:xfrm>
        <a:graphic>
          <a:graphicData uri="http://schemas.openxmlformats.org/presentationml/2006/ole">
            <mc:AlternateContent xmlns:mc="http://schemas.openxmlformats.org/markup-compatibility/2006">
              <mc:Choice xmlns:v="urn:schemas-microsoft-com:vml" Requires="v">
                <p:oleObj spid="_x0000_s12305" name="CS ChemDraw Drawing" r:id="rId3" imgW="775800" imgH="1719000" progId="ChemDraw.Document.6.0">
                  <p:embed/>
                </p:oleObj>
              </mc:Choice>
              <mc:Fallback>
                <p:oleObj name="CS ChemDraw Drawing" r:id="rId3" imgW="775800" imgH="1719000" progId="ChemDraw.Document.6.0">
                  <p:embed/>
                  <p:pic>
                    <p:nvPicPr>
                      <p:cNvPr id="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371600"/>
                        <a:ext cx="1711325" cy="3790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302" name="Line 14"/>
          <p:cNvSpPr>
            <a:spLocks noChangeShapeType="1"/>
          </p:cNvSpPr>
          <p:nvPr/>
        </p:nvSpPr>
        <p:spPr bwMode="auto">
          <a:xfrm>
            <a:off x="2743200" y="1828800"/>
            <a:ext cx="1981200" cy="0"/>
          </a:xfrm>
          <a:prstGeom prst="line">
            <a:avLst/>
          </a:prstGeom>
          <a:noFill/>
          <a:ln w="9525">
            <a:solidFill>
              <a:schemeClr val="tx1"/>
            </a:solidFill>
            <a:round/>
            <a:headEnd/>
            <a:tailEnd type="triangle" w="med" len="med"/>
          </a:ln>
          <a:effectLst/>
        </p:spPr>
        <p:txBody>
          <a:bodyPr/>
          <a:lstStyle/>
          <a:p>
            <a:endParaRPr lang="en-US"/>
          </a:p>
        </p:txBody>
      </p:sp>
      <p:sp>
        <p:nvSpPr>
          <p:cNvPr id="12303" name="Line 15"/>
          <p:cNvSpPr>
            <a:spLocks noChangeShapeType="1"/>
          </p:cNvSpPr>
          <p:nvPr/>
        </p:nvSpPr>
        <p:spPr bwMode="auto">
          <a:xfrm>
            <a:off x="2133600" y="4648200"/>
            <a:ext cx="609600" cy="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685800" y="838200"/>
            <a:ext cx="7696200" cy="1552575"/>
          </a:xfrm>
          <a:prstGeom prst="rect">
            <a:avLst/>
          </a:prstGeom>
          <a:noFill/>
          <a:ln w="9525">
            <a:noFill/>
            <a:miter lim="800000"/>
            <a:headEnd/>
            <a:tailEnd/>
          </a:ln>
          <a:effectLst/>
        </p:spPr>
        <p:txBody>
          <a:bodyPr>
            <a:spAutoFit/>
          </a:bodyPr>
          <a:lstStyle/>
          <a:p>
            <a:pPr>
              <a:spcBef>
                <a:spcPct val="50000"/>
              </a:spcBef>
            </a:pPr>
            <a:r>
              <a:rPr lang="en-US"/>
              <a:t>Is hydroxylation with KMnO</a:t>
            </a:r>
            <a:r>
              <a:rPr lang="en-US" baseline="-25000"/>
              <a:t>4 </a:t>
            </a:r>
            <a:r>
              <a:rPr lang="en-US" i="1">
                <a:solidFill>
                  <a:srgbClr val="FF0000"/>
                </a:solidFill>
              </a:rPr>
              <a:t>syn-</a:t>
            </a:r>
            <a:r>
              <a:rPr lang="en-US"/>
              <a:t> or </a:t>
            </a:r>
            <a:r>
              <a:rPr lang="en-US" i="1">
                <a:solidFill>
                  <a:srgbClr val="FF0000"/>
                </a:solidFill>
              </a:rPr>
              <a:t>anti</a:t>
            </a:r>
            <a:r>
              <a:rPr lang="en-US" i="1"/>
              <a:t>-</a:t>
            </a:r>
            <a:r>
              <a:rPr lang="en-US"/>
              <a:t>?</a:t>
            </a:r>
          </a:p>
          <a:p>
            <a:pPr>
              <a:spcBef>
                <a:spcPct val="50000"/>
              </a:spcBef>
            </a:pPr>
            <a:endParaRPr lang="en-US"/>
          </a:p>
          <a:p>
            <a:pPr>
              <a:spcBef>
                <a:spcPct val="50000"/>
              </a:spcBef>
            </a:pP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914400" y="838200"/>
            <a:ext cx="7543800" cy="5568950"/>
          </a:xfrm>
          <a:prstGeom prst="rect">
            <a:avLst/>
          </a:prstGeom>
          <a:noFill/>
          <a:ln w="9525">
            <a:noFill/>
            <a:miter lim="800000"/>
            <a:headEnd/>
            <a:tailEnd/>
          </a:ln>
          <a:effectLst/>
        </p:spPr>
        <p:txBody>
          <a:bodyPr>
            <a:spAutoFit/>
          </a:bodyPr>
          <a:lstStyle/>
          <a:p>
            <a:pPr>
              <a:spcBef>
                <a:spcPct val="50000"/>
              </a:spcBef>
            </a:pPr>
            <a:r>
              <a:rPr lang="en-US"/>
              <a:t>H   </a:t>
            </a:r>
            <a:r>
              <a:rPr lang="en-US">
                <a:solidFill>
                  <a:srgbClr val="FF0000"/>
                </a:solidFill>
              </a:rPr>
              <a:t>O   O</a:t>
            </a:r>
            <a:r>
              <a:rPr lang="en-US"/>
              <a:t>   CH</a:t>
            </a:r>
            <a:r>
              <a:rPr lang="en-US" baseline="-25000"/>
              <a:t>3</a:t>
            </a:r>
            <a:r>
              <a:rPr lang="en-US"/>
              <a:t>             </a:t>
            </a:r>
            <a:r>
              <a:rPr lang="en-US">
                <a:solidFill>
                  <a:srgbClr val="FF0000"/>
                </a:solidFill>
              </a:rPr>
              <a:t>OH   OH</a:t>
            </a:r>
          </a:p>
          <a:p>
            <a:pPr>
              <a:lnSpc>
                <a:spcPct val="50000"/>
              </a:lnSpc>
              <a:spcBef>
                <a:spcPct val="50000"/>
              </a:spcBef>
            </a:pPr>
            <a:r>
              <a:rPr lang="en-US"/>
              <a:t>   \  </a:t>
            </a:r>
            <a:r>
              <a:rPr lang="en-US">
                <a:solidFill>
                  <a:srgbClr val="FF0000"/>
                </a:solidFill>
                <a:sym typeface="Wingdings 3" pitchFamily="18" charset="2"/>
              </a:rPr>
              <a:t></a:t>
            </a:r>
            <a:r>
              <a:rPr lang="en-US"/>
              <a:t>    </a:t>
            </a:r>
            <a:r>
              <a:rPr lang="en-US">
                <a:solidFill>
                  <a:srgbClr val="FF0000"/>
                </a:solidFill>
                <a:sym typeface="Wingdings 3" pitchFamily="18" charset="2"/>
              </a:rPr>
              <a:t></a:t>
            </a:r>
            <a:r>
              <a:rPr lang="en-US"/>
              <a:t>  /                     </a:t>
            </a:r>
            <a:r>
              <a:rPr lang="en-US">
                <a:cs typeface="Times New Roman" pitchFamily="18" charset="0"/>
              </a:rPr>
              <a:t>|        |</a:t>
            </a:r>
            <a:endParaRPr lang="en-US"/>
          </a:p>
          <a:p>
            <a:pPr>
              <a:lnSpc>
                <a:spcPct val="50000"/>
              </a:lnSpc>
              <a:spcBef>
                <a:spcPct val="50000"/>
              </a:spcBef>
            </a:pPr>
            <a:r>
              <a:rPr lang="en-US"/>
              <a:t>     C = C       </a:t>
            </a:r>
            <a:r>
              <a:rPr lang="en-US">
                <a:sym typeface="Wingdings" pitchFamily="2" charset="2"/>
              </a:rPr>
              <a:t>      </a:t>
            </a:r>
            <a:r>
              <a:rPr lang="en-US" sz="2000">
                <a:sym typeface="Wingdings" pitchFamily="2" charset="2"/>
              </a:rPr>
              <a:t>H</a:t>
            </a:r>
            <a:r>
              <a:rPr lang="en-US">
                <a:sym typeface="Wingdings" pitchFamily="2" charset="2"/>
              </a:rPr>
              <a:t>    C </a:t>
            </a:r>
            <a:r>
              <a:rPr lang="en-US">
                <a:cs typeface="Times New Roman" pitchFamily="18" charset="0"/>
                <a:sym typeface="Wingdings" pitchFamily="2" charset="2"/>
              </a:rPr>
              <a:t>— C    </a:t>
            </a:r>
            <a:r>
              <a:rPr lang="en-US" sz="2000">
                <a:cs typeface="Times New Roman" pitchFamily="18" charset="0"/>
                <a:sym typeface="Wingdings" pitchFamily="2" charset="2"/>
              </a:rPr>
              <a:t>CH</a:t>
            </a:r>
            <a:r>
              <a:rPr lang="en-US" sz="2000" baseline="-25000">
                <a:cs typeface="Times New Roman" pitchFamily="18" charset="0"/>
                <a:sym typeface="Wingdings" pitchFamily="2" charset="2"/>
              </a:rPr>
              <a:t>3</a:t>
            </a:r>
            <a:r>
              <a:rPr lang="en-US" sz="2000">
                <a:cs typeface="Times New Roman" pitchFamily="18" charset="0"/>
                <a:sym typeface="Wingdings" pitchFamily="2" charset="2"/>
              </a:rPr>
              <a:t>        </a:t>
            </a:r>
            <a:r>
              <a:rPr lang="en-US" i="1">
                <a:solidFill>
                  <a:srgbClr val="FF0000"/>
                </a:solidFill>
                <a:cs typeface="Times New Roman" pitchFamily="18" charset="0"/>
                <a:sym typeface="Wingdings" pitchFamily="2" charset="2"/>
              </a:rPr>
              <a:t>syn</a:t>
            </a:r>
            <a:r>
              <a:rPr lang="en-US">
                <a:solidFill>
                  <a:srgbClr val="FF0000"/>
                </a:solidFill>
                <a:cs typeface="Times New Roman" pitchFamily="18" charset="0"/>
                <a:sym typeface="Wingdings" pitchFamily="2" charset="2"/>
              </a:rPr>
              <a:t>-oxidation of</a:t>
            </a:r>
            <a:endParaRPr lang="en-US" baseline="-25000">
              <a:solidFill>
                <a:srgbClr val="FF0000"/>
              </a:solidFill>
              <a:cs typeface="Times New Roman" pitchFamily="18" charset="0"/>
              <a:sym typeface="Wingdings" pitchFamily="2" charset="2"/>
            </a:endParaRPr>
          </a:p>
          <a:p>
            <a:pPr>
              <a:lnSpc>
                <a:spcPct val="50000"/>
              </a:lnSpc>
              <a:spcBef>
                <a:spcPct val="50000"/>
              </a:spcBef>
            </a:pPr>
            <a:r>
              <a:rPr lang="en-US"/>
              <a:t>   /            \              CH</a:t>
            </a:r>
            <a:r>
              <a:rPr lang="en-US" baseline="-25000"/>
              <a:t>3</a:t>
            </a:r>
            <a:r>
              <a:rPr lang="en-US"/>
              <a:t>               H          </a:t>
            </a:r>
            <a:r>
              <a:rPr lang="en-US">
                <a:solidFill>
                  <a:srgbClr val="FF0000"/>
                </a:solidFill>
                <a:cs typeface="Times New Roman" pitchFamily="18" charset="0"/>
              </a:rPr>
              <a:t>the </a:t>
            </a:r>
            <a:r>
              <a:rPr lang="en-US" i="1">
                <a:solidFill>
                  <a:srgbClr val="FF0000"/>
                </a:solidFill>
                <a:cs typeface="Times New Roman" pitchFamily="18" charset="0"/>
              </a:rPr>
              <a:t>trans</a:t>
            </a:r>
            <a:r>
              <a:rPr lang="en-US">
                <a:solidFill>
                  <a:srgbClr val="FF0000"/>
                </a:solidFill>
                <a:cs typeface="Times New Roman" pitchFamily="18" charset="0"/>
              </a:rPr>
              <a:t>-isomer</a:t>
            </a:r>
            <a:endParaRPr lang="en-US">
              <a:solidFill>
                <a:srgbClr val="FF0000"/>
              </a:solidFill>
            </a:endParaRPr>
          </a:p>
          <a:p>
            <a:pPr>
              <a:lnSpc>
                <a:spcPct val="50000"/>
              </a:lnSpc>
              <a:spcBef>
                <a:spcPct val="50000"/>
              </a:spcBef>
            </a:pPr>
            <a:r>
              <a:rPr lang="en-US"/>
              <a:t>CH</a:t>
            </a:r>
            <a:r>
              <a:rPr lang="en-US" baseline="-25000"/>
              <a:t>3</a:t>
            </a:r>
            <a:r>
              <a:rPr lang="en-US"/>
              <a:t>         H</a:t>
            </a:r>
            <a:endParaRPr lang="en-US">
              <a:solidFill>
                <a:srgbClr val="FF0000"/>
              </a:solidFill>
            </a:endParaRPr>
          </a:p>
          <a:p>
            <a:pPr>
              <a:lnSpc>
                <a:spcPct val="50000"/>
              </a:lnSpc>
              <a:spcBef>
                <a:spcPct val="50000"/>
              </a:spcBef>
            </a:pPr>
            <a:endParaRPr lang="en-US">
              <a:solidFill>
                <a:srgbClr val="FF0000"/>
              </a:solidFill>
            </a:endParaRPr>
          </a:p>
          <a:p>
            <a:pPr>
              <a:lnSpc>
                <a:spcPct val="50000"/>
              </a:lnSpc>
              <a:spcBef>
                <a:spcPct val="50000"/>
              </a:spcBef>
            </a:pPr>
            <a:r>
              <a:rPr lang="en-US">
                <a:solidFill>
                  <a:srgbClr val="FF0000"/>
                </a:solidFill>
              </a:rPr>
              <a:t>Note: must rotate about C-C to get to the Fischer projection!</a:t>
            </a:r>
          </a:p>
          <a:p>
            <a:pPr>
              <a:lnSpc>
                <a:spcPct val="50000"/>
              </a:lnSpc>
              <a:spcBef>
                <a:spcPct val="50000"/>
              </a:spcBef>
            </a:pPr>
            <a:endParaRPr lang="en-US">
              <a:solidFill>
                <a:srgbClr val="FF0000"/>
              </a:solidFill>
            </a:endParaRPr>
          </a:p>
          <a:p>
            <a:pPr>
              <a:lnSpc>
                <a:spcPct val="50000"/>
              </a:lnSpc>
              <a:spcBef>
                <a:spcPct val="50000"/>
              </a:spcBef>
            </a:pPr>
            <a:r>
              <a:rPr lang="en-US"/>
              <a:t>           </a:t>
            </a:r>
            <a:r>
              <a:rPr lang="en-US">
                <a:solidFill>
                  <a:srgbClr val="FF0000"/>
                </a:solidFill>
              </a:rPr>
              <a:t>OH   OH</a:t>
            </a:r>
            <a:r>
              <a:rPr lang="en-US"/>
              <a:t>                                                  CH</a:t>
            </a:r>
            <a:r>
              <a:rPr lang="en-US" baseline="-25000"/>
              <a:t>3</a:t>
            </a:r>
            <a:endParaRPr lang="en-US"/>
          </a:p>
          <a:p>
            <a:pPr>
              <a:lnSpc>
                <a:spcPct val="50000"/>
              </a:lnSpc>
              <a:spcBef>
                <a:spcPct val="50000"/>
              </a:spcBef>
            </a:pPr>
            <a:r>
              <a:rPr lang="en-US"/>
              <a:t>             </a:t>
            </a:r>
            <a:r>
              <a:rPr lang="en-US">
                <a:cs typeface="Times New Roman" pitchFamily="18" charset="0"/>
              </a:rPr>
              <a:t>|</a:t>
            </a:r>
            <a:r>
              <a:rPr lang="en-US"/>
              <a:t>       </a:t>
            </a:r>
            <a:r>
              <a:rPr lang="en-US">
                <a:cs typeface="Times New Roman" pitchFamily="18" charset="0"/>
              </a:rPr>
              <a:t>|                 </a:t>
            </a:r>
            <a:r>
              <a:rPr lang="en-US" sz="2000">
                <a:cs typeface="Times New Roman" pitchFamily="18" charset="0"/>
              </a:rPr>
              <a:t>H                    </a:t>
            </a:r>
            <a:r>
              <a:rPr lang="en-US" sz="2000">
                <a:solidFill>
                  <a:srgbClr val="FF0000"/>
                </a:solidFill>
                <a:cs typeface="Times New Roman" pitchFamily="18" charset="0"/>
              </a:rPr>
              <a:t>OH</a:t>
            </a:r>
            <a:r>
              <a:rPr lang="en-US">
                <a:cs typeface="Times New Roman" pitchFamily="18" charset="0"/>
              </a:rPr>
              <a:t>   </a:t>
            </a:r>
            <a:endParaRPr lang="en-US"/>
          </a:p>
          <a:p>
            <a:pPr>
              <a:lnSpc>
                <a:spcPct val="50000"/>
              </a:lnSpc>
              <a:spcBef>
                <a:spcPct val="50000"/>
              </a:spcBef>
            </a:pPr>
            <a:r>
              <a:rPr lang="en-US">
                <a:sym typeface="Wingdings" pitchFamily="2" charset="2"/>
              </a:rPr>
              <a:t>     </a:t>
            </a:r>
            <a:r>
              <a:rPr lang="en-US" sz="2000">
                <a:sym typeface="Wingdings" pitchFamily="2" charset="2"/>
              </a:rPr>
              <a:t>H</a:t>
            </a:r>
            <a:r>
              <a:rPr lang="en-US">
                <a:sym typeface="Wingdings" pitchFamily="2" charset="2"/>
              </a:rPr>
              <a:t>    C </a:t>
            </a:r>
            <a:r>
              <a:rPr lang="en-US">
                <a:cs typeface="Times New Roman" pitchFamily="18" charset="0"/>
                <a:sym typeface="Wingdings" pitchFamily="2" charset="2"/>
              </a:rPr>
              <a:t>— C    </a:t>
            </a:r>
            <a:r>
              <a:rPr lang="en-US" sz="2000">
                <a:cs typeface="Times New Roman" pitchFamily="18" charset="0"/>
                <a:sym typeface="Wingdings" pitchFamily="2" charset="2"/>
              </a:rPr>
              <a:t>CH</a:t>
            </a:r>
            <a:r>
              <a:rPr lang="en-US" sz="2000" baseline="-25000">
                <a:cs typeface="Times New Roman" pitchFamily="18" charset="0"/>
                <a:sym typeface="Wingdings" pitchFamily="2" charset="2"/>
              </a:rPr>
              <a:t>3</a:t>
            </a:r>
            <a:r>
              <a:rPr lang="en-US">
                <a:cs typeface="Times New Roman" pitchFamily="18" charset="0"/>
                <a:sym typeface="Wingdings" pitchFamily="2" charset="2"/>
              </a:rPr>
              <a:t>  </a:t>
            </a:r>
            <a:r>
              <a:rPr lang="en-US">
                <a:solidFill>
                  <a:srgbClr val="FF0000"/>
                </a:solidFill>
                <a:cs typeface="Times New Roman" pitchFamily="18" charset="0"/>
                <a:sym typeface="Wingdings" pitchFamily="2" charset="2"/>
              </a:rPr>
              <a:t>HO</a:t>
            </a:r>
            <a:r>
              <a:rPr lang="en-US">
                <a:cs typeface="Times New Roman" pitchFamily="18" charset="0"/>
                <a:sym typeface="Wingdings" pitchFamily="2" charset="2"/>
              </a:rPr>
              <a:t>   C — C    H      </a:t>
            </a:r>
            <a:r>
              <a:rPr lang="en-US">
                <a:solidFill>
                  <a:srgbClr val="FF0000"/>
                </a:solidFill>
                <a:cs typeface="Times New Roman" pitchFamily="18" charset="0"/>
                <a:sym typeface="Wingdings" pitchFamily="2" charset="2"/>
              </a:rPr>
              <a:t>HO</a:t>
            </a:r>
            <a:r>
              <a:rPr lang="en-US">
                <a:cs typeface="Times New Roman" pitchFamily="18" charset="0"/>
                <a:sym typeface="Wingdings" pitchFamily="2" charset="2"/>
              </a:rPr>
              <a:t>          H</a:t>
            </a:r>
            <a:endParaRPr lang="en-US">
              <a:solidFill>
                <a:srgbClr val="FF0000"/>
              </a:solidFill>
            </a:endParaRPr>
          </a:p>
          <a:p>
            <a:pPr>
              <a:lnSpc>
                <a:spcPct val="50000"/>
              </a:lnSpc>
              <a:spcBef>
                <a:spcPct val="50000"/>
              </a:spcBef>
            </a:pPr>
            <a:r>
              <a:rPr lang="en-US"/>
              <a:t>    CH</a:t>
            </a:r>
            <a:r>
              <a:rPr lang="en-US" baseline="-25000"/>
              <a:t>3</a:t>
            </a:r>
            <a:r>
              <a:rPr lang="en-US"/>
              <a:t>                H               </a:t>
            </a:r>
            <a:r>
              <a:rPr lang="en-US">
                <a:cs typeface="Times New Roman" pitchFamily="18" charset="0"/>
              </a:rPr>
              <a:t>|        |</a:t>
            </a:r>
            <a:endParaRPr lang="en-US"/>
          </a:p>
          <a:p>
            <a:pPr>
              <a:lnSpc>
                <a:spcPct val="50000"/>
              </a:lnSpc>
              <a:spcBef>
                <a:spcPct val="50000"/>
              </a:spcBef>
            </a:pPr>
            <a:r>
              <a:rPr lang="en-US"/>
              <a:t>                                           CH</a:t>
            </a:r>
            <a:r>
              <a:rPr lang="en-US" baseline="-25000"/>
              <a:t>3</a:t>
            </a:r>
            <a:r>
              <a:rPr lang="en-US"/>
              <a:t>   CH</a:t>
            </a:r>
            <a:r>
              <a:rPr lang="en-US" baseline="-25000"/>
              <a:t>3</a:t>
            </a:r>
            <a:r>
              <a:rPr lang="en-US"/>
              <a:t>           H          </a:t>
            </a:r>
            <a:r>
              <a:rPr lang="en-US">
                <a:solidFill>
                  <a:srgbClr val="FF0000"/>
                </a:solidFill>
              </a:rPr>
              <a:t>OH</a:t>
            </a:r>
          </a:p>
          <a:p>
            <a:pPr>
              <a:lnSpc>
                <a:spcPct val="50000"/>
              </a:lnSpc>
              <a:spcBef>
                <a:spcPct val="50000"/>
              </a:spcBef>
            </a:pPr>
            <a:endParaRPr lang="en-US"/>
          </a:p>
          <a:p>
            <a:pPr>
              <a:lnSpc>
                <a:spcPct val="50000"/>
              </a:lnSpc>
              <a:spcBef>
                <a:spcPct val="50000"/>
              </a:spcBef>
            </a:pPr>
            <a:r>
              <a:rPr lang="en-US"/>
              <a:t>                                                                            CH</a:t>
            </a:r>
            <a:r>
              <a:rPr lang="en-US" baseline="-25000"/>
              <a:t>3</a:t>
            </a:r>
          </a:p>
        </p:txBody>
      </p:sp>
      <p:sp>
        <p:nvSpPr>
          <p:cNvPr id="16387" name="Line 3"/>
          <p:cNvSpPr>
            <a:spLocks noChangeShapeType="1"/>
          </p:cNvSpPr>
          <p:nvPr/>
        </p:nvSpPr>
        <p:spPr bwMode="auto">
          <a:xfrm flipV="1">
            <a:off x="3657600" y="1828800"/>
            <a:ext cx="228600" cy="76200"/>
          </a:xfrm>
          <a:prstGeom prst="line">
            <a:avLst/>
          </a:prstGeom>
          <a:noFill/>
          <a:ln w="9525">
            <a:solidFill>
              <a:schemeClr val="tx1"/>
            </a:solidFill>
            <a:round/>
            <a:headEnd/>
            <a:tailEnd/>
          </a:ln>
          <a:effectLst/>
        </p:spPr>
        <p:txBody>
          <a:bodyPr/>
          <a:lstStyle/>
          <a:p>
            <a:endParaRPr lang="en-US"/>
          </a:p>
        </p:txBody>
      </p:sp>
      <p:sp>
        <p:nvSpPr>
          <p:cNvPr id="16388" name="Line 4"/>
          <p:cNvSpPr>
            <a:spLocks noChangeShapeType="1"/>
          </p:cNvSpPr>
          <p:nvPr/>
        </p:nvSpPr>
        <p:spPr bwMode="auto">
          <a:xfrm flipH="1">
            <a:off x="3657600" y="1981200"/>
            <a:ext cx="228600" cy="228600"/>
          </a:xfrm>
          <a:prstGeom prst="line">
            <a:avLst/>
          </a:prstGeom>
          <a:noFill/>
          <a:ln w="9525">
            <a:solidFill>
              <a:schemeClr val="tx1"/>
            </a:solidFill>
            <a:round/>
            <a:headEnd/>
            <a:tailEnd/>
          </a:ln>
          <a:effectLst/>
        </p:spPr>
        <p:txBody>
          <a:bodyPr/>
          <a:lstStyle/>
          <a:p>
            <a:endParaRPr lang="en-US"/>
          </a:p>
        </p:txBody>
      </p:sp>
      <p:sp>
        <p:nvSpPr>
          <p:cNvPr id="16391" name="Line 7"/>
          <p:cNvSpPr>
            <a:spLocks noChangeShapeType="1"/>
          </p:cNvSpPr>
          <p:nvPr/>
        </p:nvSpPr>
        <p:spPr bwMode="auto">
          <a:xfrm flipV="1">
            <a:off x="1752600" y="4876800"/>
            <a:ext cx="152400" cy="152400"/>
          </a:xfrm>
          <a:prstGeom prst="line">
            <a:avLst/>
          </a:prstGeom>
          <a:noFill/>
          <a:ln w="9525">
            <a:solidFill>
              <a:schemeClr val="tx1"/>
            </a:solidFill>
            <a:round/>
            <a:headEnd/>
            <a:tailEnd/>
          </a:ln>
          <a:effectLst/>
        </p:spPr>
        <p:txBody>
          <a:bodyPr/>
          <a:lstStyle/>
          <a:p>
            <a:endParaRPr lang="en-US"/>
          </a:p>
        </p:txBody>
      </p:sp>
      <p:sp>
        <p:nvSpPr>
          <p:cNvPr id="16392" name="Line 8"/>
          <p:cNvSpPr>
            <a:spLocks noChangeShapeType="1"/>
          </p:cNvSpPr>
          <p:nvPr/>
        </p:nvSpPr>
        <p:spPr bwMode="auto">
          <a:xfrm flipV="1">
            <a:off x="1600200" y="4800600"/>
            <a:ext cx="228600" cy="76200"/>
          </a:xfrm>
          <a:prstGeom prst="line">
            <a:avLst/>
          </a:prstGeom>
          <a:noFill/>
          <a:ln w="9525">
            <a:solidFill>
              <a:schemeClr val="tx1"/>
            </a:solidFill>
            <a:round/>
            <a:headEnd/>
            <a:tailEnd/>
          </a:ln>
          <a:effectLst/>
        </p:spPr>
        <p:txBody>
          <a:bodyPr/>
          <a:lstStyle/>
          <a:p>
            <a:endParaRPr lang="en-US"/>
          </a:p>
        </p:txBody>
      </p:sp>
      <p:sp>
        <p:nvSpPr>
          <p:cNvPr id="16395" name="Line 11"/>
          <p:cNvSpPr>
            <a:spLocks noChangeShapeType="1"/>
          </p:cNvSpPr>
          <p:nvPr/>
        </p:nvSpPr>
        <p:spPr bwMode="auto">
          <a:xfrm flipH="1" flipV="1">
            <a:off x="4038600" y="4495800"/>
            <a:ext cx="228600" cy="228600"/>
          </a:xfrm>
          <a:prstGeom prst="line">
            <a:avLst/>
          </a:prstGeom>
          <a:noFill/>
          <a:ln w="9525">
            <a:solidFill>
              <a:schemeClr val="tx1"/>
            </a:solidFill>
            <a:round/>
            <a:headEnd/>
            <a:tailEnd/>
          </a:ln>
          <a:effectLst/>
        </p:spPr>
        <p:txBody>
          <a:bodyPr/>
          <a:lstStyle/>
          <a:p>
            <a:endParaRPr lang="en-US"/>
          </a:p>
        </p:txBody>
      </p:sp>
      <p:sp>
        <p:nvSpPr>
          <p:cNvPr id="16396" name="Line 12"/>
          <p:cNvSpPr>
            <a:spLocks noChangeShapeType="1"/>
          </p:cNvSpPr>
          <p:nvPr/>
        </p:nvSpPr>
        <p:spPr bwMode="auto">
          <a:xfrm flipV="1">
            <a:off x="5105400" y="4572000"/>
            <a:ext cx="152400" cy="152400"/>
          </a:xfrm>
          <a:prstGeom prst="line">
            <a:avLst/>
          </a:prstGeom>
          <a:noFill/>
          <a:ln w="9525">
            <a:solidFill>
              <a:schemeClr val="tx1"/>
            </a:solidFill>
            <a:round/>
            <a:headEnd/>
            <a:tailEnd/>
          </a:ln>
          <a:effectLst/>
        </p:spPr>
        <p:txBody>
          <a:bodyPr/>
          <a:lstStyle/>
          <a:p>
            <a:endParaRPr lang="en-US"/>
          </a:p>
        </p:txBody>
      </p:sp>
      <p:sp>
        <p:nvSpPr>
          <p:cNvPr id="16397" name="Line 13"/>
          <p:cNvSpPr>
            <a:spLocks noChangeShapeType="1"/>
          </p:cNvSpPr>
          <p:nvPr/>
        </p:nvSpPr>
        <p:spPr bwMode="auto">
          <a:xfrm flipH="1" flipV="1">
            <a:off x="3962400" y="4724400"/>
            <a:ext cx="228600" cy="76200"/>
          </a:xfrm>
          <a:prstGeom prst="line">
            <a:avLst/>
          </a:prstGeom>
          <a:noFill/>
          <a:ln w="9525">
            <a:solidFill>
              <a:schemeClr val="tx1"/>
            </a:solidFill>
            <a:round/>
            <a:headEnd/>
            <a:tailEnd/>
          </a:ln>
          <a:effectLst/>
        </p:spPr>
        <p:txBody>
          <a:bodyPr/>
          <a:lstStyle/>
          <a:p>
            <a:endParaRPr lang="en-US"/>
          </a:p>
        </p:txBody>
      </p:sp>
      <p:sp>
        <p:nvSpPr>
          <p:cNvPr id="16398" name="Line 14"/>
          <p:cNvSpPr>
            <a:spLocks noChangeShapeType="1"/>
          </p:cNvSpPr>
          <p:nvPr/>
        </p:nvSpPr>
        <p:spPr bwMode="auto">
          <a:xfrm flipV="1">
            <a:off x="5105400" y="4724400"/>
            <a:ext cx="304800" cy="76200"/>
          </a:xfrm>
          <a:prstGeom prst="line">
            <a:avLst/>
          </a:prstGeom>
          <a:noFill/>
          <a:ln w="9525">
            <a:solidFill>
              <a:schemeClr val="tx1"/>
            </a:solidFill>
            <a:round/>
            <a:headEnd/>
            <a:tailEnd/>
          </a:ln>
          <a:effectLst/>
        </p:spPr>
        <p:txBody>
          <a:bodyPr/>
          <a:lstStyle/>
          <a:p>
            <a:endParaRPr lang="en-US"/>
          </a:p>
        </p:txBody>
      </p:sp>
      <p:sp>
        <p:nvSpPr>
          <p:cNvPr id="16399" name="Line 15"/>
          <p:cNvSpPr>
            <a:spLocks noChangeShapeType="1"/>
          </p:cNvSpPr>
          <p:nvPr/>
        </p:nvSpPr>
        <p:spPr bwMode="auto">
          <a:xfrm>
            <a:off x="6934200" y="4191000"/>
            <a:ext cx="0" cy="1905000"/>
          </a:xfrm>
          <a:prstGeom prst="line">
            <a:avLst/>
          </a:prstGeom>
          <a:noFill/>
          <a:ln w="9525">
            <a:solidFill>
              <a:schemeClr val="tx1"/>
            </a:solidFill>
            <a:round/>
            <a:headEnd/>
            <a:tailEnd/>
          </a:ln>
          <a:effectLst/>
        </p:spPr>
        <p:txBody>
          <a:bodyPr/>
          <a:lstStyle/>
          <a:p>
            <a:endParaRPr lang="en-US"/>
          </a:p>
        </p:txBody>
      </p:sp>
      <p:sp>
        <p:nvSpPr>
          <p:cNvPr id="16400" name="Line 16"/>
          <p:cNvSpPr>
            <a:spLocks noChangeShapeType="1"/>
          </p:cNvSpPr>
          <p:nvPr/>
        </p:nvSpPr>
        <p:spPr bwMode="auto">
          <a:xfrm>
            <a:off x="6553200" y="4800600"/>
            <a:ext cx="762000" cy="0"/>
          </a:xfrm>
          <a:prstGeom prst="line">
            <a:avLst/>
          </a:prstGeom>
          <a:noFill/>
          <a:ln w="9525">
            <a:solidFill>
              <a:schemeClr val="tx1"/>
            </a:solidFill>
            <a:round/>
            <a:headEnd/>
            <a:tailEnd/>
          </a:ln>
          <a:effectLst/>
        </p:spPr>
        <p:txBody>
          <a:bodyPr/>
          <a:lstStyle/>
          <a:p>
            <a:endParaRPr lang="en-US"/>
          </a:p>
        </p:txBody>
      </p:sp>
      <p:sp>
        <p:nvSpPr>
          <p:cNvPr id="16401" name="Line 17"/>
          <p:cNvSpPr>
            <a:spLocks noChangeShapeType="1"/>
          </p:cNvSpPr>
          <p:nvPr/>
        </p:nvSpPr>
        <p:spPr bwMode="auto">
          <a:xfrm>
            <a:off x="6553200" y="5486400"/>
            <a:ext cx="762000" cy="0"/>
          </a:xfrm>
          <a:prstGeom prst="line">
            <a:avLst/>
          </a:prstGeom>
          <a:noFill/>
          <a:ln w="9525">
            <a:solidFill>
              <a:schemeClr val="tx1"/>
            </a:solidFill>
            <a:round/>
            <a:headEnd/>
            <a:tailEnd/>
          </a:ln>
          <a:effectLst/>
        </p:spPr>
        <p:txBody>
          <a:bodyPr/>
          <a:lstStyle/>
          <a:p>
            <a:endParaRPr lang="en-US"/>
          </a:p>
        </p:txBody>
      </p:sp>
      <p:sp>
        <p:nvSpPr>
          <p:cNvPr id="16403" name="Line 19"/>
          <p:cNvSpPr>
            <a:spLocks noChangeShapeType="1"/>
          </p:cNvSpPr>
          <p:nvPr/>
        </p:nvSpPr>
        <p:spPr bwMode="auto">
          <a:xfrm>
            <a:off x="4724400" y="1905000"/>
            <a:ext cx="304800" cy="228600"/>
          </a:xfrm>
          <a:prstGeom prst="line">
            <a:avLst/>
          </a:prstGeom>
          <a:noFill/>
          <a:ln w="9525">
            <a:solidFill>
              <a:schemeClr val="tx1"/>
            </a:solidFill>
            <a:round/>
            <a:headEnd/>
            <a:tailEnd/>
          </a:ln>
          <a:effectLst/>
        </p:spPr>
        <p:txBody>
          <a:bodyPr/>
          <a:lstStyle/>
          <a:p>
            <a:endParaRPr lang="en-US"/>
          </a:p>
        </p:txBody>
      </p:sp>
      <p:sp>
        <p:nvSpPr>
          <p:cNvPr id="16404" name="Line 20"/>
          <p:cNvSpPr>
            <a:spLocks noChangeShapeType="1"/>
          </p:cNvSpPr>
          <p:nvPr/>
        </p:nvSpPr>
        <p:spPr bwMode="auto">
          <a:xfrm>
            <a:off x="4724400" y="1828800"/>
            <a:ext cx="304800" cy="76200"/>
          </a:xfrm>
          <a:prstGeom prst="line">
            <a:avLst/>
          </a:prstGeom>
          <a:noFill/>
          <a:ln w="9525">
            <a:solidFill>
              <a:schemeClr val="tx1"/>
            </a:solidFill>
            <a:round/>
            <a:headEnd/>
            <a:tailEnd/>
          </a:ln>
          <a:effectLst/>
        </p:spPr>
        <p:txBody>
          <a:bodyPr/>
          <a:lstStyle/>
          <a:p>
            <a:endParaRPr lang="en-US"/>
          </a:p>
        </p:txBody>
      </p:sp>
      <p:sp>
        <p:nvSpPr>
          <p:cNvPr id="16405" name="Line 21"/>
          <p:cNvSpPr>
            <a:spLocks noChangeShapeType="1"/>
          </p:cNvSpPr>
          <p:nvPr/>
        </p:nvSpPr>
        <p:spPr bwMode="auto">
          <a:xfrm>
            <a:off x="2743200" y="4800600"/>
            <a:ext cx="228600" cy="76200"/>
          </a:xfrm>
          <a:prstGeom prst="line">
            <a:avLst/>
          </a:prstGeom>
          <a:noFill/>
          <a:ln w="9525">
            <a:solidFill>
              <a:schemeClr val="tx1"/>
            </a:solidFill>
            <a:round/>
            <a:headEnd/>
            <a:tailEnd/>
          </a:ln>
          <a:effectLst/>
        </p:spPr>
        <p:txBody>
          <a:bodyPr/>
          <a:lstStyle/>
          <a:p>
            <a:endParaRPr lang="en-US"/>
          </a:p>
        </p:txBody>
      </p:sp>
      <p:sp>
        <p:nvSpPr>
          <p:cNvPr id="16406" name="Line 22"/>
          <p:cNvSpPr>
            <a:spLocks noChangeShapeType="1"/>
          </p:cNvSpPr>
          <p:nvPr/>
        </p:nvSpPr>
        <p:spPr bwMode="auto">
          <a:xfrm>
            <a:off x="2743200" y="4876800"/>
            <a:ext cx="304800" cy="22860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914400" y="838200"/>
            <a:ext cx="7543800" cy="5568950"/>
          </a:xfrm>
          <a:prstGeom prst="rect">
            <a:avLst/>
          </a:prstGeom>
          <a:noFill/>
          <a:ln w="9525">
            <a:noFill/>
            <a:miter lim="800000"/>
            <a:headEnd/>
            <a:tailEnd/>
          </a:ln>
          <a:effectLst/>
        </p:spPr>
        <p:txBody>
          <a:bodyPr>
            <a:spAutoFit/>
          </a:bodyPr>
          <a:lstStyle/>
          <a:p>
            <a:pPr>
              <a:spcBef>
                <a:spcPct val="50000"/>
              </a:spcBef>
            </a:pPr>
            <a:r>
              <a:rPr lang="en-US"/>
              <a:t>H   </a:t>
            </a:r>
            <a:r>
              <a:rPr lang="en-US">
                <a:solidFill>
                  <a:srgbClr val="FF0000"/>
                </a:solidFill>
              </a:rPr>
              <a:t>O   O</a:t>
            </a:r>
            <a:r>
              <a:rPr lang="en-US"/>
              <a:t>   H                </a:t>
            </a:r>
            <a:r>
              <a:rPr lang="en-US">
                <a:solidFill>
                  <a:srgbClr val="FF0000"/>
                </a:solidFill>
              </a:rPr>
              <a:t>OH   OH</a:t>
            </a:r>
          </a:p>
          <a:p>
            <a:pPr>
              <a:lnSpc>
                <a:spcPct val="50000"/>
              </a:lnSpc>
              <a:spcBef>
                <a:spcPct val="50000"/>
              </a:spcBef>
            </a:pPr>
            <a:r>
              <a:rPr lang="en-US"/>
              <a:t>   \  </a:t>
            </a:r>
            <a:r>
              <a:rPr lang="en-US">
                <a:solidFill>
                  <a:srgbClr val="FF0000"/>
                </a:solidFill>
                <a:sym typeface="Wingdings 3" pitchFamily="18" charset="2"/>
              </a:rPr>
              <a:t></a:t>
            </a:r>
            <a:r>
              <a:rPr lang="en-US"/>
              <a:t>    </a:t>
            </a:r>
            <a:r>
              <a:rPr lang="en-US">
                <a:solidFill>
                  <a:srgbClr val="FF0000"/>
                </a:solidFill>
                <a:sym typeface="Wingdings 3" pitchFamily="18" charset="2"/>
              </a:rPr>
              <a:t></a:t>
            </a:r>
            <a:r>
              <a:rPr lang="en-US"/>
              <a:t>  /                     </a:t>
            </a:r>
            <a:r>
              <a:rPr lang="en-US">
                <a:cs typeface="Times New Roman" pitchFamily="18" charset="0"/>
              </a:rPr>
              <a:t>|        |</a:t>
            </a:r>
            <a:endParaRPr lang="en-US"/>
          </a:p>
          <a:p>
            <a:pPr>
              <a:lnSpc>
                <a:spcPct val="50000"/>
              </a:lnSpc>
              <a:spcBef>
                <a:spcPct val="50000"/>
              </a:spcBef>
            </a:pPr>
            <a:r>
              <a:rPr lang="en-US"/>
              <a:t>     C = C       </a:t>
            </a:r>
            <a:r>
              <a:rPr lang="en-US">
                <a:sym typeface="Wingdings" pitchFamily="2" charset="2"/>
              </a:rPr>
              <a:t>      </a:t>
            </a:r>
            <a:r>
              <a:rPr lang="en-US" sz="2000">
                <a:sym typeface="Wingdings" pitchFamily="2" charset="2"/>
              </a:rPr>
              <a:t>H</a:t>
            </a:r>
            <a:r>
              <a:rPr lang="en-US">
                <a:sym typeface="Wingdings" pitchFamily="2" charset="2"/>
              </a:rPr>
              <a:t>    C </a:t>
            </a:r>
            <a:r>
              <a:rPr lang="en-US">
                <a:cs typeface="Times New Roman" pitchFamily="18" charset="0"/>
                <a:sym typeface="Wingdings" pitchFamily="2" charset="2"/>
              </a:rPr>
              <a:t>— C    </a:t>
            </a:r>
            <a:r>
              <a:rPr lang="en-US" sz="2000">
                <a:cs typeface="Times New Roman" pitchFamily="18" charset="0"/>
                <a:sym typeface="Wingdings" pitchFamily="2" charset="2"/>
              </a:rPr>
              <a:t>H            </a:t>
            </a:r>
            <a:r>
              <a:rPr lang="en-US" i="1">
                <a:solidFill>
                  <a:srgbClr val="FF0000"/>
                </a:solidFill>
                <a:cs typeface="Times New Roman" pitchFamily="18" charset="0"/>
                <a:sym typeface="Wingdings" pitchFamily="2" charset="2"/>
              </a:rPr>
              <a:t>syn</a:t>
            </a:r>
            <a:r>
              <a:rPr lang="en-US">
                <a:solidFill>
                  <a:srgbClr val="FF0000"/>
                </a:solidFill>
                <a:cs typeface="Times New Roman" pitchFamily="18" charset="0"/>
                <a:sym typeface="Wingdings" pitchFamily="2" charset="2"/>
              </a:rPr>
              <a:t>-oxidation of</a:t>
            </a:r>
            <a:endParaRPr lang="en-US" baseline="-25000">
              <a:solidFill>
                <a:srgbClr val="FF0000"/>
              </a:solidFill>
              <a:cs typeface="Times New Roman" pitchFamily="18" charset="0"/>
              <a:sym typeface="Wingdings" pitchFamily="2" charset="2"/>
            </a:endParaRPr>
          </a:p>
          <a:p>
            <a:pPr>
              <a:lnSpc>
                <a:spcPct val="50000"/>
              </a:lnSpc>
              <a:spcBef>
                <a:spcPct val="50000"/>
              </a:spcBef>
            </a:pPr>
            <a:r>
              <a:rPr lang="en-US"/>
              <a:t>   /            \              CH</a:t>
            </a:r>
            <a:r>
              <a:rPr lang="en-US" baseline="-25000"/>
              <a:t>3</a:t>
            </a:r>
            <a:r>
              <a:rPr lang="en-US"/>
              <a:t>               CH</a:t>
            </a:r>
            <a:r>
              <a:rPr lang="en-US" baseline="-25000"/>
              <a:t>3</a:t>
            </a:r>
            <a:r>
              <a:rPr lang="en-US"/>
              <a:t>          </a:t>
            </a:r>
            <a:r>
              <a:rPr lang="en-US">
                <a:solidFill>
                  <a:srgbClr val="FF0000"/>
                </a:solidFill>
                <a:cs typeface="Times New Roman" pitchFamily="18" charset="0"/>
              </a:rPr>
              <a:t>the </a:t>
            </a:r>
            <a:r>
              <a:rPr lang="en-US" i="1">
                <a:solidFill>
                  <a:srgbClr val="FF0000"/>
                </a:solidFill>
                <a:cs typeface="Times New Roman" pitchFamily="18" charset="0"/>
              </a:rPr>
              <a:t>cis</a:t>
            </a:r>
            <a:r>
              <a:rPr lang="en-US">
                <a:solidFill>
                  <a:srgbClr val="FF0000"/>
                </a:solidFill>
                <a:cs typeface="Times New Roman" pitchFamily="18" charset="0"/>
              </a:rPr>
              <a:t>-isomer</a:t>
            </a:r>
            <a:endParaRPr lang="en-US">
              <a:solidFill>
                <a:srgbClr val="FF0000"/>
              </a:solidFill>
            </a:endParaRPr>
          </a:p>
          <a:p>
            <a:pPr>
              <a:lnSpc>
                <a:spcPct val="50000"/>
              </a:lnSpc>
              <a:spcBef>
                <a:spcPct val="50000"/>
              </a:spcBef>
            </a:pPr>
            <a:r>
              <a:rPr lang="en-US"/>
              <a:t>CH</a:t>
            </a:r>
            <a:r>
              <a:rPr lang="en-US" baseline="-25000"/>
              <a:t>3</a:t>
            </a:r>
            <a:r>
              <a:rPr lang="en-US"/>
              <a:t>         CH</a:t>
            </a:r>
            <a:r>
              <a:rPr lang="en-US" baseline="-25000"/>
              <a:t>3</a:t>
            </a:r>
            <a:endParaRPr lang="en-US" baseline="-25000">
              <a:solidFill>
                <a:srgbClr val="FF0000"/>
              </a:solidFill>
            </a:endParaRPr>
          </a:p>
          <a:p>
            <a:pPr>
              <a:lnSpc>
                <a:spcPct val="50000"/>
              </a:lnSpc>
              <a:spcBef>
                <a:spcPct val="50000"/>
              </a:spcBef>
            </a:pPr>
            <a:endParaRPr lang="en-US">
              <a:solidFill>
                <a:srgbClr val="FF0000"/>
              </a:solidFill>
            </a:endParaRPr>
          </a:p>
          <a:p>
            <a:pPr>
              <a:lnSpc>
                <a:spcPct val="50000"/>
              </a:lnSpc>
              <a:spcBef>
                <a:spcPct val="50000"/>
              </a:spcBef>
            </a:pPr>
            <a:r>
              <a:rPr lang="en-US">
                <a:solidFill>
                  <a:srgbClr val="FF0000"/>
                </a:solidFill>
              </a:rPr>
              <a:t>Note:  </a:t>
            </a:r>
            <a:r>
              <a:rPr lang="en-US" u="sng">
                <a:solidFill>
                  <a:srgbClr val="FF0000"/>
                </a:solidFill>
              </a:rPr>
              <a:t>no rotation necessary</a:t>
            </a:r>
            <a:r>
              <a:rPr lang="en-US">
                <a:solidFill>
                  <a:srgbClr val="FF0000"/>
                </a:solidFill>
              </a:rPr>
              <a:t> to get to Fischer projection!</a:t>
            </a:r>
          </a:p>
          <a:p>
            <a:pPr>
              <a:lnSpc>
                <a:spcPct val="50000"/>
              </a:lnSpc>
              <a:spcBef>
                <a:spcPct val="50000"/>
              </a:spcBef>
            </a:pPr>
            <a:endParaRPr lang="en-US">
              <a:solidFill>
                <a:srgbClr val="FF0000"/>
              </a:solidFill>
            </a:endParaRPr>
          </a:p>
          <a:p>
            <a:pPr>
              <a:lnSpc>
                <a:spcPct val="50000"/>
              </a:lnSpc>
              <a:spcBef>
                <a:spcPct val="50000"/>
              </a:spcBef>
            </a:pPr>
            <a:r>
              <a:rPr lang="en-US"/>
              <a:t>           </a:t>
            </a:r>
            <a:r>
              <a:rPr lang="en-US">
                <a:solidFill>
                  <a:srgbClr val="FF0000"/>
                </a:solidFill>
              </a:rPr>
              <a:t>OH   OH</a:t>
            </a:r>
            <a:r>
              <a:rPr lang="en-US"/>
              <a:t>                                                  CH</a:t>
            </a:r>
            <a:r>
              <a:rPr lang="en-US" baseline="-25000"/>
              <a:t>3</a:t>
            </a:r>
            <a:endParaRPr lang="en-US"/>
          </a:p>
          <a:p>
            <a:pPr>
              <a:lnSpc>
                <a:spcPct val="50000"/>
              </a:lnSpc>
              <a:spcBef>
                <a:spcPct val="50000"/>
              </a:spcBef>
            </a:pPr>
            <a:r>
              <a:rPr lang="en-US"/>
              <a:t>             </a:t>
            </a:r>
            <a:r>
              <a:rPr lang="en-US">
                <a:cs typeface="Times New Roman" pitchFamily="18" charset="0"/>
              </a:rPr>
              <a:t>|</a:t>
            </a:r>
            <a:r>
              <a:rPr lang="en-US"/>
              <a:t>       </a:t>
            </a:r>
            <a:r>
              <a:rPr lang="en-US">
                <a:cs typeface="Times New Roman" pitchFamily="18" charset="0"/>
              </a:rPr>
              <a:t>|                 </a:t>
            </a:r>
            <a:r>
              <a:rPr lang="en-US" sz="2000">
                <a:cs typeface="Times New Roman" pitchFamily="18" charset="0"/>
              </a:rPr>
              <a:t>H                   H</a:t>
            </a:r>
            <a:r>
              <a:rPr lang="en-US">
                <a:cs typeface="Times New Roman" pitchFamily="18" charset="0"/>
              </a:rPr>
              <a:t>   </a:t>
            </a:r>
            <a:endParaRPr lang="en-US"/>
          </a:p>
          <a:p>
            <a:pPr>
              <a:lnSpc>
                <a:spcPct val="50000"/>
              </a:lnSpc>
              <a:spcBef>
                <a:spcPct val="50000"/>
              </a:spcBef>
            </a:pPr>
            <a:r>
              <a:rPr lang="en-US">
                <a:sym typeface="Wingdings" pitchFamily="2" charset="2"/>
              </a:rPr>
              <a:t>     </a:t>
            </a:r>
            <a:r>
              <a:rPr lang="en-US" sz="2000">
                <a:sym typeface="Wingdings" pitchFamily="2" charset="2"/>
              </a:rPr>
              <a:t>H</a:t>
            </a:r>
            <a:r>
              <a:rPr lang="en-US">
                <a:sym typeface="Wingdings" pitchFamily="2" charset="2"/>
              </a:rPr>
              <a:t>    C </a:t>
            </a:r>
            <a:r>
              <a:rPr lang="en-US">
                <a:cs typeface="Times New Roman" pitchFamily="18" charset="0"/>
                <a:sym typeface="Wingdings" pitchFamily="2" charset="2"/>
              </a:rPr>
              <a:t>— C    </a:t>
            </a:r>
            <a:r>
              <a:rPr lang="en-US" sz="2000">
                <a:cs typeface="Times New Roman" pitchFamily="18" charset="0"/>
                <a:sym typeface="Wingdings" pitchFamily="2" charset="2"/>
              </a:rPr>
              <a:t>H    </a:t>
            </a:r>
            <a:r>
              <a:rPr lang="en-US">
                <a:cs typeface="Times New Roman" pitchFamily="18" charset="0"/>
                <a:sym typeface="Wingdings" pitchFamily="2" charset="2"/>
              </a:rPr>
              <a:t>  </a:t>
            </a:r>
            <a:r>
              <a:rPr lang="en-US">
                <a:solidFill>
                  <a:srgbClr val="FF0000"/>
                </a:solidFill>
                <a:cs typeface="Times New Roman" pitchFamily="18" charset="0"/>
                <a:sym typeface="Wingdings" pitchFamily="2" charset="2"/>
              </a:rPr>
              <a:t>HO</a:t>
            </a:r>
            <a:r>
              <a:rPr lang="en-US">
                <a:cs typeface="Times New Roman" pitchFamily="18" charset="0"/>
                <a:sym typeface="Wingdings" pitchFamily="2" charset="2"/>
              </a:rPr>
              <a:t>   C — C    </a:t>
            </a:r>
            <a:r>
              <a:rPr lang="en-US">
                <a:solidFill>
                  <a:srgbClr val="FF0000"/>
                </a:solidFill>
                <a:cs typeface="Times New Roman" pitchFamily="18" charset="0"/>
                <a:sym typeface="Wingdings" pitchFamily="2" charset="2"/>
              </a:rPr>
              <a:t>OH</a:t>
            </a:r>
            <a:r>
              <a:rPr lang="en-US">
                <a:cs typeface="Times New Roman" pitchFamily="18" charset="0"/>
                <a:sym typeface="Wingdings" pitchFamily="2" charset="2"/>
              </a:rPr>
              <a:t>     H          </a:t>
            </a:r>
            <a:r>
              <a:rPr lang="en-US">
                <a:solidFill>
                  <a:srgbClr val="FF0000"/>
                </a:solidFill>
                <a:cs typeface="Times New Roman" pitchFamily="18" charset="0"/>
                <a:sym typeface="Wingdings" pitchFamily="2" charset="2"/>
              </a:rPr>
              <a:t>OH</a:t>
            </a:r>
            <a:endParaRPr lang="en-US">
              <a:solidFill>
                <a:srgbClr val="FF0000"/>
              </a:solidFill>
            </a:endParaRPr>
          </a:p>
          <a:p>
            <a:pPr>
              <a:lnSpc>
                <a:spcPct val="50000"/>
              </a:lnSpc>
              <a:spcBef>
                <a:spcPct val="50000"/>
              </a:spcBef>
            </a:pPr>
            <a:r>
              <a:rPr lang="en-US"/>
              <a:t>    CH</a:t>
            </a:r>
            <a:r>
              <a:rPr lang="en-US" baseline="-25000"/>
              <a:t>3</a:t>
            </a:r>
            <a:r>
              <a:rPr lang="en-US"/>
              <a:t>                CH</a:t>
            </a:r>
            <a:r>
              <a:rPr lang="en-US" baseline="-25000"/>
              <a:t>3</a:t>
            </a:r>
            <a:r>
              <a:rPr lang="en-US"/>
              <a:t>          </a:t>
            </a:r>
            <a:r>
              <a:rPr lang="en-US">
                <a:cs typeface="Times New Roman" pitchFamily="18" charset="0"/>
              </a:rPr>
              <a:t>|        |</a:t>
            </a:r>
            <a:endParaRPr lang="en-US"/>
          </a:p>
          <a:p>
            <a:pPr>
              <a:lnSpc>
                <a:spcPct val="50000"/>
              </a:lnSpc>
              <a:spcBef>
                <a:spcPct val="50000"/>
              </a:spcBef>
            </a:pPr>
            <a:r>
              <a:rPr lang="en-US"/>
              <a:t>                                          CH</a:t>
            </a:r>
            <a:r>
              <a:rPr lang="en-US" baseline="-25000"/>
              <a:t>3</a:t>
            </a:r>
            <a:r>
              <a:rPr lang="en-US"/>
              <a:t>   CH</a:t>
            </a:r>
            <a:r>
              <a:rPr lang="en-US" baseline="-25000"/>
              <a:t>3</a:t>
            </a:r>
            <a:r>
              <a:rPr lang="en-US"/>
              <a:t>           H          </a:t>
            </a:r>
            <a:r>
              <a:rPr lang="en-US">
                <a:solidFill>
                  <a:srgbClr val="FF0000"/>
                </a:solidFill>
              </a:rPr>
              <a:t>OH</a:t>
            </a:r>
          </a:p>
          <a:p>
            <a:pPr>
              <a:lnSpc>
                <a:spcPct val="50000"/>
              </a:lnSpc>
              <a:spcBef>
                <a:spcPct val="50000"/>
              </a:spcBef>
            </a:pPr>
            <a:endParaRPr lang="en-US"/>
          </a:p>
          <a:p>
            <a:pPr>
              <a:lnSpc>
                <a:spcPct val="50000"/>
              </a:lnSpc>
              <a:spcBef>
                <a:spcPct val="50000"/>
              </a:spcBef>
            </a:pPr>
            <a:r>
              <a:rPr lang="en-US"/>
              <a:t>                                                                            CH</a:t>
            </a:r>
            <a:r>
              <a:rPr lang="en-US" baseline="-25000"/>
              <a:t>3</a:t>
            </a:r>
          </a:p>
        </p:txBody>
      </p:sp>
      <p:sp>
        <p:nvSpPr>
          <p:cNvPr id="18435" name="Line 3"/>
          <p:cNvSpPr>
            <a:spLocks noChangeShapeType="1"/>
          </p:cNvSpPr>
          <p:nvPr/>
        </p:nvSpPr>
        <p:spPr bwMode="auto">
          <a:xfrm flipV="1">
            <a:off x="3657600" y="1828800"/>
            <a:ext cx="228600" cy="76200"/>
          </a:xfrm>
          <a:prstGeom prst="line">
            <a:avLst/>
          </a:prstGeom>
          <a:noFill/>
          <a:ln w="9525">
            <a:solidFill>
              <a:schemeClr val="tx1"/>
            </a:solidFill>
            <a:round/>
            <a:headEnd/>
            <a:tailEnd/>
          </a:ln>
          <a:effectLst/>
        </p:spPr>
        <p:txBody>
          <a:bodyPr/>
          <a:lstStyle/>
          <a:p>
            <a:endParaRPr lang="en-US"/>
          </a:p>
        </p:txBody>
      </p:sp>
      <p:sp>
        <p:nvSpPr>
          <p:cNvPr id="18436" name="Line 4"/>
          <p:cNvSpPr>
            <a:spLocks noChangeShapeType="1"/>
          </p:cNvSpPr>
          <p:nvPr/>
        </p:nvSpPr>
        <p:spPr bwMode="auto">
          <a:xfrm flipH="1">
            <a:off x="3657600" y="1981200"/>
            <a:ext cx="228600" cy="228600"/>
          </a:xfrm>
          <a:prstGeom prst="line">
            <a:avLst/>
          </a:prstGeom>
          <a:noFill/>
          <a:ln w="9525">
            <a:solidFill>
              <a:schemeClr val="tx1"/>
            </a:solidFill>
            <a:round/>
            <a:headEnd/>
            <a:tailEnd/>
          </a:ln>
          <a:effectLst/>
        </p:spPr>
        <p:txBody>
          <a:bodyPr/>
          <a:lstStyle/>
          <a:p>
            <a:endParaRPr lang="en-US"/>
          </a:p>
        </p:txBody>
      </p:sp>
      <p:sp>
        <p:nvSpPr>
          <p:cNvPr id="18437" name="Line 5"/>
          <p:cNvSpPr>
            <a:spLocks noChangeShapeType="1"/>
          </p:cNvSpPr>
          <p:nvPr/>
        </p:nvSpPr>
        <p:spPr bwMode="auto">
          <a:xfrm flipV="1">
            <a:off x="1752600" y="4876800"/>
            <a:ext cx="152400" cy="152400"/>
          </a:xfrm>
          <a:prstGeom prst="line">
            <a:avLst/>
          </a:prstGeom>
          <a:noFill/>
          <a:ln w="9525">
            <a:solidFill>
              <a:schemeClr val="tx1"/>
            </a:solidFill>
            <a:round/>
            <a:headEnd/>
            <a:tailEnd/>
          </a:ln>
          <a:effectLst/>
        </p:spPr>
        <p:txBody>
          <a:bodyPr/>
          <a:lstStyle/>
          <a:p>
            <a:endParaRPr lang="en-US"/>
          </a:p>
        </p:txBody>
      </p:sp>
      <p:sp>
        <p:nvSpPr>
          <p:cNvPr id="18438" name="Line 6"/>
          <p:cNvSpPr>
            <a:spLocks noChangeShapeType="1"/>
          </p:cNvSpPr>
          <p:nvPr/>
        </p:nvSpPr>
        <p:spPr bwMode="auto">
          <a:xfrm flipV="1">
            <a:off x="1600200" y="4800600"/>
            <a:ext cx="228600" cy="76200"/>
          </a:xfrm>
          <a:prstGeom prst="line">
            <a:avLst/>
          </a:prstGeom>
          <a:noFill/>
          <a:ln w="9525">
            <a:solidFill>
              <a:schemeClr val="tx1"/>
            </a:solidFill>
            <a:round/>
            <a:headEnd/>
            <a:tailEnd/>
          </a:ln>
          <a:effectLst/>
        </p:spPr>
        <p:txBody>
          <a:bodyPr/>
          <a:lstStyle/>
          <a:p>
            <a:endParaRPr lang="en-US"/>
          </a:p>
        </p:txBody>
      </p:sp>
      <p:sp>
        <p:nvSpPr>
          <p:cNvPr id="18439" name="Line 7"/>
          <p:cNvSpPr>
            <a:spLocks noChangeShapeType="1"/>
          </p:cNvSpPr>
          <p:nvPr/>
        </p:nvSpPr>
        <p:spPr bwMode="auto">
          <a:xfrm flipH="1" flipV="1">
            <a:off x="4038600" y="4495800"/>
            <a:ext cx="228600" cy="228600"/>
          </a:xfrm>
          <a:prstGeom prst="line">
            <a:avLst/>
          </a:prstGeom>
          <a:noFill/>
          <a:ln w="9525">
            <a:solidFill>
              <a:schemeClr val="tx1"/>
            </a:solidFill>
            <a:round/>
            <a:headEnd/>
            <a:tailEnd/>
          </a:ln>
          <a:effectLst/>
        </p:spPr>
        <p:txBody>
          <a:bodyPr/>
          <a:lstStyle/>
          <a:p>
            <a:endParaRPr lang="en-US"/>
          </a:p>
        </p:txBody>
      </p:sp>
      <p:sp>
        <p:nvSpPr>
          <p:cNvPr id="18440" name="Line 8"/>
          <p:cNvSpPr>
            <a:spLocks noChangeShapeType="1"/>
          </p:cNvSpPr>
          <p:nvPr/>
        </p:nvSpPr>
        <p:spPr bwMode="auto">
          <a:xfrm flipV="1">
            <a:off x="5105400" y="4572000"/>
            <a:ext cx="152400" cy="152400"/>
          </a:xfrm>
          <a:prstGeom prst="line">
            <a:avLst/>
          </a:prstGeom>
          <a:noFill/>
          <a:ln w="9525">
            <a:solidFill>
              <a:schemeClr val="tx1"/>
            </a:solidFill>
            <a:round/>
            <a:headEnd/>
            <a:tailEnd/>
          </a:ln>
          <a:effectLst/>
        </p:spPr>
        <p:txBody>
          <a:bodyPr/>
          <a:lstStyle/>
          <a:p>
            <a:endParaRPr lang="en-US"/>
          </a:p>
        </p:txBody>
      </p:sp>
      <p:sp>
        <p:nvSpPr>
          <p:cNvPr id="18441" name="Line 9"/>
          <p:cNvSpPr>
            <a:spLocks noChangeShapeType="1"/>
          </p:cNvSpPr>
          <p:nvPr/>
        </p:nvSpPr>
        <p:spPr bwMode="auto">
          <a:xfrm flipH="1" flipV="1">
            <a:off x="3962400" y="4724400"/>
            <a:ext cx="228600" cy="76200"/>
          </a:xfrm>
          <a:prstGeom prst="line">
            <a:avLst/>
          </a:prstGeom>
          <a:noFill/>
          <a:ln w="9525">
            <a:solidFill>
              <a:schemeClr val="tx1"/>
            </a:solidFill>
            <a:round/>
            <a:headEnd/>
            <a:tailEnd/>
          </a:ln>
          <a:effectLst/>
        </p:spPr>
        <p:txBody>
          <a:bodyPr/>
          <a:lstStyle/>
          <a:p>
            <a:endParaRPr lang="en-US"/>
          </a:p>
        </p:txBody>
      </p:sp>
      <p:sp>
        <p:nvSpPr>
          <p:cNvPr id="18442" name="Line 10"/>
          <p:cNvSpPr>
            <a:spLocks noChangeShapeType="1"/>
          </p:cNvSpPr>
          <p:nvPr/>
        </p:nvSpPr>
        <p:spPr bwMode="auto">
          <a:xfrm flipV="1">
            <a:off x="5105400" y="4724400"/>
            <a:ext cx="304800" cy="76200"/>
          </a:xfrm>
          <a:prstGeom prst="line">
            <a:avLst/>
          </a:prstGeom>
          <a:noFill/>
          <a:ln w="9525">
            <a:solidFill>
              <a:schemeClr val="tx1"/>
            </a:solidFill>
            <a:round/>
            <a:headEnd/>
            <a:tailEnd/>
          </a:ln>
          <a:effectLst/>
        </p:spPr>
        <p:txBody>
          <a:bodyPr/>
          <a:lstStyle/>
          <a:p>
            <a:endParaRPr lang="en-US"/>
          </a:p>
        </p:txBody>
      </p:sp>
      <p:sp>
        <p:nvSpPr>
          <p:cNvPr id="18443" name="Line 11"/>
          <p:cNvSpPr>
            <a:spLocks noChangeShapeType="1"/>
          </p:cNvSpPr>
          <p:nvPr/>
        </p:nvSpPr>
        <p:spPr bwMode="auto">
          <a:xfrm>
            <a:off x="6934200" y="4191000"/>
            <a:ext cx="0" cy="1905000"/>
          </a:xfrm>
          <a:prstGeom prst="line">
            <a:avLst/>
          </a:prstGeom>
          <a:noFill/>
          <a:ln w="9525">
            <a:solidFill>
              <a:schemeClr val="tx1"/>
            </a:solidFill>
            <a:round/>
            <a:headEnd/>
            <a:tailEnd/>
          </a:ln>
          <a:effectLst/>
        </p:spPr>
        <p:txBody>
          <a:bodyPr/>
          <a:lstStyle/>
          <a:p>
            <a:endParaRPr lang="en-US"/>
          </a:p>
        </p:txBody>
      </p:sp>
      <p:sp>
        <p:nvSpPr>
          <p:cNvPr id="18444" name="Line 12"/>
          <p:cNvSpPr>
            <a:spLocks noChangeShapeType="1"/>
          </p:cNvSpPr>
          <p:nvPr/>
        </p:nvSpPr>
        <p:spPr bwMode="auto">
          <a:xfrm>
            <a:off x="6553200" y="4800600"/>
            <a:ext cx="762000" cy="0"/>
          </a:xfrm>
          <a:prstGeom prst="line">
            <a:avLst/>
          </a:prstGeom>
          <a:noFill/>
          <a:ln w="9525">
            <a:solidFill>
              <a:schemeClr val="tx1"/>
            </a:solidFill>
            <a:round/>
            <a:headEnd/>
            <a:tailEnd/>
          </a:ln>
          <a:effectLst/>
        </p:spPr>
        <p:txBody>
          <a:bodyPr/>
          <a:lstStyle/>
          <a:p>
            <a:endParaRPr lang="en-US"/>
          </a:p>
        </p:txBody>
      </p:sp>
      <p:sp>
        <p:nvSpPr>
          <p:cNvPr id="18445" name="Line 13"/>
          <p:cNvSpPr>
            <a:spLocks noChangeShapeType="1"/>
          </p:cNvSpPr>
          <p:nvPr/>
        </p:nvSpPr>
        <p:spPr bwMode="auto">
          <a:xfrm>
            <a:off x="6553200" y="5486400"/>
            <a:ext cx="762000" cy="0"/>
          </a:xfrm>
          <a:prstGeom prst="line">
            <a:avLst/>
          </a:prstGeom>
          <a:noFill/>
          <a:ln w="9525">
            <a:solidFill>
              <a:schemeClr val="tx1"/>
            </a:solidFill>
            <a:round/>
            <a:headEnd/>
            <a:tailEnd/>
          </a:ln>
          <a:effectLst/>
        </p:spPr>
        <p:txBody>
          <a:bodyPr/>
          <a:lstStyle/>
          <a:p>
            <a:endParaRPr lang="en-US"/>
          </a:p>
        </p:txBody>
      </p:sp>
      <p:sp>
        <p:nvSpPr>
          <p:cNvPr id="18446" name="Line 14"/>
          <p:cNvSpPr>
            <a:spLocks noChangeShapeType="1"/>
          </p:cNvSpPr>
          <p:nvPr/>
        </p:nvSpPr>
        <p:spPr bwMode="auto">
          <a:xfrm>
            <a:off x="4724400" y="1905000"/>
            <a:ext cx="304800" cy="228600"/>
          </a:xfrm>
          <a:prstGeom prst="line">
            <a:avLst/>
          </a:prstGeom>
          <a:noFill/>
          <a:ln w="9525">
            <a:solidFill>
              <a:schemeClr val="tx1"/>
            </a:solidFill>
            <a:round/>
            <a:headEnd/>
            <a:tailEnd/>
          </a:ln>
          <a:effectLst/>
        </p:spPr>
        <p:txBody>
          <a:bodyPr/>
          <a:lstStyle/>
          <a:p>
            <a:endParaRPr lang="en-US"/>
          </a:p>
        </p:txBody>
      </p:sp>
      <p:sp>
        <p:nvSpPr>
          <p:cNvPr id="18447" name="Line 15"/>
          <p:cNvSpPr>
            <a:spLocks noChangeShapeType="1"/>
          </p:cNvSpPr>
          <p:nvPr/>
        </p:nvSpPr>
        <p:spPr bwMode="auto">
          <a:xfrm>
            <a:off x="4724400" y="1828800"/>
            <a:ext cx="304800" cy="76200"/>
          </a:xfrm>
          <a:prstGeom prst="line">
            <a:avLst/>
          </a:prstGeom>
          <a:noFill/>
          <a:ln w="9525">
            <a:solidFill>
              <a:schemeClr val="tx1"/>
            </a:solidFill>
            <a:round/>
            <a:headEnd/>
            <a:tailEnd/>
          </a:ln>
          <a:effectLst/>
        </p:spPr>
        <p:txBody>
          <a:bodyPr/>
          <a:lstStyle/>
          <a:p>
            <a:endParaRPr lang="en-US"/>
          </a:p>
        </p:txBody>
      </p:sp>
      <p:sp>
        <p:nvSpPr>
          <p:cNvPr id="18448" name="Line 16"/>
          <p:cNvSpPr>
            <a:spLocks noChangeShapeType="1"/>
          </p:cNvSpPr>
          <p:nvPr/>
        </p:nvSpPr>
        <p:spPr bwMode="auto">
          <a:xfrm>
            <a:off x="2743200" y="4800600"/>
            <a:ext cx="228600" cy="76200"/>
          </a:xfrm>
          <a:prstGeom prst="line">
            <a:avLst/>
          </a:prstGeom>
          <a:noFill/>
          <a:ln w="9525">
            <a:solidFill>
              <a:schemeClr val="tx1"/>
            </a:solidFill>
            <a:round/>
            <a:headEnd/>
            <a:tailEnd/>
          </a:ln>
          <a:effectLst/>
        </p:spPr>
        <p:txBody>
          <a:bodyPr/>
          <a:lstStyle/>
          <a:p>
            <a:endParaRPr lang="en-US"/>
          </a:p>
        </p:txBody>
      </p:sp>
      <p:sp>
        <p:nvSpPr>
          <p:cNvPr id="18449" name="Line 17"/>
          <p:cNvSpPr>
            <a:spLocks noChangeShapeType="1"/>
          </p:cNvSpPr>
          <p:nvPr/>
        </p:nvSpPr>
        <p:spPr bwMode="auto">
          <a:xfrm>
            <a:off x="2743200" y="4876800"/>
            <a:ext cx="304800" cy="22860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457200" y="609600"/>
            <a:ext cx="8382000" cy="5934075"/>
          </a:xfrm>
          <a:prstGeom prst="rect">
            <a:avLst/>
          </a:prstGeom>
          <a:noFill/>
          <a:ln w="9525">
            <a:noFill/>
            <a:miter lim="800000"/>
            <a:headEnd/>
            <a:tailEnd/>
          </a:ln>
          <a:effectLst/>
        </p:spPr>
        <p:txBody>
          <a:bodyPr>
            <a:spAutoFit/>
          </a:bodyPr>
          <a:lstStyle/>
          <a:p>
            <a:pPr>
              <a:spcBef>
                <a:spcPct val="50000"/>
              </a:spcBef>
            </a:pPr>
            <a:r>
              <a:rPr lang="en-US" i="1"/>
              <a:t>cis</a:t>
            </a:r>
            <a:r>
              <a:rPr lang="en-US"/>
              <a:t>-2-butene    +   </a:t>
            </a:r>
            <a:r>
              <a:rPr lang="en-US">
                <a:solidFill>
                  <a:srgbClr val="FF0000"/>
                </a:solidFill>
              </a:rPr>
              <a:t>HCO</a:t>
            </a:r>
            <a:r>
              <a:rPr lang="en-US" baseline="-25000">
                <a:solidFill>
                  <a:srgbClr val="FF0000"/>
                </a:solidFill>
              </a:rPr>
              <a:t>3</a:t>
            </a:r>
            <a:r>
              <a:rPr lang="en-US">
                <a:solidFill>
                  <a:srgbClr val="FF0000"/>
                </a:solidFill>
              </a:rPr>
              <a:t>H</a:t>
            </a:r>
            <a:r>
              <a:rPr lang="en-US"/>
              <a:t>   </a:t>
            </a:r>
            <a:r>
              <a:rPr lang="en-US">
                <a:sym typeface="Wingdings" pitchFamily="2" charset="2"/>
              </a:rPr>
              <a:t>     2,3-butanediol   mp 19</a:t>
            </a:r>
            <a:r>
              <a:rPr lang="en-US" baseline="30000">
                <a:sym typeface="Wingdings" pitchFamily="2" charset="2"/>
              </a:rPr>
              <a:t>o</a:t>
            </a:r>
            <a:r>
              <a:rPr lang="en-US">
                <a:sym typeface="Wingdings" pitchFamily="2" charset="2"/>
              </a:rPr>
              <a:t>C</a:t>
            </a:r>
          </a:p>
          <a:p>
            <a:pPr>
              <a:spcBef>
                <a:spcPct val="50000"/>
              </a:spcBef>
            </a:pPr>
            <a:r>
              <a:rPr lang="en-US" i="1">
                <a:sym typeface="Wingdings" pitchFamily="2" charset="2"/>
              </a:rPr>
              <a:t>trans</a:t>
            </a:r>
            <a:r>
              <a:rPr lang="en-US">
                <a:sym typeface="Wingdings" pitchFamily="2" charset="2"/>
              </a:rPr>
              <a:t>-2-butene   +   </a:t>
            </a:r>
            <a:r>
              <a:rPr lang="en-US">
                <a:solidFill>
                  <a:srgbClr val="FF0000"/>
                </a:solidFill>
                <a:sym typeface="Wingdings" pitchFamily="2" charset="2"/>
              </a:rPr>
              <a:t>HCO</a:t>
            </a:r>
            <a:r>
              <a:rPr lang="en-US" baseline="-25000">
                <a:solidFill>
                  <a:srgbClr val="FF0000"/>
                </a:solidFill>
                <a:sym typeface="Wingdings" pitchFamily="2" charset="2"/>
              </a:rPr>
              <a:t>3</a:t>
            </a:r>
            <a:r>
              <a:rPr lang="en-US">
                <a:solidFill>
                  <a:srgbClr val="FF0000"/>
                </a:solidFill>
                <a:sym typeface="Wingdings" pitchFamily="2" charset="2"/>
              </a:rPr>
              <a:t>H</a:t>
            </a:r>
            <a:r>
              <a:rPr lang="en-US">
                <a:sym typeface="Wingdings" pitchFamily="2" charset="2"/>
              </a:rPr>
              <a:t>     2,3-butanediol   mp 34</a:t>
            </a:r>
            <a:r>
              <a:rPr lang="en-US" baseline="30000">
                <a:sym typeface="Wingdings" pitchFamily="2" charset="2"/>
              </a:rPr>
              <a:t>o</a:t>
            </a:r>
            <a:r>
              <a:rPr lang="en-US">
                <a:sym typeface="Wingdings" pitchFamily="2" charset="2"/>
              </a:rPr>
              <a:t>C</a:t>
            </a:r>
          </a:p>
          <a:p>
            <a:pPr>
              <a:spcBef>
                <a:spcPct val="50000"/>
              </a:spcBef>
            </a:pPr>
            <a:r>
              <a:rPr lang="en-US">
                <a:sym typeface="Wingdings" pitchFamily="2" charset="2"/>
              </a:rPr>
              <a:t>2,3-butanediol mp 19</a:t>
            </a:r>
            <a:r>
              <a:rPr lang="en-US" baseline="30000">
                <a:sym typeface="Wingdings" pitchFamily="2" charset="2"/>
              </a:rPr>
              <a:t>o</a:t>
            </a:r>
            <a:r>
              <a:rPr lang="en-US">
                <a:sym typeface="Wingdings" pitchFamily="2" charset="2"/>
              </a:rPr>
              <a:t>C is separable into enantiomers.</a:t>
            </a:r>
          </a:p>
          <a:p>
            <a:pPr>
              <a:spcBef>
                <a:spcPct val="50000"/>
              </a:spcBef>
            </a:pPr>
            <a:endParaRPr lang="en-US">
              <a:sym typeface="Wingdings" pitchFamily="2" charset="2"/>
            </a:endParaRPr>
          </a:p>
          <a:p>
            <a:pPr>
              <a:spcBef>
                <a:spcPct val="50000"/>
              </a:spcBef>
            </a:pPr>
            <a:r>
              <a:rPr lang="en-US"/>
              <a:t>	CH</a:t>
            </a:r>
            <a:r>
              <a:rPr lang="en-US" baseline="-25000"/>
              <a:t>3</a:t>
            </a:r>
            <a:r>
              <a:rPr lang="en-US"/>
              <a:t>			 CH</a:t>
            </a:r>
            <a:r>
              <a:rPr lang="en-US" baseline="-25000"/>
              <a:t>3</a:t>
            </a:r>
            <a:r>
              <a:rPr lang="en-US"/>
              <a:t>		             CH</a:t>
            </a:r>
            <a:r>
              <a:rPr lang="en-US" baseline="-25000"/>
              <a:t>3</a:t>
            </a:r>
            <a:endParaRPr lang="en-US"/>
          </a:p>
          <a:p>
            <a:pPr>
              <a:spcBef>
                <a:spcPct val="50000"/>
              </a:spcBef>
            </a:pPr>
            <a:r>
              <a:rPr lang="en-US"/>
              <a:t>       H         OH        	      HO         H                   H         OH</a:t>
            </a:r>
          </a:p>
          <a:p>
            <a:pPr>
              <a:spcBef>
                <a:spcPct val="50000"/>
              </a:spcBef>
            </a:pPr>
            <a:r>
              <a:rPr lang="en-US"/>
              <a:t>      HO         H                    H          OH                 H        OH</a:t>
            </a:r>
          </a:p>
          <a:p>
            <a:pPr>
              <a:spcBef>
                <a:spcPct val="50000"/>
              </a:spcBef>
            </a:pPr>
            <a:r>
              <a:rPr lang="en-US"/>
              <a:t>            CH</a:t>
            </a:r>
            <a:r>
              <a:rPr lang="en-US" baseline="-25000"/>
              <a:t>3</a:t>
            </a:r>
            <a:r>
              <a:rPr lang="en-US"/>
              <a:t>                    	 CH</a:t>
            </a:r>
            <a:r>
              <a:rPr lang="en-US" baseline="-25000"/>
              <a:t>3</a:t>
            </a:r>
            <a:r>
              <a:rPr lang="en-US"/>
              <a:t>		 	 CH</a:t>
            </a:r>
            <a:r>
              <a:rPr lang="en-US" baseline="-25000"/>
              <a:t>3</a:t>
            </a:r>
            <a:endParaRPr lang="en-US"/>
          </a:p>
          <a:p>
            <a:pPr>
              <a:spcBef>
                <a:spcPct val="50000"/>
              </a:spcBef>
            </a:pPr>
            <a:r>
              <a:rPr lang="en-US"/>
              <a:t>         	</a:t>
            </a:r>
            <a:r>
              <a:rPr lang="en-US" i="1"/>
              <a:t>(S,S)			(R,R)			meso</a:t>
            </a:r>
            <a:r>
              <a:rPr lang="en-US">
                <a:sym typeface="Wingdings" pitchFamily="2" charset="2"/>
              </a:rPr>
              <a:t> </a:t>
            </a:r>
          </a:p>
          <a:p>
            <a:pPr>
              <a:spcBef>
                <a:spcPct val="50000"/>
              </a:spcBef>
            </a:pPr>
            <a:r>
              <a:rPr lang="en-US">
                <a:sym typeface="Wingdings" pitchFamily="2" charset="2"/>
              </a:rPr>
              <a:t>                          mp 19</a:t>
            </a:r>
            <a:r>
              <a:rPr lang="en-US" baseline="30000">
                <a:sym typeface="Wingdings" pitchFamily="2" charset="2"/>
              </a:rPr>
              <a:t>o</a:t>
            </a:r>
            <a:r>
              <a:rPr lang="en-US">
                <a:sym typeface="Wingdings" pitchFamily="2" charset="2"/>
              </a:rPr>
              <a:t>C                                          mp 34</a:t>
            </a:r>
            <a:r>
              <a:rPr lang="en-US" baseline="30000">
                <a:sym typeface="Wingdings" pitchFamily="2" charset="2"/>
              </a:rPr>
              <a:t>o</a:t>
            </a:r>
            <a:r>
              <a:rPr lang="en-US">
                <a:sym typeface="Wingdings" pitchFamily="2" charset="2"/>
              </a:rPr>
              <a:t>C       </a:t>
            </a:r>
          </a:p>
          <a:p>
            <a:pPr>
              <a:spcBef>
                <a:spcPct val="50000"/>
              </a:spcBef>
            </a:pPr>
            <a:endParaRPr lang="en-US"/>
          </a:p>
        </p:txBody>
      </p:sp>
      <p:sp>
        <p:nvSpPr>
          <p:cNvPr id="8195" name="Line 3"/>
          <p:cNvSpPr>
            <a:spLocks noChangeShapeType="1"/>
          </p:cNvSpPr>
          <p:nvPr/>
        </p:nvSpPr>
        <p:spPr bwMode="auto">
          <a:xfrm>
            <a:off x="1676400" y="3200400"/>
            <a:ext cx="0" cy="1295400"/>
          </a:xfrm>
          <a:prstGeom prst="line">
            <a:avLst/>
          </a:prstGeom>
          <a:noFill/>
          <a:ln w="9525">
            <a:solidFill>
              <a:schemeClr val="tx1"/>
            </a:solidFill>
            <a:round/>
            <a:headEnd/>
            <a:tailEnd/>
          </a:ln>
          <a:effectLst/>
        </p:spPr>
        <p:txBody>
          <a:bodyPr/>
          <a:lstStyle/>
          <a:p>
            <a:endParaRPr lang="en-US"/>
          </a:p>
        </p:txBody>
      </p:sp>
      <p:sp>
        <p:nvSpPr>
          <p:cNvPr id="8196" name="Line 4"/>
          <p:cNvSpPr>
            <a:spLocks noChangeShapeType="1"/>
          </p:cNvSpPr>
          <p:nvPr/>
        </p:nvSpPr>
        <p:spPr bwMode="auto">
          <a:xfrm>
            <a:off x="4495800" y="3200400"/>
            <a:ext cx="0" cy="1219200"/>
          </a:xfrm>
          <a:prstGeom prst="line">
            <a:avLst/>
          </a:prstGeom>
          <a:noFill/>
          <a:ln w="9525">
            <a:solidFill>
              <a:schemeClr val="tx1"/>
            </a:solidFill>
            <a:round/>
            <a:headEnd/>
            <a:tailEnd/>
          </a:ln>
          <a:effectLst/>
        </p:spPr>
        <p:txBody>
          <a:bodyPr/>
          <a:lstStyle/>
          <a:p>
            <a:endParaRPr lang="en-US"/>
          </a:p>
        </p:txBody>
      </p:sp>
      <p:sp>
        <p:nvSpPr>
          <p:cNvPr id="8197" name="Line 5"/>
          <p:cNvSpPr>
            <a:spLocks noChangeShapeType="1"/>
          </p:cNvSpPr>
          <p:nvPr/>
        </p:nvSpPr>
        <p:spPr bwMode="auto">
          <a:xfrm>
            <a:off x="7162800" y="3200400"/>
            <a:ext cx="0" cy="1295400"/>
          </a:xfrm>
          <a:prstGeom prst="line">
            <a:avLst/>
          </a:prstGeom>
          <a:noFill/>
          <a:ln w="9525">
            <a:solidFill>
              <a:schemeClr val="tx1"/>
            </a:solidFill>
            <a:round/>
            <a:headEnd/>
            <a:tailEnd/>
          </a:ln>
          <a:effectLst/>
        </p:spPr>
        <p:txBody>
          <a:bodyPr/>
          <a:lstStyle/>
          <a:p>
            <a:endParaRPr lang="en-US"/>
          </a:p>
        </p:txBody>
      </p:sp>
      <p:sp>
        <p:nvSpPr>
          <p:cNvPr id="8198" name="Line 6"/>
          <p:cNvSpPr>
            <a:spLocks noChangeShapeType="1"/>
          </p:cNvSpPr>
          <p:nvPr/>
        </p:nvSpPr>
        <p:spPr bwMode="auto">
          <a:xfrm>
            <a:off x="1295400" y="3581400"/>
            <a:ext cx="685800" cy="0"/>
          </a:xfrm>
          <a:prstGeom prst="line">
            <a:avLst/>
          </a:prstGeom>
          <a:noFill/>
          <a:ln w="9525">
            <a:solidFill>
              <a:schemeClr val="tx1"/>
            </a:solidFill>
            <a:round/>
            <a:headEnd/>
            <a:tailEnd/>
          </a:ln>
          <a:effectLst/>
        </p:spPr>
        <p:txBody>
          <a:bodyPr/>
          <a:lstStyle/>
          <a:p>
            <a:endParaRPr lang="en-US"/>
          </a:p>
        </p:txBody>
      </p:sp>
      <p:sp>
        <p:nvSpPr>
          <p:cNvPr id="8199" name="Line 7"/>
          <p:cNvSpPr>
            <a:spLocks noChangeShapeType="1"/>
          </p:cNvSpPr>
          <p:nvPr/>
        </p:nvSpPr>
        <p:spPr bwMode="auto">
          <a:xfrm>
            <a:off x="4191000" y="3581400"/>
            <a:ext cx="609600" cy="0"/>
          </a:xfrm>
          <a:prstGeom prst="line">
            <a:avLst/>
          </a:prstGeom>
          <a:noFill/>
          <a:ln w="9525">
            <a:solidFill>
              <a:schemeClr val="tx1"/>
            </a:solidFill>
            <a:round/>
            <a:headEnd/>
            <a:tailEnd/>
          </a:ln>
          <a:effectLst/>
        </p:spPr>
        <p:txBody>
          <a:bodyPr/>
          <a:lstStyle/>
          <a:p>
            <a:endParaRPr lang="en-US"/>
          </a:p>
        </p:txBody>
      </p:sp>
      <p:sp>
        <p:nvSpPr>
          <p:cNvPr id="8200" name="Line 8"/>
          <p:cNvSpPr>
            <a:spLocks noChangeShapeType="1"/>
          </p:cNvSpPr>
          <p:nvPr/>
        </p:nvSpPr>
        <p:spPr bwMode="auto">
          <a:xfrm>
            <a:off x="6781800" y="3581400"/>
            <a:ext cx="609600" cy="0"/>
          </a:xfrm>
          <a:prstGeom prst="line">
            <a:avLst/>
          </a:prstGeom>
          <a:noFill/>
          <a:ln w="9525">
            <a:solidFill>
              <a:schemeClr val="tx1"/>
            </a:solidFill>
            <a:round/>
            <a:headEnd/>
            <a:tailEnd/>
          </a:ln>
          <a:effectLst/>
        </p:spPr>
        <p:txBody>
          <a:bodyPr/>
          <a:lstStyle/>
          <a:p>
            <a:endParaRPr lang="en-US"/>
          </a:p>
        </p:txBody>
      </p:sp>
      <p:sp>
        <p:nvSpPr>
          <p:cNvPr id="8201" name="Line 9"/>
          <p:cNvSpPr>
            <a:spLocks noChangeShapeType="1"/>
          </p:cNvSpPr>
          <p:nvPr/>
        </p:nvSpPr>
        <p:spPr bwMode="auto">
          <a:xfrm>
            <a:off x="1447800" y="4114800"/>
            <a:ext cx="609600" cy="0"/>
          </a:xfrm>
          <a:prstGeom prst="line">
            <a:avLst/>
          </a:prstGeom>
          <a:noFill/>
          <a:ln w="9525">
            <a:solidFill>
              <a:schemeClr val="tx1"/>
            </a:solidFill>
            <a:round/>
            <a:headEnd/>
            <a:tailEnd/>
          </a:ln>
          <a:effectLst/>
        </p:spPr>
        <p:txBody>
          <a:bodyPr/>
          <a:lstStyle/>
          <a:p>
            <a:endParaRPr lang="en-US"/>
          </a:p>
        </p:txBody>
      </p:sp>
      <p:sp>
        <p:nvSpPr>
          <p:cNvPr id="8202" name="Line 10"/>
          <p:cNvSpPr>
            <a:spLocks noChangeShapeType="1"/>
          </p:cNvSpPr>
          <p:nvPr/>
        </p:nvSpPr>
        <p:spPr bwMode="auto">
          <a:xfrm>
            <a:off x="4114800" y="4114800"/>
            <a:ext cx="685800" cy="0"/>
          </a:xfrm>
          <a:prstGeom prst="line">
            <a:avLst/>
          </a:prstGeom>
          <a:noFill/>
          <a:ln w="9525">
            <a:solidFill>
              <a:schemeClr val="tx1"/>
            </a:solidFill>
            <a:round/>
            <a:headEnd/>
            <a:tailEnd/>
          </a:ln>
          <a:effectLst/>
        </p:spPr>
        <p:txBody>
          <a:bodyPr/>
          <a:lstStyle/>
          <a:p>
            <a:endParaRPr lang="en-US"/>
          </a:p>
        </p:txBody>
      </p:sp>
      <p:sp>
        <p:nvSpPr>
          <p:cNvPr id="8203" name="Line 11"/>
          <p:cNvSpPr>
            <a:spLocks noChangeShapeType="1"/>
          </p:cNvSpPr>
          <p:nvPr/>
        </p:nvSpPr>
        <p:spPr bwMode="auto">
          <a:xfrm>
            <a:off x="6781800" y="4114800"/>
            <a:ext cx="685800" cy="0"/>
          </a:xfrm>
          <a:prstGeom prst="line">
            <a:avLst/>
          </a:prstGeom>
          <a:noFill/>
          <a:ln w="9525">
            <a:solidFill>
              <a:schemeClr val="tx1"/>
            </a:solidFill>
            <a:round/>
            <a:headEnd/>
            <a:tailEnd/>
          </a:ln>
          <a:effectLst/>
        </p:spPr>
        <p:txBody>
          <a:bodyPr/>
          <a:lstStyle/>
          <a:p>
            <a:endParaRPr lang="en-US"/>
          </a:p>
        </p:txBody>
      </p:sp>
      <p:sp>
        <p:nvSpPr>
          <p:cNvPr id="8204" name="Line 12"/>
          <p:cNvSpPr>
            <a:spLocks noChangeShapeType="1"/>
          </p:cNvSpPr>
          <p:nvPr/>
        </p:nvSpPr>
        <p:spPr bwMode="auto">
          <a:xfrm>
            <a:off x="3048000" y="2438400"/>
            <a:ext cx="0" cy="304800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647700" y="990600"/>
            <a:ext cx="7848600" cy="4038600"/>
          </a:xfrm>
          <a:prstGeom prst="rect">
            <a:avLst/>
          </a:prstGeom>
          <a:noFill/>
          <a:ln w="9525">
            <a:noFill/>
            <a:miter lim="800000"/>
            <a:headEnd/>
            <a:tailEnd/>
          </a:ln>
          <a:effectLst/>
        </p:spPr>
        <p:txBody>
          <a:bodyPr>
            <a:spAutoFit/>
          </a:bodyPr>
          <a:lstStyle/>
          <a:p>
            <a:pPr>
              <a:spcBef>
                <a:spcPct val="50000"/>
              </a:spcBef>
            </a:pPr>
            <a:r>
              <a:rPr lang="en-US" sz="3200" b="1" dirty="0" err="1">
                <a:solidFill>
                  <a:schemeClr val="accent2"/>
                </a:solidFill>
              </a:rPr>
              <a:t>Stereoselective</a:t>
            </a:r>
            <a:r>
              <a:rPr lang="en-US" sz="3200" b="1" dirty="0">
                <a:solidFill>
                  <a:schemeClr val="accent2"/>
                </a:solidFill>
              </a:rPr>
              <a:t> and </a:t>
            </a:r>
            <a:r>
              <a:rPr lang="en-US" sz="3200" b="1" dirty="0" err="1">
                <a:solidFill>
                  <a:schemeClr val="accent2"/>
                </a:solidFill>
              </a:rPr>
              <a:t>stereospecific</a:t>
            </a:r>
            <a:r>
              <a:rPr lang="en-US" sz="3200" b="1" dirty="0">
                <a:solidFill>
                  <a:schemeClr val="accent2"/>
                </a:solidFill>
              </a:rPr>
              <a:t> reactions</a:t>
            </a:r>
            <a:r>
              <a:rPr lang="en-US" sz="3200" dirty="0">
                <a:solidFill>
                  <a:schemeClr val="accent2"/>
                </a:solidFill>
              </a:rPr>
              <a:t>.</a:t>
            </a:r>
          </a:p>
          <a:p>
            <a:pPr>
              <a:spcBef>
                <a:spcPct val="50000"/>
              </a:spcBef>
            </a:pPr>
            <a:endParaRPr lang="en-US" sz="3200" dirty="0">
              <a:solidFill>
                <a:schemeClr val="accent2"/>
              </a:solidFill>
            </a:endParaRPr>
          </a:p>
          <a:p>
            <a:pPr>
              <a:lnSpc>
                <a:spcPct val="50000"/>
              </a:lnSpc>
              <a:spcBef>
                <a:spcPct val="50000"/>
              </a:spcBef>
            </a:pPr>
            <a:r>
              <a:rPr lang="en-US" dirty="0"/>
              <a:t>                                                          </a:t>
            </a:r>
            <a:r>
              <a:rPr lang="en-US" dirty="0">
                <a:solidFill>
                  <a:srgbClr val="FF0000"/>
                </a:solidFill>
              </a:rPr>
              <a:t>*    *</a:t>
            </a:r>
          </a:p>
          <a:p>
            <a:pPr>
              <a:lnSpc>
                <a:spcPct val="30000"/>
              </a:lnSpc>
              <a:spcBef>
                <a:spcPct val="50000"/>
              </a:spcBef>
            </a:pPr>
            <a:r>
              <a:rPr lang="en-US" dirty="0"/>
              <a:t>CH</a:t>
            </a:r>
            <a:r>
              <a:rPr lang="en-US" baseline="-25000" dirty="0"/>
              <a:t>3</a:t>
            </a:r>
            <a:r>
              <a:rPr lang="en-US" dirty="0"/>
              <a:t>CH=CHCH</a:t>
            </a:r>
            <a:r>
              <a:rPr lang="en-US" baseline="-25000" dirty="0"/>
              <a:t>3</a:t>
            </a:r>
            <a:r>
              <a:rPr lang="en-US" dirty="0"/>
              <a:t>   +   Br</a:t>
            </a:r>
            <a:r>
              <a:rPr lang="en-US" baseline="-25000" dirty="0"/>
              <a:t>2</a:t>
            </a:r>
            <a:r>
              <a:rPr lang="en-US" dirty="0"/>
              <a:t>   </a:t>
            </a:r>
            <a:r>
              <a:rPr lang="en-US" dirty="0">
                <a:sym typeface="Wingdings" pitchFamily="2" charset="2"/>
              </a:rPr>
              <a:t>   CH</a:t>
            </a:r>
            <a:r>
              <a:rPr lang="en-US" baseline="-25000" dirty="0">
                <a:sym typeface="Wingdings" pitchFamily="2" charset="2"/>
              </a:rPr>
              <a:t>3</a:t>
            </a:r>
            <a:r>
              <a:rPr lang="en-US" dirty="0">
                <a:sym typeface="Wingdings" pitchFamily="2" charset="2"/>
              </a:rPr>
              <a:t>CHCHCH</a:t>
            </a:r>
            <a:r>
              <a:rPr lang="en-US" baseline="-25000" dirty="0">
                <a:sym typeface="Wingdings" pitchFamily="2" charset="2"/>
              </a:rPr>
              <a:t>3</a:t>
            </a:r>
            <a:endParaRPr lang="en-US" dirty="0">
              <a:sym typeface="Wingdings" pitchFamily="2" charset="2"/>
            </a:endParaRPr>
          </a:p>
          <a:p>
            <a:pPr>
              <a:lnSpc>
                <a:spcPct val="50000"/>
              </a:lnSpc>
              <a:spcBef>
                <a:spcPct val="50000"/>
              </a:spcBef>
            </a:pPr>
            <a:r>
              <a:rPr lang="en-US" dirty="0"/>
              <a:t>                                                          Br  </a:t>
            </a:r>
            <a:r>
              <a:rPr lang="en-US" dirty="0" err="1"/>
              <a:t>Br</a:t>
            </a:r>
            <a:endParaRPr lang="en-US" dirty="0"/>
          </a:p>
          <a:p>
            <a:pPr>
              <a:lnSpc>
                <a:spcPct val="50000"/>
              </a:lnSpc>
              <a:spcBef>
                <a:spcPct val="50000"/>
              </a:spcBef>
            </a:pPr>
            <a:r>
              <a:rPr lang="en-US" dirty="0"/>
              <a:t>     </a:t>
            </a:r>
            <a:r>
              <a:rPr lang="en-US" sz="2000" dirty="0">
                <a:solidFill>
                  <a:schemeClr val="accent2"/>
                </a:solidFill>
              </a:rPr>
              <a:t>2-butene			  2,3-dibromobutane</a:t>
            </a:r>
          </a:p>
          <a:p>
            <a:pPr>
              <a:lnSpc>
                <a:spcPct val="50000"/>
              </a:lnSpc>
              <a:spcBef>
                <a:spcPct val="50000"/>
              </a:spcBef>
            </a:pPr>
            <a:endParaRPr lang="en-US" sz="2000" dirty="0">
              <a:solidFill>
                <a:schemeClr val="accent2"/>
              </a:solidFill>
            </a:endParaRPr>
          </a:p>
          <a:p>
            <a:pPr>
              <a:lnSpc>
                <a:spcPct val="50000"/>
              </a:lnSpc>
              <a:spcBef>
                <a:spcPct val="50000"/>
              </a:spcBef>
            </a:pPr>
            <a:r>
              <a:rPr lang="en-US" dirty="0"/>
              <a:t>2 geometric isomers		  3 </a:t>
            </a:r>
            <a:r>
              <a:rPr lang="en-US" dirty="0" err="1"/>
              <a:t>stereoisomers</a:t>
            </a:r>
            <a:endParaRPr lang="en-US" dirty="0"/>
          </a:p>
          <a:p>
            <a:pPr>
              <a:lnSpc>
                <a:spcPct val="50000"/>
              </a:lnSpc>
              <a:spcBef>
                <a:spcPct val="50000"/>
              </a:spcBef>
            </a:pPr>
            <a:r>
              <a:rPr lang="en-US" i="1" dirty="0"/>
              <a:t>    </a:t>
            </a:r>
            <a:r>
              <a:rPr lang="en-US" sz="2000" i="1" dirty="0" err="1">
                <a:solidFill>
                  <a:schemeClr val="accent2"/>
                </a:solidFill>
              </a:rPr>
              <a:t>cis</a:t>
            </a:r>
            <a:r>
              <a:rPr lang="en-US" sz="2000" i="1" dirty="0">
                <a:solidFill>
                  <a:schemeClr val="accent2"/>
                </a:solidFill>
              </a:rPr>
              <a:t>- </a:t>
            </a:r>
            <a:r>
              <a:rPr lang="en-US" sz="2000" dirty="0">
                <a:solidFill>
                  <a:schemeClr val="accent2"/>
                </a:solidFill>
              </a:rPr>
              <a:t>and</a:t>
            </a:r>
            <a:r>
              <a:rPr lang="en-US" sz="2000" i="1" dirty="0">
                <a:solidFill>
                  <a:schemeClr val="accent2"/>
                </a:solidFill>
              </a:rPr>
              <a:t> trans-		               </a:t>
            </a:r>
            <a:r>
              <a:rPr lang="en-US" sz="2000" dirty="0">
                <a:solidFill>
                  <a:schemeClr val="accent2"/>
                </a:solidFill>
              </a:rPr>
              <a:t>(</a:t>
            </a:r>
            <a:r>
              <a:rPr lang="en-US" sz="2000" i="1" dirty="0">
                <a:solidFill>
                  <a:schemeClr val="accent2"/>
                </a:solidFill>
              </a:rPr>
              <a:t>S,S</a:t>
            </a:r>
            <a:r>
              <a:rPr lang="en-US" sz="2000" dirty="0">
                <a:solidFill>
                  <a:schemeClr val="accent2"/>
                </a:solidFill>
              </a:rPr>
              <a:t>)-, (</a:t>
            </a:r>
            <a:r>
              <a:rPr lang="en-US" sz="2000" i="1" dirty="0">
                <a:solidFill>
                  <a:schemeClr val="accent2"/>
                </a:solidFill>
              </a:rPr>
              <a:t>R,R</a:t>
            </a:r>
            <a:r>
              <a:rPr lang="en-US" sz="2000" dirty="0">
                <a:solidFill>
                  <a:schemeClr val="accent2"/>
                </a:solidFill>
              </a:rPr>
              <a:t>)-, and (</a:t>
            </a:r>
            <a:r>
              <a:rPr lang="en-US" sz="2000" i="1" dirty="0">
                <a:solidFill>
                  <a:schemeClr val="accent2"/>
                </a:solidFill>
              </a:rPr>
              <a:t>R,S</a:t>
            </a:r>
            <a:r>
              <a:rPr lang="en-US" sz="2000" dirty="0">
                <a:solidFill>
                  <a:schemeClr val="accent2"/>
                </a:solidFill>
              </a:rPr>
              <a:t>)-</a:t>
            </a:r>
          </a:p>
          <a:p>
            <a:pPr>
              <a:lnSpc>
                <a:spcPct val="50000"/>
              </a:lnSpc>
              <a:spcBef>
                <a:spcPct val="50000"/>
              </a:spcBef>
            </a:pPr>
            <a:r>
              <a:rPr lang="en-US" sz="2000" dirty="0">
                <a:solidFill>
                  <a:schemeClr val="accent2"/>
                </a:solidFill>
              </a:rPr>
              <a:t>                                                                                          </a:t>
            </a:r>
            <a:r>
              <a:rPr lang="en-US" sz="2000" i="1" dirty="0" err="1">
                <a:solidFill>
                  <a:schemeClr val="accent2"/>
                </a:solidFill>
              </a:rPr>
              <a:t>meso</a:t>
            </a:r>
            <a:r>
              <a:rPr lang="en-US" sz="2000" dirty="0">
                <a:solidFill>
                  <a:schemeClr val="accent2"/>
                </a:solidFill>
              </a:rPr>
              <a:t>-</a:t>
            </a:r>
            <a:endParaRPr lang="en-US" sz="2000" i="1" dirty="0">
              <a:solidFill>
                <a:schemeClr val="accent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838200" y="838200"/>
            <a:ext cx="7391400" cy="4838700"/>
          </a:xfrm>
          <a:prstGeom prst="rect">
            <a:avLst/>
          </a:prstGeom>
          <a:noFill/>
          <a:ln w="9525">
            <a:noFill/>
            <a:miter lim="800000"/>
            <a:headEnd/>
            <a:tailEnd/>
          </a:ln>
          <a:effectLst/>
        </p:spPr>
        <p:txBody>
          <a:bodyPr>
            <a:spAutoFit/>
          </a:bodyPr>
          <a:lstStyle/>
          <a:p>
            <a:pPr>
              <a:spcBef>
                <a:spcPct val="50000"/>
              </a:spcBef>
            </a:pPr>
            <a:r>
              <a:rPr lang="en-US">
                <a:solidFill>
                  <a:schemeClr val="tx2"/>
                </a:solidFill>
              </a:rPr>
              <a:t>Oxidation with </a:t>
            </a:r>
            <a:r>
              <a:rPr lang="en-US">
                <a:solidFill>
                  <a:srgbClr val="FF0000"/>
                </a:solidFill>
              </a:rPr>
              <a:t>KMnO</a:t>
            </a:r>
            <a:r>
              <a:rPr lang="en-US" baseline="-25000">
                <a:solidFill>
                  <a:srgbClr val="FF0000"/>
                </a:solidFill>
              </a:rPr>
              <a:t>4</a:t>
            </a:r>
            <a:r>
              <a:rPr lang="en-US"/>
              <a:t>      </a:t>
            </a:r>
            <a:r>
              <a:rPr lang="en-US" i="1">
                <a:solidFill>
                  <a:srgbClr val="FF0000"/>
                </a:solidFill>
              </a:rPr>
              <a:t>syn</a:t>
            </a:r>
            <a:r>
              <a:rPr lang="en-US">
                <a:solidFill>
                  <a:srgbClr val="FF0000"/>
                </a:solidFill>
              </a:rPr>
              <a:t>-oxidation</a:t>
            </a:r>
          </a:p>
          <a:p>
            <a:pPr>
              <a:spcBef>
                <a:spcPct val="50000"/>
              </a:spcBef>
            </a:pPr>
            <a:r>
              <a:rPr lang="en-US" i="1">
                <a:solidFill>
                  <a:schemeClr val="accent2"/>
                </a:solidFill>
              </a:rPr>
              <a:t>cis</a:t>
            </a:r>
            <a:r>
              <a:rPr lang="en-US">
                <a:solidFill>
                  <a:schemeClr val="accent2"/>
                </a:solidFill>
              </a:rPr>
              <a:t>-2-butene  </a:t>
            </a:r>
            <a:r>
              <a:rPr lang="en-US">
                <a:solidFill>
                  <a:schemeClr val="accent2"/>
                </a:solidFill>
                <a:sym typeface="Wingdings" pitchFamily="2" charset="2"/>
              </a:rPr>
              <a:t>  </a:t>
            </a:r>
            <a:r>
              <a:rPr lang="en-US" i="1">
                <a:solidFill>
                  <a:schemeClr val="accent2"/>
                </a:solidFill>
                <a:sym typeface="Wingdings" pitchFamily="2" charset="2"/>
              </a:rPr>
              <a:t>meso</a:t>
            </a:r>
            <a:r>
              <a:rPr lang="en-US">
                <a:solidFill>
                  <a:schemeClr val="accent2"/>
                </a:solidFill>
                <a:sym typeface="Wingdings" pitchFamily="2" charset="2"/>
              </a:rPr>
              <a:t>-2,3-dihydroxybutane</a:t>
            </a:r>
          </a:p>
          <a:p>
            <a:pPr>
              <a:spcBef>
                <a:spcPct val="50000"/>
              </a:spcBef>
            </a:pPr>
            <a:r>
              <a:rPr lang="en-US" i="1">
                <a:solidFill>
                  <a:schemeClr val="accent2"/>
                </a:solidFill>
                <a:sym typeface="Wingdings" pitchFamily="2" charset="2"/>
              </a:rPr>
              <a:t>trans</a:t>
            </a:r>
            <a:r>
              <a:rPr lang="en-US">
                <a:solidFill>
                  <a:schemeClr val="accent2"/>
                </a:solidFill>
                <a:sym typeface="Wingdings" pitchFamily="2" charset="2"/>
              </a:rPr>
              <a:t>-butene    (</a:t>
            </a:r>
            <a:r>
              <a:rPr lang="en-US" i="1">
                <a:solidFill>
                  <a:schemeClr val="accent2"/>
                </a:solidFill>
                <a:sym typeface="Wingdings" pitchFamily="2" charset="2"/>
              </a:rPr>
              <a:t>S,S</a:t>
            </a:r>
            <a:r>
              <a:rPr lang="en-US">
                <a:solidFill>
                  <a:schemeClr val="accent2"/>
                </a:solidFill>
                <a:sym typeface="Wingdings" pitchFamily="2" charset="2"/>
              </a:rPr>
              <a:t>)- &amp; (</a:t>
            </a:r>
            <a:r>
              <a:rPr lang="en-US" i="1">
                <a:solidFill>
                  <a:schemeClr val="accent2"/>
                </a:solidFill>
                <a:sym typeface="Wingdings" pitchFamily="2" charset="2"/>
              </a:rPr>
              <a:t>R,R</a:t>
            </a:r>
            <a:r>
              <a:rPr lang="en-US">
                <a:solidFill>
                  <a:schemeClr val="accent2"/>
                </a:solidFill>
                <a:sym typeface="Wingdings" pitchFamily="2" charset="2"/>
              </a:rPr>
              <a:t>)-2,3-dihydroxybutane</a:t>
            </a:r>
          </a:p>
          <a:p>
            <a:pPr>
              <a:spcBef>
                <a:spcPct val="50000"/>
              </a:spcBef>
            </a:pPr>
            <a:endParaRPr lang="en-US">
              <a:solidFill>
                <a:schemeClr val="accent2"/>
              </a:solidFill>
              <a:sym typeface="Wingdings" pitchFamily="2" charset="2"/>
            </a:endParaRPr>
          </a:p>
          <a:p>
            <a:pPr>
              <a:spcBef>
                <a:spcPct val="50000"/>
              </a:spcBef>
            </a:pPr>
            <a:r>
              <a:rPr lang="en-US">
                <a:sym typeface="Wingdings" pitchFamily="2" charset="2"/>
              </a:rPr>
              <a:t>Oxidation with </a:t>
            </a:r>
            <a:r>
              <a:rPr lang="en-US">
                <a:solidFill>
                  <a:srgbClr val="FF0000"/>
                </a:solidFill>
                <a:sym typeface="Wingdings" pitchFamily="2" charset="2"/>
              </a:rPr>
              <a:t>HCO</a:t>
            </a:r>
            <a:r>
              <a:rPr lang="en-US" baseline="-25000">
                <a:solidFill>
                  <a:srgbClr val="FF0000"/>
                </a:solidFill>
                <a:sym typeface="Wingdings" pitchFamily="2" charset="2"/>
              </a:rPr>
              <a:t>2</a:t>
            </a:r>
            <a:r>
              <a:rPr lang="en-US">
                <a:solidFill>
                  <a:srgbClr val="FF0000"/>
                </a:solidFill>
                <a:sym typeface="Wingdings" pitchFamily="2" charset="2"/>
              </a:rPr>
              <a:t>OH</a:t>
            </a:r>
            <a:r>
              <a:rPr lang="en-US">
                <a:sym typeface="Wingdings" pitchFamily="2" charset="2"/>
              </a:rPr>
              <a:t>     </a:t>
            </a:r>
            <a:r>
              <a:rPr lang="en-US">
                <a:solidFill>
                  <a:srgbClr val="FF0000"/>
                </a:solidFill>
                <a:sym typeface="Wingdings" pitchFamily="2" charset="2"/>
              </a:rPr>
              <a:t>gives the opposite</a:t>
            </a:r>
          </a:p>
          <a:p>
            <a:pPr>
              <a:spcBef>
                <a:spcPct val="50000"/>
              </a:spcBef>
            </a:pPr>
            <a:r>
              <a:rPr lang="en-US" i="1">
                <a:solidFill>
                  <a:schemeClr val="accent2"/>
                </a:solidFill>
                <a:sym typeface="Wingdings" pitchFamily="2" charset="2"/>
              </a:rPr>
              <a:t>cis</a:t>
            </a:r>
            <a:r>
              <a:rPr lang="en-US">
                <a:solidFill>
                  <a:schemeClr val="accent2"/>
                </a:solidFill>
                <a:sym typeface="Wingdings" pitchFamily="2" charset="2"/>
              </a:rPr>
              <a:t>-2-butene    (</a:t>
            </a:r>
            <a:r>
              <a:rPr lang="en-US" i="1">
                <a:solidFill>
                  <a:schemeClr val="accent2"/>
                </a:solidFill>
                <a:sym typeface="Wingdings" pitchFamily="2" charset="2"/>
              </a:rPr>
              <a:t>S,S</a:t>
            </a:r>
            <a:r>
              <a:rPr lang="en-US">
                <a:solidFill>
                  <a:schemeClr val="accent2"/>
                </a:solidFill>
                <a:sym typeface="Wingdings" pitchFamily="2" charset="2"/>
              </a:rPr>
              <a:t>)- &amp; (</a:t>
            </a:r>
            <a:r>
              <a:rPr lang="en-US" i="1">
                <a:solidFill>
                  <a:schemeClr val="accent2"/>
                </a:solidFill>
                <a:sym typeface="Wingdings" pitchFamily="2" charset="2"/>
              </a:rPr>
              <a:t>R,R</a:t>
            </a:r>
            <a:r>
              <a:rPr lang="en-US">
                <a:solidFill>
                  <a:schemeClr val="accent2"/>
                </a:solidFill>
                <a:sym typeface="Wingdings" pitchFamily="2" charset="2"/>
              </a:rPr>
              <a:t>)-2,3-dihydroxybutane</a:t>
            </a:r>
          </a:p>
          <a:p>
            <a:pPr>
              <a:spcBef>
                <a:spcPct val="50000"/>
              </a:spcBef>
            </a:pPr>
            <a:r>
              <a:rPr lang="en-US" i="1">
                <a:solidFill>
                  <a:schemeClr val="accent2"/>
                </a:solidFill>
                <a:sym typeface="Wingdings" pitchFamily="2" charset="2"/>
              </a:rPr>
              <a:t>trans</a:t>
            </a:r>
            <a:r>
              <a:rPr lang="en-US">
                <a:solidFill>
                  <a:schemeClr val="accent2"/>
                </a:solidFill>
                <a:sym typeface="Wingdings" pitchFamily="2" charset="2"/>
              </a:rPr>
              <a:t>-2-butene   </a:t>
            </a:r>
            <a:r>
              <a:rPr lang="en-US" i="1">
                <a:solidFill>
                  <a:schemeClr val="accent2"/>
                </a:solidFill>
                <a:sym typeface="Wingdings" pitchFamily="2" charset="2"/>
              </a:rPr>
              <a:t>meso</a:t>
            </a:r>
            <a:r>
              <a:rPr lang="en-US">
                <a:solidFill>
                  <a:schemeClr val="accent2"/>
                </a:solidFill>
                <a:sym typeface="Wingdings" pitchFamily="2" charset="2"/>
              </a:rPr>
              <a:t>-2,3-dihydroxybutane</a:t>
            </a:r>
          </a:p>
          <a:p>
            <a:pPr>
              <a:spcBef>
                <a:spcPct val="50000"/>
              </a:spcBef>
            </a:pPr>
            <a:endParaRPr lang="en-US">
              <a:sym typeface="Wingdings" pitchFamily="2" charset="2"/>
            </a:endParaRPr>
          </a:p>
          <a:p>
            <a:pPr>
              <a:spcBef>
                <a:spcPct val="50000"/>
              </a:spcBef>
            </a:pPr>
            <a:r>
              <a:rPr lang="en-US">
                <a:solidFill>
                  <a:srgbClr val="FF0000"/>
                </a:solidFill>
                <a:sym typeface="Wingdings" pitchFamily="2" charset="2"/>
              </a:rPr>
              <a:t>Oxidation with HCO</a:t>
            </a:r>
            <a:r>
              <a:rPr lang="en-US" baseline="-25000">
                <a:solidFill>
                  <a:srgbClr val="FF0000"/>
                </a:solidFill>
                <a:sym typeface="Wingdings" pitchFamily="2" charset="2"/>
              </a:rPr>
              <a:t>2</a:t>
            </a:r>
            <a:r>
              <a:rPr lang="en-US">
                <a:solidFill>
                  <a:srgbClr val="FF0000"/>
                </a:solidFill>
                <a:sym typeface="Wingdings" pitchFamily="2" charset="2"/>
              </a:rPr>
              <a:t>OH is </a:t>
            </a:r>
            <a:r>
              <a:rPr lang="en-US" i="1">
                <a:solidFill>
                  <a:srgbClr val="FF0000"/>
                </a:solidFill>
                <a:sym typeface="Wingdings" pitchFamily="2" charset="2"/>
              </a:rPr>
              <a:t>anti</a:t>
            </a:r>
            <a:r>
              <a:rPr lang="en-US">
                <a:solidFill>
                  <a:srgbClr val="FF0000"/>
                </a:solidFill>
                <a:sym typeface="Wingdings" pitchFamily="2" charset="2"/>
              </a:rPr>
              <a:t>-oxidation.</a:t>
            </a:r>
            <a:endParaRPr lang="en-US">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838200" y="762000"/>
            <a:ext cx="7696200" cy="4656138"/>
          </a:xfrm>
          <a:prstGeom prst="rect">
            <a:avLst/>
          </a:prstGeom>
          <a:noFill/>
          <a:ln w="9525">
            <a:noFill/>
            <a:miter lim="800000"/>
            <a:headEnd/>
            <a:tailEnd/>
          </a:ln>
          <a:effectLst/>
        </p:spPr>
        <p:txBody>
          <a:bodyPr>
            <a:spAutoFit/>
          </a:bodyPr>
          <a:lstStyle/>
          <a:p>
            <a:pPr>
              <a:lnSpc>
                <a:spcPct val="50000"/>
              </a:lnSpc>
              <a:spcBef>
                <a:spcPct val="50000"/>
              </a:spcBef>
            </a:pPr>
            <a:r>
              <a:rPr lang="en-US"/>
              <a:t>           </a:t>
            </a:r>
          </a:p>
          <a:p>
            <a:pPr>
              <a:lnSpc>
                <a:spcPct val="50000"/>
              </a:lnSpc>
              <a:spcBef>
                <a:spcPct val="50000"/>
              </a:spcBef>
            </a:pPr>
            <a:r>
              <a:rPr lang="en-US"/>
              <a:t>            </a:t>
            </a:r>
            <a:r>
              <a:rPr lang="en-US">
                <a:cs typeface="Times New Roman" pitchFamily="18" charset="0"/>
              </a:rPr>
              <a:t>|        |</a:t>
            </a:r>
            <a:endParaRPr lang="en-US"/>
          </a:p>
          <a:p>
            <a:pPr>
              <a:lnSpc>
                <a:spcPct val="50000"/>
              </a:lnSpc>
              <a:spcBef>
                <a:spcPct val="50000"/>
              </a:spcBef>
            </a:pPr>
            <a:r>
              <a:rPr lang="en-US"/>
              <a:t>      </a:t>
            </a:r>
            <a:r>
              <a:rPr lang="en-US">
                <a:cs typeface="Times New Roman" pitchFamily="18" charset="0"/>
              </a:rPr>
              <a:t>— C — C —           hydroxylation with KMnO</a:t>
            </a:r>
            <a:r>
              <a:rPr lang="en-US" baseline="-25000">
                <a:cs typeface="Times New Roman" pitchFamily="18" charset="0"/>
              </a:rPr>
              <a:t>4</a:t>
            </a:r>
            <a:endParaRPr lang="en-US">
              <a:cs typeface="Times New Roman" pitchFamily="18" charset="0"/>
            </a:endParaRPr>
          </a:p>
          <a:p>
            <a:pPr>
              <a:lnSpc>
                <a:spcPct val="50000"/>
              </a:lnSpc>
              <a:spcBef>
                <a:spcPct val="50000"/>
              </a:spcBef>
            </a:pPr>
            <a:r>
              <a:rPr lang="en-US">
                <a:cs typeface="Times New Roman" pitchFamily="18" charset="0"/>
              </a:rPr>
              <a:t>            |        |                 is </a:t>
            </a:r>
            <a:r>
              <a:rPr lang="en-US" i="1">
                <a:solidFill>
                  <a:srgbClr val="FF0000"/>
                </a:solidFill>
                <a:cs typeface="Times New Roman" pitchFamily="18" charset="0"/>
              </a:rPr>
              <a:t>syn</a:t>
            </a:r>
            <a:r>
              <a:rPr lang="en-US">
                <a:solidFill>
                  <a:srgbClr val="FF0000"/>
                </a:solidFill>
                <a:cs typeface="Times New Roman" pitchFamily="18" charset="0"/>
              </a:rPr>
              <a:t>-</a:t>
            </a:r>
            <a:r>
              <a:rPr lang="en-US">
                <a:cs typeface="Times New Roman" pitchFamily="18" charset="0"/>
              </a:rPr>
              <a:t> because of an intermediate</a:t>
            </a:r>
            <a:endParaRPr lang="en-US"/>
          </a:p>
          <a:p>
            <a:pPr>
              <a:lnSpc>
                <a:spcPct val="50000"/>
              </a:lnSpc>
              <a:spcBef>
                <a:spcPct val="50000"/>
              </a:spcBef>
            </a:pPr>
            <a:r>
              <a:rPr lang="en-US">
                <a:cs typeface="Times New Roman" pitchFamily="18" charset="0"/>
              </a:rPr>
              <a:t>           O      O                permanganate addition product.</a:t>
            </a:r>
          </a:p>
          <a:p>
            <a:pPr>
              <a:lnSpc>
                <a:spcPct val="50000"/>
              </a:lnSpc>
              <a:spcBef>
                <a:spcPct val="50000"/>
              </a:spcBef>
            </a:pPr>
            <a:r>
              <a:rPr lang="en-US">
                <a:cs typeface="Times New Roman" pitchFamily="18" charset="0"/>
              </a:rPr>
              <a:t>               Mn</a:t>
            </a:r>
          </a:p>
          <a:p>
            <a:pPr>
              <a:lnSpc>
                <a:spcPct val="50000"/>
              </a:lnSpc>
              <a:spcBef>
                <a:spcPct val="50000"/>
              </a:spcBef>
            </a:pPr>
            <a:r>
              <a:rPr lang="en-US">
                <a:cs typeface="Times New Roman" pitchFamily="18" charset="0"/>
              </a:rPr>
              <a:t>           O      O</a:t>
            </a:r>
          </a:p>
          <a:p>
            <a:pPr>
              <a:lnSpc>
                <a:spcPct val="50000"/>
              </a:lnSpc>
              <a:spcBef>
                <a:spcPct val="50000"/>
              </a:spcBef>
            </a:pPr>
            <a:endParaRPr lang="en-US">
              <a:cs typeface="Times New Roman" pitchFamily="18" charset="0"/>
            </a:endParaRPr>
          </a:p>
          <a:p>
            <a:pPr>
              <a:lnSpc>
                <a:spcPct val="50000"/>
              </a:lnSpc>
              <a:spcBef>
                <a:spcPct val="50000"/>
              </a:spcBef>
            </a:pPr>
            <a:endParaRPr lang="en-US">
              <a:cs typeface="Times New Roman" pitchFamily="18" charset="0"/>
            </a:endParaRPr>
          </a:p>
          <a:p>
            <a:pPr>
              <a:lnSpc>
                <a:spcPct val="50000"/>
              </a:lnSpc>
              <a:spcBef>
                <a:spcPct val="50000"/>
              </a:spcBef>
            </a:pPr>
            <a:r>
              <a:rPr lang="en-US">
                <a:cs typeface="Times New Roman" pitchFamily="18" charset="0"/>
              </a:rPr>
              <a:t>             |        |</a:t>
            </a:r>
          </a:p>
          <a:p>
            <a:pPr>
              <a:lnSpc>
                <a:spcPct val="50000"/>
              </a:lnSpc>
              <a:spcBef>
                <a:spcPct val="50000"/>
              </a:spcBef>
            </a:pPr>
            <a:r>
              <a:rPr lang="en-US">
                <a:cs typeface="Times New Roman" pitchFamily="18" charset="0"/>
              </a:rPr>
              <a:t>       — C — C —	   hydroxylation with HCO</a:t>
            </a:r>
            <a:r>
              <a:rPr lang="en-US" baseline="-25000">
                <a:cs typeface="Times New Roman" pitchFamily="18" charset="0"/>
              </a:rPr>
              <a:t>2</a:t>
            </a:r>
            <a:r>
              <a:rPr lang="en-US">
                <a:cs typeface="Times New Roman" pitchFamily="18" charset="0"/>
              </a:rPr>
              <a:t>OH</a:t>
            </a:r>
          </a:p>
          <a:p>
            <a:pPr>
              <a:lnSpc>
                <a:spcPct val="50000"/>
              </a:lnSpc>
              <a:spcBef>
                <a:spcPct val="50000"/>
              </a:spcBef>
            </a:pPr>
            <a:r>
              <a:rPr lang="en-US">
                <a:cs typeface="Times New Roman" pitchFamily="18" charset="0"/>
              </a:rPr>
              <a:t>                 O                   is </a:t>
            </a:r>
            <a:r>
              <a:rPr lang="en-US" i="1">
                <a:solidFill>
                  <a:srgbClr val="FF0000"/>
                </a:solidFill>
                <a:cs typeface="Times New Roman" pitchFamily="18" charset="0"/>
              </a:rPr>
              <a:t>anti</a:t>
            </a:r>
            <a:r>
              <a:rPr lang="en-US">
                <a:solidFill>
                  <a:srgbClr val="FF0000"/>
                </a:solidFill>
                <a:cs typeface="Times New Roman" pitchFamily="18" charset="0"/>
              </a:rPr>
              <a:t>-</a:t>
            </a:r>
            <a:r>
              <a:rPr lang="en-US">
                <a:cs typeface="Times New Roman" pitchFamily="18" charset="0"/>
              </a:rPr>
              <a:t> because of an intermediate</a:t>
            </a:r>
          </a:p>
          <a:p>
            <a:pPr>
              <a:lnSpc>
                <a:spcPct val="50000"/>
              </a:lnSpc>
              <a:spcBef>
                <a:spcPct val="50000"/>
              </a:spcBef>
            </a:pPr>
            <a:r>
              <a:rPr lang="en-US">
                <a:cs typeface="Times New Roman" pitchFamily="18" charset="0"/>
              </a:rPr>
              <a:t>                                       epoxide.</a:t>
            </a:r>
          </a:p>
        </p:txBody>
      </p:sp>
      <p:sp>
        <p:nvSpPr>
          <p:cNvPr id="19459" name="Line 3"/>
          <p:cNvSpPr>
            <a:spLocks noChangeShapeType="1"/>
          </p:cNvSpPr>
          <p:nvPr/>
        </p:nvSpPr>
        <p:spPr bwMode="auto">
          <a:xfrm>
            <a:off x="1981200" y="2438400"/>
            <a:ext cx="76200" cy="76200"/>
          </a:xfrm>
          <a:prstGeom prst="line">
            <a:avLst/>
          </a:prstGeom>
          <a:noFill/>
          <a:ln w="9525">
            <a:solidFill>
              <a:schemeClr val="tx1"/>
            </a:solidFill>
            <a:round/>
            <a:headEnd/>
            <a:tailEnd/>
          </a:ln>
          <a:effectLst/>
        </p:spPr>
        <p:txBody>
          <a:bodyPr/>
          <a:lstStyle/>
          <a:p>
            <a:endParaRPr lang="en-US"/>
          </a:p>
        </p:txBody>
      </p:sp>
      <p:sp>
        <p:nvSpPr>
          <p:cNvPr id="19460" name="Line 4"/>
          <p:cNvSpPr>
            <a:spLocks noChangeShapeType="1"/>
          </p:cNvSpPr>
          <p:nvPr/>
        </p:nvSpPr>
        <p:spPr bwMode="auto">
          <a:xfrm flipH="1">
            <a:off x="2362200" y="2438400"/>
            <a:ext cx="152400" cy="152400"/>
          </a:xfrm>
          <a:prstGeom prst="line">
            <a:avLst/>
          </a:prstGeom>
          <a:noFill/>
          <a:ln w="9525">
            <a:solidFill>
              <a:schemeClr val="tx1"/>
            </a:solidFill>
            <a:round/>
            <a:headEnd/>
            <a:tailEnd/>
          </a:ln>
          <a:effectLst/>
        </p:spPr>
        <p:txBody>
          <a:bodyPr/>
          <a:lstStyle/>
          <a:p>
            <a:endParaRPr lang="en-US"/>
          </a:p>
        </p:txBody>
      </p:sp>
      <p:sp>
        <p:nvSpPr>
          <p:cNvPr id="19461" name="Line 5"/>
          <p:cNvSpPr>
            <a:spLocks noChangeShapeType="1"/>
          </p:cNvSpPr>
          <p:nvPr/>
        </p:nvSpPr>
        <p:spPr bwMode="auto">
          <a:xfrm flipV="1">
            <a:off x="1981200" y="2819400"/>
            <a:ext cx="152400" cy="152400"/>
          </a:xfrm>
          <a:prstGeom prst="line">
            <a:avLst/>
          </a:prstGeom>
          <a:noFill/>
          <a:ln w="9525">
            <a:solidFill>
              <a:schemeClr val="tx1"/>
            </a:solidFill>
            <a:round/>
            <a:headEnd/>
            <a:tailEnd/>
          </a:ln>
          <a:effectLst/>
        </p:spPr>
        <p:txBody>
          <a:bodyPr/>
          <a:lstStyle/>
          <a:p>
            <a:endParaRPr lang="en-US"/>
          </a:p>
        </p:txBody>
      </p:sp>
      <p:sp>
        <p:nvSpPr>
          <p:cNvPr id="19463" name="Line 7"/>
          <p:cNvSpPr>
            <a:spLocks noChangeShapeType="1"/>
          </p:cNvSpPr>
          <p:nvPr/>
        </p:nvSpPr>
        <p:spPr bwMode="auto">
          <a:xfrm flipH="1" flipV="1">
            <a:off x="2286000" y="2819400"/>
            <a:ext cx="152400" cy="152400"/>
          </a:xfrm>
          <a:prstGeom prst="line">
            <a:avLst/>
          </a:prstGeom>
          <a:noFill/>
          <a:ln w="9525">
            <a:solidFill>
              <a:schemeClr val="tx1"/>
            </a:solidFill>
            <a:round/>
            <a:headEnd/>
            <a:tailEnd/>
          </a:ln>
          <a:effectLst/>
        </p:spPr>
        <p:txBody>
          <a:bodyPr/>
          <a:lstStyle/>
          <a:p>
            <a:endParaRPr lang="en-US"/>
          </a:p>
        </p:txBody>
      </p:sp>
      <p:sp>
        <p:nvSpPr>
          <p:cNvPr id="19464" name="Line 8"/>
          <p:cNvSpPr>
            <a:spLocks noChangeShapeType="1"/>
          </p:cNvSpPr>
          <p:nvPr/>
        </p:nvSpPr>
        <p:spPr bwMode="auto">
          <a:xfrm>
            <a:off x="1981200" y="4648200"/>
            <a:ext cx="228600" cy="228600"/>
          </a:xfrm>
          <a:prstGeom prst="line">
            <a:avLst/>
          </a:prstGeom>
          <a:noFill/>
          <a:ln w="9525">
            <a:solidFill>
              <a:schemeClr val="tx1"/>
            </a:solidFill>
            <a:round/>
            <a:headEnd/>
            <a:tailEnd/>
          </a:ln>
          <a:effectLst/>
        </p:spPr>
        <p:txBody>
          <a:bodyPr/>
          <a:lstStyle/>
          <a:p>
            <a:endParaRPr lang="en-US"/>
          </a:p>
        </p:txBody>
      </p:sp>
      <p:sp>
        <p:nvSpPr>
          <p:cNvPr id="19465" name="Line 9"/>
          <p:cNvSpPr>
            <a:spLocks noChangeShapeType="1"/>
          </p:cNvSpPr>
          <p:nvPr/>
        </p:nvSpPr>
        <p:spPr bwMode="auto">
          <a:xfrm flipH="1">
            <a:off x="2438400" y="4648200"/>
            <a:ext cx="152400" cy="15240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1600200" y="1600200"/>
            <a:ext cx="7543800" cy="2963863"/>
          </a:xfrm>
          <a:prstGeom prst="rect">
            <a:avLst/>
          </a:prstGeom>
          <a:noFill/>
          <a:ln w="9525">
            <a:noFill/>
            <a:miter lim="800000"/>
            <a:headEnd/>
            <a:tailEnd/>
          </a:ln>
          <a:effectLst/>
        </p:spPr>
        <p:txBody>
          <a:bodyPr>
            <a:spAutoFit/>
          </a:bodyPr>
          <a:lstStyle/>
          <a:p>
            <a:pPr>
              <a:lnSpc>
                <a:spcPct val="30000"/>
              </a:lnSpc>
              <a:spcBef>
                <a:spcPct val="50000"/>
              </a:spcBef>
            </a:pPr>
            <a:r>
              <a:rPr lang="en-US"/>
              <a:t>           </a:t>
            </a:r>
            <a:r>
              <a:rPr lang="en-US" sz="2800"/>
              <a:t>*     *</a:t>
            </a:r>
          </a:p>
          <a:p>
            <a:pPr>
              <a:lnSpc>
                <a:spcPct val="30000"/>
              </a:lnSpc>
              <a:spcBef>
                <a:spcPct val="50000"/>
              </a:spcBef>
            </a:pPr>
            <a:r>
              <a:rPr lang="en-US" sz="2800"/>
              <a:t>CH</a:t>
            </a:r>
            <a:r>
              <a:rPr lang="en-US" sz="2800" baseline="-25000"/>
              <a:t>2</a:t>
            </a:r>
            <a:r>
              <a:rPr lang="en-US" sz="2800"/>
              <a:t>-CH-CH-CH=O</a:t>
            </a:r>
          </a:p>
          <a:p>
            <a:pPr>
              <a:lnSpc>
                <a:spcPct val="30000"/>
              </a:lnSpc>
              <a:spcBef>
                <a:spcPct val="50000"/>
              </a:spcBef>
            </a:pPr>
            <a:r>
              <a:rPr lang="en-US" sz="2800"/>
              <a:t> </a:t>
            </a:r>
            <a:r>
              <a:rPr lang="en-US" sz="2800">
                <a:cs typeface="Times New Roman" pitchFamily="18" charset="0"/>
              </a:rPr>
              <a:t>|       |      |</a:t>
            </a:r>
          </a:p>
          <a:p>
            <a:pPr>
              <a:lnSpc>
                <a:spcPct val="30000"/>
              </a:lnSpc>
              <a:spcBef>
                <a:spcPct val="50000"/>
              </a:spcBef>
            </a:pPr>
            <a:r>
              <a:rPr lang="en-US" sz="2800">
                <a:cs typeface="Times New Roman" pitchFamily="18" charset="0"/>
              </a:rPr>
              <a:t>OH  OH OH</a:t>
            </a:r>
          </a:p>
          <a:p>
            <a:pPr>
              <a:lnSpc>
                <a:spcPct val="30000"/>
              </a:lnSpc>
              <a:spcBef>
                <a:spcPct val="50000"/>
              </a:spcBef>
            </a:pPr>
            <a:endParaRPr lang="en-US" sz="2800">
              <a:cs typeface="Times New Roman" pitchFamily="18" charset="0"/>
            </a:endParaRPr>
          </a:p>
          <a:p>
            <a:pPr>
              <a:lnSpc>
                <a:spcPct val="30000"/>
              </a:lnSpc>
              <a:spcBef>
                <a:spcPct val="50000"/>
              </a:spcBef>
            </a:pPr>
            <a:endParaRPr lang="en-US" sz="2800">
              <a:cs typeface="Times New Roman" pitchFamily="18" charset="0"/>
            </a:endParaRPr>
          </a:p>
          <a:p>
            <a:pPr>
              <a:lnSpc>
                <a:spcPct val="30000"/>
              </a:lnSpc>
              <a:spcBef>
                <a:spcPct val="50000"/>
              </a:spcBef>
            </a:pPr>
            <a:r>
              <a:rPr lang="en-US" sz="2800">
                <a:cs typeface="Times New Roman" pitchFamily="18" charset="0"/>
              </a:rPr>
              <a:t>Four carbon sugar, an aldotetrose.</a:t>
            </a:r>
          </a:p>
          <a:p>
            <a:pPr>
              <a:lnSpc>
                <a:spcPct val="30000"/>
              </a:lnSpc>
              <a:spcBef>
                <a:spcPct val="50000"/>
              </a:spcBef>
            </a:pPr>
            <a:endParaRPr lang="en-US" sz="2800">
              <a:cs typeface="Times New Roman" pitchFamily="18" charset="0"/>
            </a:endParaRPr>
          </a:p>
          <a:p>
            <a:pPr>
              <a:lnSpc>
                <a:spcPct val="30000"/>
              </a:lnSpc>
              <a:spcBef>
                <a:spcPct val="50000"/>
              </a:spcBef>
            </a:pPr>
            <a:r>
              <a:rPr lang="en-US" sz="2800">
                <a:cs typeface="Times New Roman" pitchFamily="18" charset="0"/>
              </a:rPr>
              <a:t>Two chiral centers, four stereoisomers</a:t>
            </a:r>
            <a:endParaRPr lang="en-US" sz="28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219200" y="457200"/>
            <a:ext cx="6400800" cy="5751513"/>
          </a:xfrm>
          <a:prstGeom prst="rect">
            <a:avLst/>
          </a:prstGeom>
          <a:noFill/>
          <a:ln w="9525">
            <a:noFill/>
            <a:miter lim="800000"/>
            <a:headEnd/>
            <a:tailEnd/>
          </a:ln>
          <a:effectLst/>
        </p:spPr>
        <p:txBody>
          <a:bodyPr>
            <a:spAutoFit/>
          </a:bodyPr>
          <a:lstStyle/>
          <a:p>
            <a:pPr>
              <a:spcBef>
                <a:spcPct val="50000"/>
              </a:spcBef>
            </a:pPr>
            <a:r>
              <a:rPr lang="en-US"/>
              <a:t>	CHO			CHO</a:t>
            </a:r>
          </a:p>
          <a:p>
            <a:pPr>
              <a:spcBef>
                <a:spcPct val="50000"/>
              </a:spcBef>
            </a:pPr>
            <a:r>
              <a:rPr lang="en-US"/>
              <a:t>       H          OH               HO           H</a:t>
            </a:r>
          </a:p>
          <a:p>
            <a:pPr>
              <a:spcBef>
                <a:spcPct val="50000"/>
              </a:spcBef>
            </a:pPr>
            <a:r>
              <a:rPr lang="en-US"/>
              <a:t>       H          OH               HO           H</a:t>
            </a:r>
          </a:p>
          <a:p>
            <a:pPr>
              <a:spcBef>
                <a:spcPct val="50000"/>
              </a:spcBef>
            </a:pPr>
            <a:r>
              <a:rPr lang="en-US"/>
              <a:t>             CH</a:t>
            </a:r>
            <a:r>
              <a:rPr lang="en-US" baseline="-25000"/>
              <a:t>2</a:t>
            </a:r>
            <a:r>
              <a:rPr lang="en-US"/>
              <a:t>OH                       CH</a:t>
            </a:r>
            <a:r>
              <a:rPr lang="en-US" baseline="-25000"/>
              <a:t>2</a:t>
            </a:r>
            <a:r>
              <a:rPr lang="en-US"/>
              <a:t>OH</a:t>
            </a:r>
          </a:p>
          <a:p>
            <a:pPr>
              <a:spcBef>
                <a:spcPct val="50000"/>
              </a:spcBef>
            </a:pPr>
            <a:r>
              <a:rPr lang="en-US"/>
              <a:t>       </a:t>
            </a:r>
            <a:r>
              <a:rPr lang="en-US" i="1">
                <a:solidFill>
                  <a:schemeClr val="accent2"/>
                </a:solidFill>
              </a:rPr>
              <a:t>D-erythrose	         L-erythrose</a:t>
            </a:r>
          </a:p>
          <a:p>
            <a:pPr>
              <a:spcBef>
                <a:spcPct val="50000"/>
              </a:spcBef>
            </a:pPr>
            <a:endParaRPr lang="en-US" i="1">
              <a:solidFill>
                <a:schemeClr val="accent2"/>
              </a:solidFill>
            </a:endParaRPr>
          </a:p>
          <a:p>
            <a:pPr>
              <a:lnSpc>
                <a:spcPct val="50000"/>
              </a:lnSpc>
              <a:spcBef>
                <a:spcPct val="50000"/>
              </a:spcBef>
            </a:pPr>
            <a:r>
              <a:rPr lang="en-US"/>
              <a:t>	CHO			CHO</a:t>
            </a:r>
          </a:p>
          <a:p>
            <a:pPr>
              <a:spcBef>
                <a:spcPct val="50000"/>
              </a:spcBef>
            </a:pPr>
            <a:r>
              <a:rPr lang="en-US"/>
              <a:t>     HO         H                    H           OH</a:t>
            </a:r>
          </a:p>
          <a:p>
            <a:pPr>
              <a:spcBef>
                <a:spcPct val="50000"/>
              </a:spcBef>
            </a:pPr>
            <a:r>
              <a:rPr lang="en-US"/>
              <a:t>       H          OH               HO          H</a:t>
            </a:r>
          </a:p>
          <a:p>
            <a:pPr>
              <a:spcBef>
                <a:spcPct val="50000"/>
              </a:spcBef>
            </a:pPr>
            <a:r>
              <a:rPr lang="en-US"/>
              <a:t>             CH</a:t>
            </a:r>
            <a:r>
              <a:rPr lang="en-US" baseline="-25000"/>
              <a:t>2</a:t>
            </a:r>
            <a:r>
              <a:rPr lang="en-US"/>
              <a:t>OH                       CH</a:t>
            </a:r>
            <a:r>
              <a:rPr lang="en-US" baseline="-25000"/>
              <a:t>2</a:t>
            </a:r>
            <a:r>
              <a:rPr lang="en-US"/>
              <a:t>OH</a:t>
            </a:r>
          </a:p>
          <a:p>
            <a:pPr>
              <a:spcBef>
                <a:spcPct val="50000"/>
              </a:spcBef>
            </a:pPr>
            <a:r>
              <a:rPr lang="en-US"/>
              <a:t>       </a:t>
            </a:r>
            <a:r>
              <a:rPr lang="en-US" i="1">
                <a:solidFill>
                  <a:schemeClr val="accent2"/>
                </a:solidFill>
              </a:rPr>
              <a:t>D-threose	         	        L-threose</a:t>
            </a:r>
          </a:p>
        </p:txBody>
      </p:sp>
      <p:sp>
        <p:nvSpPr>
          <p:cNvPr id="14339" name="Line 3"/>
          <p:cNvSpPr>
            <a:spLocks noChangeShapeType="1"/>
          </p:cNvSpPr>
          <p:nvPr/>
        </p:nvSpPr>
        <p:spPr bwMode="auto">
          <a:xfrm>
            <a:off x="2438400" y="838200"/>
            <a:ext cx="0" cy="1295400"/>
          </a:xfrm>
          <a:prstGeom prst="line">
            <a:avLst/>
          </a:prstGeom>
          <a:noFill/>
          <a:ln w="9525">
            <a:solidFill>
              <a:schemeClr val="tx1"/>
            </a:solidFill>
            <a:round/>
            <a:headEnd/>
            <a:tailEnd/>
          </a:ln>
          <a:effectLst/>
        </p:spPr>
        <p:txBody>
          <a:bodyPr/>
          <a:lstStyle/>
          <a:p>
            <a:endParaRPr lang="en-US"/>
          </a:p>
        </p:txBody>
      </p:sp>
      <p:sp>
        <p:nvSpPr>
          <p:cNvPr id="14340" name="Line 4"/>
          <p:cNvSpPr>
            <a:spLocks noChangeShapeType="1"/>
          </p:cNvSpPr>
          <p:nvPr/>
        </p:nvSpPr>
        <p:spPr bwMode="auto">
          <a:xfrm>
            <a:off x="5181600" y="838200"/>
            <a:ext cx="0" cy="1371600"/>
          </a:xfrm>
          <a:prstGeom prst="line">
            <a:avLst/>
          </a:prstGeom>
          <a:noFill/>
          <a:ln w="9525">
            <a:solidFill>
              <a:schemeClr val="tx1"/>
            </a:solidFill>
            <a:round/>
            <a:headEnd/>
            <a:tailEnd/>
          </a:ln>
          <a:effectLst/>
        </p:spPr>
        <p:txBody>
          <a:bodyPr/>
          <a:lstStyle/>
          <a:p>
            <a:endParaRPr lang="en-US"/>
          </a:p>
        </p:txBody>
      </p:sp>
      <p:sp>
        <p:nvSpPr>
          <p:cNvPr id="14341" name="Line 5"/>
          <p:cNvSpPr>
            <a:spLocks noChangeShapeType="1"/>
          </p:cNvSpPr>
          <p:nvPr/>
        </p:nvSpPr>
        <p:spPr bwMode="auto">
          <a:xfrm>
            <a:off x="2438400" y="4038600"/>
            <a:ext cx="0" cy="1219200"/>
          </a:xfrm>
          <a:prstGeom prst="line">
            <a:avLst/>
          </a:prstGeom>
          <a:noFill/>
          <a:ln w="9525">
            <a:solidFill>
              <a:schemeClr val="tx1"/>
            </a:solidFill>
            <a:round/>
            <a:headEnd/>
            <a:tailEnd/>
          </a:ln>
          <a:effectLst/>
        </p:spPr>
        <p:txBody>
          <a:bodyPr/>
          <a:lstStyle/>
          <a:p>
            <a:endParaRPr lang="en-US"/>
          </a:p>
        </p:txBody>
      </p:sp>
      <p:sp>
        <p:nvSpPr>
          <p:cNvPr id="14342" name="Line 6"/>
          <p:cNvSpPr>
            <a:spLocks noChangeShapeType="1"/>
          </p:cNvSpPr>
          <p:nvPr/>
        </p:nvSpPr>
        <p:spPr bwMode="auto">
          <a:xfrm>
            <a:off x="5181600" y="3962400"/>
            <a:ext cx="0" cy="1371600"/>
          </a:xfrm>
          <a:prstGeom prst="line">
            <a:avLst/>
          </a:prstGeom>
          <a:noFill/>
          <a:ln w="9525">
            <a:solidFill>
              <a:schemeClr val="tx1"/>
            </a:solidFill>
            <a:round/>
            <a:headEnd/>
            <a:tailEnd/>
          </a:ln>
          <a:effectLst/>
        </p:spPr>
        <p:txBody>
          <a:bodyPr/>
          <a:lstStyle/>
          <a:p>
            <a:endParaRPr lang="en-US"/>
          </a:p>
        </p:txBody>
      </p:sp>
      <p:sp>
        <p:nvSpPr>
          <p:cNvPr id="14343" name="Line 7"/>
          <p:cNvSpPr>
            <a:spLocks noChangeShapeType="1"/>
          </p:cNvSpPr>
          <p:nvPr/>
        </p:nvSpPr>
        <p:spPr bwMode="auto">
          <a:xfrm>
            <a:off x="2057400" y="1219200"/>
            <a:ext cx="762000" cy="0"/>
          </a:xfrm>
          <a:prstGeom prst="line">
            <a:avLst/>
          </a:prstGeom>
          <a:noFill/>
          <a:ln w="9525">
            <a:solidFill>
              <a:schemeClr val="tx1"/>
            </a:solidFill>
            <a:round/>
            <a:headEnd/>
            <a:tailEnd/>
          </a:ln>
          <a:effectLst/>
        </p:spPr>
        <p:txBody>
          <a:bodyPr/>
          <a:lstStyle/>
          <a:p>
            <a:endParaRPr lang="en-US"/>
          </a:p>
        </p:txBody>
      </p:sp>
      <p:sp>
        <p:nvSpPr>
          <p:cNvPr id="14344" name="Line 8"/>
          <p:cNvSpPr>
            <a:spLocks noChangeShapeType="1"/>
          </p:cNvSpPr>
          <p:nvPr/>
        </p:nvSpPr>
        <p:spPr bwMode="auto">
          <a:xfrm>
            <a:off x="2057400" y="1752600"/>
            <a:ext cx="685800" cy="0"/>
          </a:xfrm>
          <a:prstGeom prst="line">
            <a:avLst/>
          </a:prstGeom>
          <a:noFill/>
          <a:ln w="9525">
            <a:solidFill>
              <a:schemeClr val="tx1"/>
            </a:solidFill>
            <a:round/>
            <a:headEnd/>
            <a:tailEnd/>
          </a:ln>
          <a:effectLst/>
        </p:spPr>
        <p:txBody>
          <a:bodyPr/>
          <a:lstStyle/>
          <a:p>
            <a:endParaRPr lang="en-US"/>
          </a:p>
        </p:txBody>
      </p:sp>
      <p:sp>
        <p:nvSpPr>
          <p:cNvPr id="14345" name="Line 9"/>
          <p:cNvSpPr>
            <a:spLocks noChangeShapeType="1"/>
          </p:cNvSpPr>
          <p:nvPr/>
        </p:nvSpPr>
        <p:spPr bwMode="auto">
          <a:xfrm>
            <a:off x="4800600" y="1219200"/>
            <a:ext cx="762000" cy="0"/>
          </a:xfrm>
          <a:prstGeom prst="line">
            <a:avLst/>
          </a:prstGeom>
          <a:noFill/>
          <a:ln w="9525">
            <a:solidFill>
              <a:schemeClr val="tx1"/>
            </a:solidFill>
            <a:round/>
            <a:headEnd/>
            <a:tailEnd/>
          </a:ln>
          <a:effectLst/>
        </p:spPr>
        <p:txBody>
          <a:bodyPr/>
          <a:lstStyle/>
          <a:p>
            <a:endParaRPr lang="en-US"/>
          </a:p>
        </p:txBody>
      </p:sp>
      <p:sp>
        <p:nvSpPr>
          <p:cNvPr id="14346" name="Line 10"/>
          <p:cNvSpPr>
            <a:spLocks noChangeShapeType="1"/>
          </p:cNvSpPr>
          <p:nvPr/>
        </p:nvSpPr>
        <p:spPr bwMode="auto">
          <a:xfrm>
            <a:off x="4800600" y="1828800"/>
            <a:ext cx="762000" cy="0"/>
          </a:xfrm>
          <a:prstGeom prst="line">
            <a:avLst/>
          </a:prstGeom>
          <a:noFill/>
          <a:ln w="9525">
            <a:solidFill>
              <a:schemeClr val="tx1"/>
            </a:solidFill>
            <a:round/>
            <a:headEnd/>
            <a:tailEnd/>
          </a:ln>
          <a:effectLst/>
        </p:spPr>
        <p:txBody>
          <a:bodyPr/>
          <a:lstStyle/>
          <a:p>
            <a:endParaRPr lang="en-US"/>
          </a:p>
        </p:txBody>
      </p:sp>
      <p:sp>
        <p:nvSpPr>
          <p:cNvPr id="14348" name="Line 12"/>
          <p:cNvSpPr>
            <a:spLocks noChangeShapeType="1"/>
          </p:cNvSpPr>
          <p:nvPr/>
        </p:nvSpPr>
        <p:spPr bwMode="auto">
          <a:xfrm>
            <a:off x="2133600" y="4343400"/>
            <a:ext cx="685800" cy="0"/>
          </a:xfrm>
          <a:prstGeom prst="line">
            <a:avLst/>
          </a:prstGeom>
          <a:noFill/>
          <a:ln w="9525">
            <a:solidFill>
              <a:schemeClr val="tx1"/>
            </a:solidFill>
            <a:round/>
            <a:headEnd/>
            <a:tailEnd/>
          </a:ln>
          <a:effectLst/>
        </p:spPr>
        <p:txBody>
          <a:bodyPr/>
          <a:lstStyle/>
          <a:p>
            <a:endParaRPr lang="en-US"/>
          </a:p>
        </p:txBody>
      </p:sp>
      <p:sp>
        <p:nvSpPr>
          <p:cNvPr id="14349" name="Line 13"/>
          <p:cNvSpPr>
            <a:spLocks noChangeShapeType="1"/>
          </p:cNvSpPr>
          <p:nvPr/>
        </p:nvSpPr>
        <p:spPr bwMode="auto">
          <a:xfrm>
            <a:off x="2057400" y="4876800"/>
            <a:ext cx="762000" cy="0"/>
          </a:xfrm>
          <a:prstGeom prst="line">
            <a:avLst/>
          </a:prstGeom>
          <a:noFill/>
          <a:ln w="9525">
            <a:solidFill>
              <a:schemeClr val="tx1"/>
            </a:solidFill>
            <a:round/>
            <a:headEnd/>
            <a:tailEnd/>
          </a:ln>
          <a:effectLst/>
        </p:spPr>
        <p:txBody>
          <a:bodyPr/>
          <a:lstStyle/>
          <a:p>
            <a:endParaRPr lang="en-US"/>
          </a:p>
        </p:txBody>
      </p:sp>
      <p:sp>
        <p:nvSpPr>
          <p:cNvPr id="14350" name="Line 14"/>
          <p:cNvSpPr>
            <a:spLocks noChangeShapeType="1"/>
          </p:cNvSpPr>
          <p:nvPr/>
        </p:nvSpPr>
        <p:spPr bwMode="auto">
          <a:xfrm>
            <a:off x="4724400" y="4343400"/>
            <a:ext cx="838200" cy="0"/>
          </a:xfrm>
          <a:prstGeom prst="line">
            <a:avLst/>
          </a:prstGeom>
          <a:noFill/>
          <a:ln w="9525">
            <a:solidFill>
              <a:schemeClr val="tx1"/>
            </a:solidFill>
            <a:round/>
            <a:headEnd/>
            <a:tailEnd/>
          </a:ln>
          <a:effectLst/>
        </p:spPr>
        <p:txBody>
          <a:bodyPr/>
          <a:lstStyle/>
          <a:p>
            <a:endParaRPr lang="en-US"/>
          </a:p>
        </p:txBody>
      </p:sp>
      <p:sp>
        <p:nvSpPr>
          <p:cNvPr id="14351" name="Line 15"/>
          <p:cNvSpPr>
            <a:spLocks noChangeShapeType="1"/>
          </p:cNvSpPr>
          <p:nvPr/>
        </p:nvSpPr>
        <p:spPr bwMode="auto">
          <a:xfrm>
            <a:off x="4800600" y="4876800"/>
            <a:ext cx="7620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1219200" y="457200"/>
            <a:ext cx="6400800" cy="5568950"/>
          </a:xfrm>
          <a:prstGeom prst="rect">
            <a:avLst/>
          </a:prstGeom>
          <a:noFill/>
          <a:ln w="9525">
            <a:noFill/>
            <a:miter lim="800000"/>
            <a:headEnd/>
            <a:tailEnd/>
          </a:ln>
          <a:effectLst/>
        </p:spPr>
        <p:txBody>
          <a:bodyPr>
            <a:spAutoFit/>
          </a:bodyPr>
          <a:lstStyle/>
          <a:p>
            <a:pPr>
              <a:spcBef>
                <a:spcPct val="50000"/>
              </a:spcBef>
            </a:pPr>
            <a:r>
              <a:rPr lang="en-US"/>
              <a:t>	</a:t>
            </a:r>
          </a:p>
          <a:p>
            <a:pPr>
              <a:spcBef>
                <a:spcPct val="50000"/>
              </a:spcBef>
            </a:pPr>
            <a:r>
              <a:rPr lang="en-US"/>
              <a:t>                    X		       X</a:t>
            </a:r>
          </a:p>
          <a:p>
            <a:pPr>
              <a:spcBef>
                <a:spcPct val="50000"/>
              </a:spcBef>
            </a:pPr>
            <a:r>
              <a:rPr lang="en-US"/>
              <a:t>                    X                    X</a:t>
            </a:r>
          </a:p>
          <a:p>
            <a:pPr>
              <a:spcBef>
                <a:spcPct val="50000"/>
              </a:spcBef>
            </a:pPr>
            <a:endParaRPr lang="en-US"/>
          </a:p>
          <a:p>
            <a:pPr>
              <a:spcBef>
                <a:spcPct val="50000"/>
              </a:spcBef>
            </a:pPr>
            <a:r>
              <a:rPr lang="en-US"/>
              <a:t>                           </a:t>
            </a:r>
            <a:r>
              <a:rPr lang="en-US">
                <a:solidFill>
                  <a:schemeClr val="accent2"/>
                </a:solidFill>
              </a:rPr>
              <a:t>“</a:t>
            </a:r>
            <a:r>
              <a:rPr lang="en-US" i="1">
                <a:solidFill>
                  <a:schemeClr val="accent2"/>
                </a:solidFill>
              </a:rPr>
              <a:t>erythro-”</a:t>
            </a:r>
            <a:endParaRPr lang="en-US">
              <a:solidFill>
                <a:schemeClr val="accent2"/>
              </a:solidFill>
            </a:endParaRPr>
          </a:p>
          <a:p>
            <a:pPr>
              <a:spcBef>
                <a:spcPct val="50000"/>
              </a:spcBef>
            </a:pPr>
            <a:endParaRPr lang="en-US"/>
          </a:p>
          <a:p>
            <a:pPr>
              <a:lnSpc>
                <a:spcPct val="50000"/>
              </a:lnSpc>
              <a:spcBef>
                <a:spcPct val="50000"/>
              </a:spcBef>
            </a:pPr>
            <a:endParaRPr lang="en-US"/>
          </a:p>
          <a:p>
            <a:pPr>
              <a:lnSpc>
                <a:spcPct val="50000"/>
              </a:lnSpc>
              <a:spcBef>
                <a:spcPct val="50000"/>
              </a:spcBef>
            </a:pPr>
            <a:r>
              <a:rPr lang="en-US"/>
              <a:t>       X				        X</a:t>
            </a:r>
          </a:p>
          <a:p>
            <a:pPr>
              <a:spcBef>
                <a:spcPct val="50000"/>
              </a:spcBef>
            </a:pPr>
            <a:r>
              <a:rPr lang="en-US"/>
              <a:t>                     X                   X</a:t>
            </a:r>
          </a:p>
          <a:p>
            <a:pPr>
              <a:spcBef>
                <a:spcPct val="50000"/>
              </a:spcBef>
            </a:pPr>
            <a:endParaRPr lang="en-US"/>
          </a:p>
          <a:p>
            <a:pPr>
              <a:spcBef>
                <a:spcPct val="50000"/>
              </a:spcBef>
            </a:pPr>
            <a:r>
              <a:rPr lang="en-US"/>
              <a:t>		    </a:t>
            </a:r>
            <a:r>
              <a:rPr lang="en-US">
                <a:solidFill>
                  <a:schemeClr val="accent2"/>
                </a:solidFill>
              </a:rPr>
              <a:t>“</a:t>
            </a:r>
            <a:r>
              <a:rPr lang="en-US" i="1">
                <a:solidFill>
                  <a:schemeClr val="accent2"/>
                </a:solidFill>
              </a:rPr>
              <a:t>threo-”</a:t>
            </a:r>
            <a:endParaRPr lang="en-US">
              <a:solidFill>
                <a:schemeClr val="accent2"/>
              </a:solidFill>
            </a:endParaRPr>
          </a:p>
        </p:txBody>
      </p:sp>
      <p:sp>
        <p:nvSpPr>
          <p:cNvPr id="36867" name="Line 3"/>
          <p:cNvSpPr>
            <a:spLocks noChangeShapeType="1"/>
          </p:cNvSpPr>
          <p:nvPr/>
        </p:nvSpPr>
        <p:spPr bwMode="auto">
          <a:xfrm>
            <a:off x="2438400" y="838200"/>
            <a:ext cx="0" cy="1295400"/>
          </a:xfrm>
          <a:prstGeom prst="line">
            <a:avLst/>
          </a:prstGeom>
          <a:noFill/>
          <a:ln w="9525">
            <a:solidFill>
              <a:schemeClr val="tx1"/>
            </a:solidFill>
            <a:round/>
            <a:headEnd/>
            <a:tailEnd/>
          </a:ln>
          <a:effectLst/>
        </p:spPr>
        <p:txBody>
          <a:bodyPr/>
          <a:lstStyle/>
          <a:p>
            <a:endParaRPr lang="en-US"/>
          </a:p>
        </p:txBody>
      </p:sp>
      <p:sp>
        <p:nvSpPr>
          <p:cNvPr id="36868" name="Line 4"/>
          <p:cNvSpPr>
            <a:spLocks noChangeShapeType="1"/>
          </p:cNvSpPr>
          <p:nvPr/>
        </p:nvSpPr>
        <p:spPr bwMode="auto">
          <a:xfrm>
            <a:off x="5181600" y="838200"/>
            <a:ext cx="0" cy="1371600"/>
          </a:xfrm>
          <a:prstGeom prst="line">
            <a:avLst/>
          </a:prstGeom>
          <a:noFill/>
          <a:ln w="9525">
            <a:solidFill>
              <a:schemeClr val="tx1"/>
            </a:solidFill>
            <a:round/>
            <a:headEnd/>
            <a:tailEnd/>
          </a:ln>
          <a:effectLst/>
        </p:spPr>
        <p:txBody>
          <a:bodyPr/>
          <a:lstStyle/>
          <a:p>
            <a:endParaRPr lang="en-US"/>
          </a:p>
        </p:txBody>
      </p:sp>
      <p:sp>
        <p:nvSpPr>
          <p:cNvPr id="36869" name="Line 5"/>
          <p:cNvSpPr>
            <a:spLocks noChangeShapeType="1"/>
          </p:cNvSpPr>
          <p:nvPr/>
        </p:nvSpPr>
        <p:spPr bwMode="auto">
          <a:xfrm>
            <a:off x="2438400" y="3886200"/>
            <a:ext cx="0" cy="1219200"/>
          </a:xfrm>
          <a:prstGeom prst="line">
            <a:avLst/>
          </a:prstGeom>
          <a:noFill/>
          <a:ln w="9525">
            <a:solidFill>
              <a:schemeClr val="tx1"/>
            </a:solidFill>
            <a:round/>
            <a:headEnd/>
            <a:tailEnd/>
          </a:ln>
          <a:effectLst/>
        </p:spPr>
        <p:txBody>
          <a:bodyPr/>
          <a:lstStyle/>
          <a:p>
            <a:endParaRPr lang="en-US"/>
          </a:p>
        </p:txBody>
      </p:sp>
      <p:sp>
        <p:nvSpPr>
          <p:cNvPr id="36870" name="Line 6"/>
          <p:cNvSpPr>
            <a:spLocks noChangeShapeType="1"/>
          </p:cNvSpPr>
          <p:nvPr/>
        </p:nvSpPr>
        <p:spPr bwMode="auto">
          <a:xfrm>
            <a:off x="5181600" y="3810000"/>
            <a:ext cx="0" cy="1371600"/>
          </a:xfrm>
          <a:prstGeom prst="line">
            <a:avLst/>
          </a:prstGeom>
          <a:noFill/>
          <a:ln w="9525">
            <a:solidFill>
              <a:schemeClr val="tx1"/>
            </a:solidFill>
            <a:round/>
            <a:headEnd/>
            <a:tailEnd/>
          </a:ln>
          <a:effectLst/>
        </p:spPr>
        <p:txBody>
          <a:bodyPr/>
          <a:lstStyle/>
          <a:p>
            <a:endParaRPr lang="en-US"/>
          </a:p>
        </p:txBody>
      </p:sp>
      <p:sp>
        <p:nvSpPr>
          <p:cNvPr id="36871" name="Line 7"/>
          <p:cNvSpPr>
            <a:spLocks noChangeShapeType="1"/>
          </p:cNvSpPr>
          <p:nvPr/>
        </p:nvSpPr>
        <p:spPr bwMode="auto">
          <a:xfrm>
            <a:off x="2057400" y="1219200"/>
            <a:ext cx="762000" cy="0"/>
          </a:xfrm>
          <a:prstGeom prst="line">
            <a:avLst/>
          </a:prstGeom>
          <a:noFill/>
          <a:ln w="9525">
            <a:solidFill>
              <a:schemeClr val="tx1"/>
            </a:solidFill>
            <a:round/>
            <a:headEnd/>
            <a:tailEnd/>
          </a:ln>
          <a:effectLst/>
        </p:spPr>
        <p:txBody>
          <a:bodyPr/>
          <a:lstStyle/>
          <a:p>
            <a:endParaRPr lang="en-US"/>
          </a:p>
        </p:txBody>
      </p:sp>
      <p:sp>
        <p:nvSpPr>
          <p:cNvPr id="36872" name="Line 8"/>
          <p:cNvSpPr>
            <a:spLocks noChangeShapeType="1"/>
          </p:cNvSpPr>
          <p:nvPr/>
        </p:nvSpPr>
        <p:spPr bwMode="auto">
          <a:xfrm>
            <a:off x="2057400" y="1752600"/>
            <a:ext cx="685800" cy="0"/>
          </a:xfrm>
          <a:prstGeom prst="line">
            <a:avLst/>
          </a:prstGeom>
          <a:noFill/>
          <a:ln w="9525">
            <a:solidFill>
              <a:schemeClr val="tx1"/>
            </a:solidFill>
            <a:round/>
            <a:headEnd/>
            <a:tailEnd/>
          </a:ln>
          <a:effectLst/>
        </p:spPr>
        <p:txBody>
          <a:bodyPr/>
          <a:lstStyle/>
          <a:p>
            <a:endParaRPr lang="en-US"/>
          </a:p>
        </p:txBody>
      </p:sp>
      <p:sp>
        <p:nvSpPr>
          <p:cNvPr id="36873" name="Line 9"/>
          <p:cNvSpPr>
            <a:spLocks noChangeShapeType="1"/>
          </p:cNvSpPr>
          <p:nvPr/>
        </p:nvSpPr>
        <p:spPr bwMode="auto">
          <a:xfrm>
            <a:off x="4800600" y="1219200"/>
            <a:ext cx="762000" cy="0"/>
          </a:xfrm>
          <a:prstGeom prst="line">
            <a:avLst/>
          </a:prstGeom>
          <a:noFill/>
          <a:ln w="9525">
            <a:solidFill>
              <a:schemeClr val="tx1"/>
            </a:solidFill>
            <a:round/>
            <a:headEnd/>
            <a:tailEnd/>
          </a:ln>
          <a:effectLst/>
        </p:spPr>
        <p:txBody>
          <a:bodyPr/>
          <a:lstStyle/>
          <a:p>
            <a:endParaRPr lang="en-US"/>
          </a:p>
        </p:txBody>
      </p:sp>
      <p:sp>
        <p:nvSpPr>
          <p:cNvPr id="36874" name="Line 10"/>
          <p:cNvSpPr>
            <a:spLocks noChangeShapeType="1"/>
          </p:cNvSpPr>
          <p:nvPr/>
        </p:nvSpPr>
        <p:spPr bwMode="auto">
          <a:xfrm>
            <a:off x="4800600" y="1752600"/>
            <a:ext cx="762000" cy="0"/>
          </a:xfrm>
          <a:prstGeom prst="line">
            <a:avLst/>
          </a:prstGeom>
          <a:noFill/>
          <a:ln w="9525">
            <a:solidFill>
              <a:schemeClr val="tx1"/>
            </a:solidFill>
            <a:round/>
            <a:headEnd/>
            <a:tailEnd/>
          </a:ln>
          <a:effectLst/>
        </p:spPr>
        <p:txBody>
          <a:bodyPr/>
          <a:lstStyle/>
          <a:p>
            <a:endParaRPr lang="en-US"/>
          </a:p>
        </p:txBody>
      </p:sp>
      <p:sp>
        <p:nvSpPr>
          <p:cNvPr id="36875" name="Line 11"/>
          <p:cNvSpPr>
            <a:spLocks noChangeShapeType="1"/>
          </p:cNvSpPr>
          <p:nvPr/>
        </p:nvSpPr>
        <p:spPr bwMode="auto">
          <a:xfrm>
            <a:off x="2133600" y="4191000"/>
            <a:ext cx="685800" cy="0"/>
          </a:xfrm>
          <a:prstGeom prst="line">
            <a:avLst/>
          </a:prstGeom>
          <a:noFill/>
          <a:ln w="9525">
            <a:solidFill>
              <a:schemeClr val="tx1"/>
            </a:solidFill>
            <a:round/>
            <a:headEnd/>
            <a:tailEnd/>
          </a:ln>
          <a:effectLst/>
        </p:spPr>
        <p:txBody>
          <a:bodyPr/>
          <a:lstStyle/>
          <a:p>
            <a:endParaRPr lang="en-US"/>
          </a:p>
        </p:txBody>
      </p:sp>
      <p:sp>
        <p:nvSpPr>
          <p:cNvPr id="36876" name="Line 12"/>
          <p:cNvSpPr>
            <a:spLocks noChangeShapeType="1"/>
          </p:cNvSpPr>
          <p:nvPr/>
        </p:nvSpPr>
        <p:spPr bwMode="auto">
          <a:xfrm>
            <a:off x="2057400" y="4724400"/>
            <a:ext cx="762000" cy="0"/>
          </a:xfrm>
          <a:prstGeom prst="line">
            <a:avLst/>
          </a:prstGeom>
          <a:noFill/>
          <a:ln w="9525">
            <a:solidFill>
              <a:schemeClr val="tx1"/>
            </a:solidFill>
            <a:round/>
            <a:headEnd/>
            <a:tailEnd/>
          </a:ln>
          <a:effectLst/>
        </p:spPr>
        <p:txBody>
          <a:bodyPr/>
          <a:lstStyle/>
          <a:p>
            <a:endParaRPr lang="en-US"/>
          </a:p>
        </p:txBody>
      </p:sp>
      <p:sp>
        <p:nvSpPr>
          <p:cNvPr id="36877" name="Line 13"/>
          <p:cNvSpPr>
            <a:spLocks noChangeShapeType="1"/>
          </p:cNvSpPr>
          <p:nvPr/>
        </p:nvSpPr>
        <p:spPr bwMode="auto">
          <a:xfrm>
            <a:off x="4724400" y="4191000"/>
            <a:ext cx="838200" cy="0"/>
          </a:xfrm>
          <a:prstGeom prst="line">
            <a:avLst/>
          </a:prstGeom>
          <a:noFill/>
          <a:ln w="9525">
            <a:solidFill>
              <a:schemeClr val="tx1"/>
            </a:solidFill>
            <a:round/>
            <a:headEnd/>
            <a:tailEnd/>
          </a:ln>
          <a:effectLst/>
        </p:spPr>
        <p:txBody>
          <a:bodyPr/>
          <a:lstStyle/>
          <a:p>
            <a:endParaRPr lang="en-US"/>
          </a:p>
        </p:txBody>
      </p:sp>
      <p:sp>
        <p:nvSpPr>
          <p:cNvPr id="36878" name="Line 14"/>
          <p:cNvSpPr>
            <a:spLocks noChangeShapeType="1"/>
          </p:cNvSpPr>
          <p:nvPr/>
        </p:nvSpPr>
        <p:spPr bwMode="auto">
          <a:xfrm>
            <a:off x="4800600" y="4724400"/>
            <a:ext cx="7620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609600" y="1143000"/>
            <a:ext cx="7848600" cy="3732213"/>
          </a:xfrm>
          <a:prstGeom prst="rect">
            <a:avLst/>
          </a:prstGeom>
          <a:noFill/>
          <a:ln w="9525">
            <a:noFill/>
            <a:miter lim="800000"/>
            <a:headEnd/>
            <a:tailEnd/>
          </a:ln>
          <a:effectLst/>
        </p:spPr>
        <p:txBody>
          <a:bodyPr>
            <a:spAutoFit/>
          </a:bodyPr>
          <a:lstStyle/>
          <a:p>
            <a:pPr>
              <a:lnSpc>
                <a:spcPct val="20000"/>
              </a:lnSpc>
              <a:spcBef>
                <a:spcPct val="50000"/>
              </a:spcBef>
            </a:pPr>
            <a:endParaRPr lang="en-US"/>
          </a:p>
          <a:p>
            <a:pPr>
              <a:lnSpc>
                <a:spcPct val="20000"/>
              </a:lnSpc>
              <a:spcBef>
                <a:spcPct val="50000"/>
              </a:spcBef>
            </a:pPr>
            <a:endParaRPr lang="en-US"/>
          </a:p>
          <a:p>
            <a:pPr>
              <a:lnSpc>
                <a:spcPct val="20000"/>
              </a:lnSpc>
              <a:spcBef>
                <a:spcPct val="50000"/>
              </a:spcBef>
            </a:pPr>
            <a:r>
              <a:rPr lang="en-US"/>
              <a:t>        </a:t>
            </a:r>
            <a:r>
              <a:rPr lang="en-US">
                <a:solidFill>
                  <a:srgbClr val="FF0000"/>
                </a:solidFill>
              </a:rPr>
              <a:t>*    *</a:t>
            </a:r>
          </a:p>
          <a:p>
            <a:pPr>
              <a:lnSpc>
                <a:spcPct val="20000"/>
              </a:lnSpc>
              <a:spcBef>
                <a:spcPct val="50000"/>
              </a:spcBef>
            </a:pPr>
            <a:r>
              <a:rPr lang="en-US"/>
              <a:t>C</a:t>
            </a:r>
            <a:r>
              <a:rPr lang="en-US" baseline="-25000"/>
              <a:t>6</a:t>
            </a:r>
            <a:r>
              <a:rPr lang="en-US"/>
              <a:t>H</a:t>
            </a:r>
            <a:r>
              <a:rPr lang="en-US" baseline="-25000"/>
              <a:t>5</a:t>
            </a:r>
            <a:r>
              <a:rPr lang="en-US"/>
              <a:t>CHCHC</a:t>
            </a:r>
            <a:r>
              <a:rPr lang="en-US" baseline="-25000"/>
              <a:t>6</a:t>
            </a:r>
            <a:r>
              <a:rPr lang="en-US"/>
              <a:t>H</a:t>
            </a:r>
            <a:r>
              <a:rPr lang="en-US" baseline="-25000"/>
              <a:t>5</a:t>
            </a:r>
            <a:r>
              <a:rPr lang="en-US"/>
              <a:t>    +   KOH(alc)  </a:t>
            </a:r>
            <a:r>
              <a:rPr lang="en-US">
                <a:sym typeface="Wingdings" pitchFamily="2" charset="2"/>
              </a:rPr>
              <a:t>  C</a:t>
            </a:r>
            <a:r>
              <a:rPr lang="en-US" baseline="-25000">
                <a:sym typeface="Wingdings" pitchFamily="2" charset="2"/>
              </a:rPr>
              <a:t>6</a:t>
            </a:r>
            <a:r>
              <a:rPr lang="en-US">
                <a:sym typeface="Wingdings" pitchFamily="2" charset="2"/>
              </a:rPr>
              <a:t>H</a:t>
            </a:r>
            <a:r>
              <a:rPr lang="en-US" baseline="-25000">
                <a:sym typeface="Wingdings" pitchFamily="2" charset="2"/>
              </a:rPr>
              <a:t>5</a:t>
            </a:r>
            <a:r>
              <a:rPr lang="en-US">
                <a:sym typeface="Wingdings" pitchFamily="2" charset="2"/>
              </a:rPr>
              <a:t>CH=CC</a:t>
            </a:r>
            <a:r>
              <a:rPr lang="en-US" baseline="-25000">
                <a:sym typeface="Wingdings" pitchFamily="2" charset="2"/>
              </a:rPr>
              <a:t>6</a:t>
            </a:r>
            <a:r>
              <a:rPr lang="en-US">
                <a:sym typeface="Wingdings" pitchFamily="2" charset="2"/>
              </a:rPr>
              <a:t>H</a:t>
            </a:r>
            <a:r>
              <a:rPr lang="en-US" baseline="-25000">
                <a:sym typeface="Wingdings" pitchFamily="2" charset="2"/>
              </a:rPr>
              <a:t>5</a:t>
            </a:r>
            <a:endParaRPr lang="en-US"/>
          </a:p>
          <a:p>
            <a:pPr>
              <a:lnSpc>
                <a:spcPct val="50000"/>
              </a:lnSpc>
              <a:spcBef>
                <a:spcPct val="50000"/>
              </a:spcBef>
            </a:pPr>
            <a:r>
              <a:rPr lang="en-US"/>
              <a:t>        Br  CH</a:t>
            </a:r>
            <a:r>
              <a:rPr lang="en-US" baseline="-25000"/>
              <a:t>3</a:t>
            </a:r>
            <a:r>
              <a:rPr lang="en-US"/>
              <a:t>                                                        CH</a:t>
            </a:r>
            <a:r>
              <a:rPr lang="en-US" baseline="-25000"/>
              <a:t>3</a:t>
            </a:r>
          </a:p>
          <a:p>
            <a:pPr>
              <a:lnSpc>
                <a:spcPct val="50000"/>
              </a:lnSpc>
              <a:spcBef>
                <a:spcPct val="50000"/>
              </a:spcBef>
            </a:pPr>
            <a:endParaRPr lang="en-US"/>
          </a:p>
          <a:p>
            <a:pPr>
              <a:lnSpc>
                <a:spcPct val="50000"/>
              </a:lnSpc>
              <a:spcBef>
                <a:spcPct val="50000"/>
              </a:spcBef>
            </a:pPr>
            <a:r>
              <a:rPr lang="en-US" sz="2000"/>
              <a:t>  </a:t>
            </a:r>
            <a:r>
              <a:rPr lang="en-US" sz="2000">
                <a:solidFill>
                  <a:schemeClr val="accent2"/>
                </a:solidFill>
              </a:rPr>
              <a:t>1-bromo-1,2-diphenylpropane	               1,2-diphenylpropene</a:t>
            </a:r>
          </a:p>
          <a:p>
            <a:pPr>
              <a:lnSpc>
                <a:spcPct val="50000"/>
              </a:lnSpc>
              <a:spcBef>
                <a:spcPct val="50000"/>
              </a:spcBef>
            </a:pPr>
            <a:endParaRPr lang="en-US" sz="2000">
              <a:solidFill>
                <a:schemeClr val="accent2"/>
              </a:solidFill>
            </a:endParaRPr>
          </a:p>
          <a:p>
            <a:pPr>
              <a:lnSpc>
                <a:spcPct val="50000"/>
              </a:lnSpc>
              <a:spcBef>
                <a:spcPct val="50000"/>
              </a:spcBef>
            </a:pPr>
            <a:r>
              <a:rPr lang="en-US">
                <a:solidFill>
                  <a:schemeClr val="accent2"/>
                </a:solidFill>
              </a:rPr>
              <a:t>   4 stereoisomers			2 stereoisomers</a:t>
            </a:r>
          </a:p>
          <a:p>
            <a:pPr>
              <a:lnSpc>
                <a:spcPct val="50000"/>
              </a:lnSpc>
              <a:spcBef>
                <a:spcPct val="50000"/>
              </a:spcBef>
            </a:pPr>
            <a:r>
              <a:rPr lang="en-US">
                <a:solidFill>
                  <a:schemeClr val="accent2"/>
                </a:solidFill>
              </a:rPr>
              <a:t>					   (</a:t>
            </a:r>
            <a:r>
              <a:rPr lang="en-US" i="1">
                <a:solidFill>
                  <a:schemeClr val="accent2"/>
                </a:solidFill>
              </a:rPr>
              <a:t>E</a:t>
            </a:r>
            <a:r>
              <a:rPr lang="en-US">
                <a:solidFill>
                  <a:schemeClr val="accent2"/>
                </a:solidFill>
              </a:rPr>
              <a:t>)- &amp; (</a:t>
            </a:r>
            <a:r>
              <a:rPr lang="en-US" i="1">
                <a:solidFill>
                  <a:schemeClr val="accent2"/>
                </a:solidFill>
              </a:rPr>
              <a:t>Z</a:t>
            </a:r>
            <a:r>
              <a:rPr lang="en-US">
                <a:solidFill>
                  <a:schemeClr val="accent2"/>
                </a:solidFill>
              </a:rPr>
              <a:t>)</a:t>
            </a:r>
            <a:r>
              <a:rPr lang="en-US" i="1">
                <a:solidFill>
                  <a:schemeClr val="accent2"/>
                </a:solidFill>
              </a:rPr>
              <a:t>-</a:t>
            </a:r>
          </a:p>
          <a:p>
            <a:pPr>
              <a:lnSpc>
                <a:spcPct val="50000"/>
              </a:lnSpc>
              <a:spcBef>
                <a:spcPct val="50000"/>
              </a:spcBef>
            </a:pPr>
            <a:endParaRPr lang="en-US" i="1">
              <a:solidFill>
                <a:schemeClr val="accent2"/>
              </a:solidFill>
            </a:endParaRPr>
          </a:p>
          <a:p>
            <a:pPr>
              <a:lnSpc>
                <a:spcPct val="50000"/>
              </a:lnSpc>
              <a:spcBef>
                <a:spcPct val="50000"/>
              </a:spcBef>
            </a:pPr>
            <a:r>
              <a:rPr lang="en-US" i="1">
                <a:solidFill>
                  <a:schemeClr val="accent2"/>
                </a:solidFill>
              </a:rPr>
              <a:t>dehydrohalogenation of an alkyl halide via </a:t>
            </a:r>
            <a:r>
              <a:rPr lang="en-US">
                <a:solidFill>
                  <a:schemeClr val="accent2"/>
                </a:solidFill>
              </a:rPr>
              <a:t>E2 </a:t>
            </a:r>
            <a:r>
              <a:rPr lang="en-US" i="1">
                <a:solidFill>
                  <a:schemeClr val="accent2"/>
                </a:solidFill>
              </a:rPr>
              <a:t>mechanism</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609600" y="609600"/>
            <a:ext cx="7848600" cy="5203825"/>
          </a:xfrm>
          <a:prstGeom prst="rect">
            <a:avLst/>
          </a:prstGeom>
          <a:noFill/>
          <a:ln w="9525">
            <a:noFill/>
            <a:miter lim="800000"/>
            <a:headEnd/>
            <a:tailEnd/>
          </a:ln>
          <a:effectLst/>
        </p:spPr>
        <p:txBody>
          <a:bodyPr>
            <a:spAutoFit/>
          </a:bodyPr>
          <a:lstStyle/>
          <a:p>
            <a:pPr>
              <a:spcBef>
                <a:spcPct val="50000"/>
              </a:spcBef>
            </a:pPr>
            <a:r>
              <a:rPr lang="en-US"/>
              <a:t>       C</a:t>
            </a:r>
            <a:r>
              <a:rPr lang="en-US" baseline="-25000"/>
              <a:t>6</a:t>
            </a:r>
            <a:r>
              <a:rPr lang="en-US"/>
              <a:t>H</a:t>
            </a:r>
            <a:r>
              <a:rPr lang="en-US" baseline="-25000"/>
              <a:t>5</a:t>
            </a:r>
            <a:r>
              <a:rPr lang="en-US"/>
              <a:t>               C</a:t>
            </a:r>
            <a:r>
              <a:rPr lang="en-US" baseline="-25000"/>
              <a:t>6</a:t>
            </a:r>
            <a:r>
              <a:rPr lang="en-US"/>
              <a:t>H</a:t>
            </a:r>
            <a:r>
              <a:rPr lang="en-US" baseline="-25000"/>
              <a:t>5</a:t>
            </a:r>
            <a:r>
              <a:rPr lang="en-US"/>
              <a:t>		  C</a:t>
            </a:r>
            <a:r>
              <a:rPr lang="en-US" baseline="-25000"/>
              <a:t>6</a:t>
            </a:r>
            <a:r>
              <a:rPr lang="en-US"/>
              <a:t>H</a:t>
            </a:r>
            <a:r>
              <a:rPr lang="en-US" baseline="-25000"/>
              <a:t>5</a:t>
            </a:r>
            <a:r>
              <a:rPr lang="en-US"/>
              <a:t>		 C</a:t>
            </a:r>
            <a:r>
              <a:rPr lang="en-US" baseline="-25000"/>
              <a:t>6</a:t>
            </a:r>
            <a:r>
              <a:rPr lang="en-US"/>
              <a:t>H</a:t>
            </a:r>
            <a:r>
              <a:rPr lang="en-US" baseline="-25000"/>
              <a:t>5</a:t>
            </a:r>
            <a:endParaRPr lang="en-US"/>
          </a:p>
          <a:p>
            <a:pPr>
              <a:spcBef>
                <a:spcPct val="50000"/>
              </a:spcBef>
            </a:pPr>
            <a:r>
              <a:rPr lang="en-US"/>
              <a:t>CH</a:t>
            </a:r>
            <a:r>
              <a:rPr lang="en-US" baseline="-25000"/>
              <a:t>3</a:t>
            </a:r>
            <a:r>
              <a:rPr lang="en-US"/>
              <a:t>        H       H           CH</a:t>
            </a:r>
            <a:r>
              <a:rPr lang="en-US" baseline="-25000"/>
              <a:t>3</a:t>
            </a:r>
            <a:r>
              <a:rPr lang="en-US"/>
              <a:t>          CH</a:t>
            </a:r>
            <a:r>
              <a:rPr lang="en-US" baseline="-25000"/>
              <a:t>3</a:t>
            </a:r>
            <a:r>
              <a:rPr lang="en-US"/>
              <a:t>        H       H          CH</a:t>
            </a:r>
            <a:r>
              <a:rPr lang="en-US" baseline="-25000"/>
              <a:t>3</a:t>
            </a:r>
            <a:endParaRPr lang="en-US"/>
          </a:p>
          <a:p>
            <a:pPr>
              <a:spcBef>
                <a:spcPct val="50000"/>
              </a:spcBef>
            </a:pPr>
            <a:r>
              <a:rPr lang="en-US"/>
              <a:t>  Br         H       H           Br                H         Br     Br          H</a:t>
            </a:r>
          </a:p>
          <a:p>
            <a:pPr>
              <a:spcBef>
                <a:spcPct val="50000"/>
              </a:spcBef>
            </a:pPr>
            <a:r>
              <a:rPr lang="en-US"/>
              <a:t>        C</a:t>
            </a:r>
            <a:r>
              <a:rPr lang="en-US" baseline="-25000"/>
              <a:t>6</a:t>
            </a:r>
            <a:r>
              <a:rPr lang="en-US"/>
              <a:t>H</a:t>
            </a:r>
            <a:r>
              <a:rPr lang="en-US" baseline="-25000"/>
              <a:t>5</a:t>
            </a:r>
            <a:r>
              <a:rPr lang="en-US"/>
              <a:t>	       C</a:t>
            </a:r>
            <a:r>
              <a:rPr lang="en-US" baseline="-25000"/>
              <a:t>6</a:t>
            </a:r>
            <a:r>
              <a:rPr lang="en-US"/>
              <a:t>H</a:t>
            </a:r>
            <a:r>
              <a:rPr lang="en-US" baseline="-25000"/>
              <a:t>5</a:t>
            </a:r>
            <a:r>
              <a:rPr lang="en-US"/>
              <a:t>                       C</a:t>
            </a:r>
            <a:r>
              <a:rPr lang="en-US" baseline="-25000"/>
              <a:t>6</a:t>
            </a:r>
            <a:r>
              <a:rPr lang="en-US"/>
              <a:t>H</a:t>
            </a:r>
            <a:r>
              <a:rPr lang="en-US" baseline="-25000"/>
              <a:t>5</a:t>
            </a:r>
            <a:r>
              <a:rPr lang="en-US"/>
              <a:t>               C</a:t>
            </a:r>
            <a:r>
              <a:rPr lang="en-US" baseline="-25000"/>
              <a:t>6</a:t>
            </a:r>
            <a:r>
              <a:rPr lang="en-US"/>
              <a:t>H</a:t>
            </a:r>
            <a:r>
              <a:rPr lang="en-US" baseline="-25000"/>
              <a:t>5</a:t>
            </a:r>
            <a:endParaRPr lang="en-US"/>
          </a:p>
          <a:p>
            <a:pPr>
              <a:spcBef>
                <a:spcPct val="50000"/>
              </a:spcBef>
            </a:pPr>
            <a:r>
              <a:rPr lang="en-US"/>
              <a:t>               </a:t>
            </a:r>
            <a:r>
              <a:rPr lang="en-US" i="1">
                <a:solidFill>
                  <a:schemeClr val="accent2"/>
                </a:solidFill>
              </a:rPr>
              <a:t>erythro-                                           threo-</a:t>
            </a:r>
            <a:r>
              <a:rPr lang="en-US">
                <a:solidFill>
                  <a:schemeClr val="accent2"/>
                </a:solidFill>
              </a:rPr>
              <a:t>  </a:t>
            </a:r>
          </a:p>
          <a:p>
            <a:pPr>
              <a:lnSpc>
                <a:spcPct val="50000"/>
              </a:lnSpc>
              <a:spcBef>
                <a:spcPct val="50000"/>
              </a:spcBef>
            </a:pPr>
            <a:endParaRPr lang="en-US">
              <a:solidFill>
                <a:schemeClr val="accent2"/>
              </a:solidFill>
            </a:endParaRPr>
          </a:p>
          <a:p>
            <a:pPr>
              <a:lnSpc>
                <a:spcPct val="30000"/>
              </a:lnSpc>
              <a:spcBef>
                <a:spcPct val="50000"/>
              </a:spcBef>
            </a:pPr>
            <a:r>
              <a:rPr lang="en-US"/>
              <a:t>	C</a:t>
            </a:r>
            <a:r>
              <a:rPr lang="en-US" baseline="-25000"/>
              <a:t>6</a:t>
            </a:r>
            <a:r>
              <a:rPr lang="en-US"/>
              <a:t>H</a:t>
            </a:r>
            <a:r>
              <a:rPr lang="en-US" baseline="-25000"/>
              <a:t>5</a:t>
            </a:r>
            <a:r>
              <a:rPr lang="en-US"/>
              <a:t>          CH</a:t>
            </a:r>
            <a:r>
              <a:rPr lang="en-US" baseline="-25000"/>
              <a:t>3</a:t>
            </a:r>
            <a:r>
              <a:rPr lang="en-US"/>
              <a:t>                       C</a:t>
            </a:r>
            <a:r>
              <a:rPr lang="en-US" baseline="-25000"/>
              <a:t>6</a:t>
            </a:r>
            <a:r>
              <a:rPr lang="en-US"/>
              <a:t>H</a:t>
            </a:r>
            <a:r>
              <a:rPr lang="en-US" baseline="-25000"/>
              <a:t>5</a:t>
            </a:r>
            <a:r>
              <a:rPr lang="en-US"/>
              <a:t>         C</a:t>
            </a:r>
            <a:r>
              <a:rPr lang="en-US" baseline="-25000"/>
              <a:t>6</a:t>
            </a:r>
            <a:r>
              <a:rPr lang="en-US"/>
              <a:t>H</a:t>
            </a:r>
            <a:r>
              <a:rPr lang="en-US" baseline="-25000"/>
              <a:t>5</a:t>
            </a:r>
          </a:p>
          <a:p>
            <a:pPr>
              <a:lnSpc>
                <a:spcPct val="30000"/>
              </a:lnSpc>
              <a:spcBef>
                <a:spcPct val="50000"/>
              </a:spcBef>
            </a:pPr>
            <a:r>
              <a:rPr lang="en-US"/>
              <a:t>	      \          /			      \          /		</a:t>
            </a:r>
          </a:p>
          <a:p>
            <a:pPr>
              <a:lnSpc>
                <a:spcPct val="30000"/>
              </a:lnSpc>
              <a:spcBef>
                <a:spcPct val="50000"/>
              </a:spcBef>
            </a:pPr>
            <a:r>
              <a:rPr lang="en-US"/>
              <a:t>                   C = C                                       C = C</a:t>
            </a:r>
          </a:p>
          <a:p>
            <a:pPr>
              <a:lnSpc>
                <a:spcPct val="30000"/>
              </a:lnSpc>
              <a:spcBef>
                <a:spcPct val="50000"/>
              </a:spcBef>
            </a:pPr>
            <a:r>
              <a:rPr lang="en-US"/>
              <a:t>	      /          \                                    /          \</a:t>
            </a:r>
          </a:p>
          <a:p>
            <a:pPr>
              <a:lnSpc>
                <a:spcPct val="30000"/>
              </a:lnSpc>
              <a:spcBef>
                <a:spcPct val="50000"/>
              </a:spcBef>
            </a:pPr>
            <a:r>
              <a:rPr lang="en-US"/>
              <a:t>	   H            C</a:t>
            </a:r>
            <a:r>
              <a:rPr lang="en-US" baseline="-25000"/>
              <a:t>6</a:t>
            </a:r>
            <a:r>
              <a:rPr lang="en-US"/>
              <a:t>H</a:t>
            </a:r>
            <a:r>
              <a:rPr lang="en-US" baseline="-25000"/>
              <a:t>5</a:t>
            </a:r>
            <a:r>
              <a:rPr lang="en-US"/>
              <a:t>                         H            CH</a:t>
            </a:r>
            <a:r>
              <a:rPr lang="en-US" baseline="-25000"/>
              <a:t>3</a:t>
            </a:r>
            <a:endParaRPr lang="en-US"/>
          </a:p>
          <a:p>
            <a:pPr>
              <a:lnSpc>
                <a:spcPct val="50000"/>
              </a:lnSpc>
              <a:spcBef>
                <a:spcPct val="50000"/>
              </a:spcBef>
            </a:pPr>
            <a:endParaRPr lang="en-US"/>
          </a:p>
          <a:p>
            <a:pPr>
              <a:lnSpc>
                <a:spcPct val="50000"/>
              </a:lnSpc>
              <a:spcBef>
                <a:spcPct val="50000"/>
              </a:spcBef>
            </a:pPr>
            <a:r>
              <a:rPr lang="en-US"/>
              <a:t>  	         </a:t>
            </a:r>
            <a:r>
              <a:rPr lang="en-US">
                <a:solidFill>
                  <a:schemeClr val="accent2"/>
                </a:solidFill>
              </a:rPr>
              <a:t>(</a:t>
            </a:r>
            <a:r>
              <a:rPr lang="en-US" i="1">
                <a:solidFill>
                  <a:schemeClr val="accent2"/>
                </a:solidFill>
              </a:rPr>
              <a:t>E</a:t>
            </a:r>
            <a:r>
              <a:rPr lang="en-US">
                <a:solidFill>
                  <a:schemeClr val="accent2"/>
                </a:solidFill>
              </a:rPr>
              <a:t>)-                                           (</a:t>
            </a:r>
            <a:r>
              <a:rPr lang="en-US" i="1">
                <a:solidFill>
                  <a:schemeClr val="accent2"/>
                </a:solidFill>
              </a:rPr>
              <a:t>Z</a:t>
            </a:r>
            <a:r>
              <a:rPr lang="en-US">
                <a:solidFill>
                  <a:schemeClr val="accent2"/>
                </a:solidFill>
              </a:rPr>
              <a:t>)-</a:t>
            </a:r>
          </a:p>
        </p:txBody>
      </p:sp>
      <p:sp>
        <p:nvSpPr>
          <p:cNvPr id="23556" name="Line 4"/>
          <p:cNvSpPr>
            <a:spLocks noChangeShapeType="1"/>
          </p:cNvSpPr>
          <p:nvPr/>
        </p:nvSpPr>
        <p:spPr bwMode="auto">
          <a:xfrm>
            <a:off x="3276600" y="990600"/>
            <a:ext cx="0" cy="1371600"/>
          </a:xfrm>
          <a:prstGeom prst="line">
            <a:avLst/>
          </a:prstGeom>
          <a:noFill/>
          <a:ln w="9525">
            <a:solidFill>
              <a:schemeClr val="tx1"/>
            </a:solidFill>
            <a:round/>
            <a:headEnd/>
            <a:tailEnd/>
          </a:ln>
          <a:effectLst/>
        </p:spPr>
        <p:txBody>
          <a:bodyPr/>
          <a:lstStyle/>
          <a:p>
            <a:endParaRPr lang="en-US"/>
          </a:p>
        </p:txBody>
      </p:sp>
      <p:sp>
        <p:nvSpPr>
          <p:cNvPr id="23557" name="Line 5"/>
          <p:cNvSpPr>
            <a:spLocks noChangeShapeType="1"/>
          </p:cNvSpPr>
          <p:nvPr/>
        </p:nvSpPr>
        <p:spPr bwMode="auto">
          <a:xfrm>
            <a:off x="5715000" y="990600"/>
            <a:ext cx="0" cy="1371600"/>
          </a:xfrm>
          <a:prstGeom prst="line">
            <a:avLst/>
          </a:prstGeom>
          <a:noFill/>
          <a:ln w="9525">
            <a:solidFill>
              <a:schemeClr val="tx1"/>
            </a:solidFill>
            <a:round/>
            <a:headEnd/>
            <a:tailEnd/>
          </a:ln>
          <a:effectLst/>
        </p:spPr>
        <p:txBody>
          <a:bodyPr/>
          <a:lstStyle/>
          <a:p>
            <a:endParaRPr lang="en-US"/>
          </a:p>
        </p:txBody>
      </p:sp>
      <p:sp>
        <p:nvSpPr>
          <p:cNvPr id="23558" name="Line 6"/>
          <p:cNvSpPr>
            <a:spLocks noChangeShapeType="1"/>
          </p:cNvSpPr>
          <p:nvPr/>
        </p:nvSpPr>
        <p:spPr bwMode="auto">
          <a:xfrm>
            <a:off x="7467600" y="990600"/>
            <a:ext cx="0" cy="1371600"/>
          </a:xfrm>
          <a:prstGeom prst="line">
            <a:avLst/>
          </a:prstGeom>
          <a:noFill/>
          <a:ln w="9525">
            <a:solidFill>
              <a:schemeClr val="tx1"/>
            </a:solidFill>
            <a:round/>
            <a:headEnd/>
            <a:tailEnd/>
          </a:ln>
          <a:effectLst/>
        </p:spPr>
        <p:txBody>
          <a:bodyPr/>
          <a:lstStyle/>
          <a:p>
            <a:endParaRPr lang="en-US"/>
          </a:p>
        </p:txBody>
      </p:sp>
      <p:sp>
        <p:nvSpPr>
          <p:cNvPr id="23559" name="Line 7"/>
          <p:cNvSpPr>
            <a:spLocks noChangeShapeType="1"/>
          </p:cNvSpPr>
          <p:nvPr/>
        </p:nvSpPr>
        <p:spPr bwMode="auto">
          <a:xfrm>
            <a:off x="1524000" y="990600"/>
            <a:ext cx="0" cy="1371600"/>
          </a:xfrm>
          <a:prstGeom prst="line">
            <a:avLst/>
          </a:prstGeom>
          <a:noFill/>
          <a:ln w="9525">
            <a:solidFill>
              <a:schemeClr val="tx1"/>
            </a:solidFill>
            <a:round/>
            <a:headEnd/>
            <a:tailEnd/>
          </a:ln>
          <a:effectLst/>
        </p:spPr>
        <p:txBody>
          <a:bodyPr/>
          <a:lstStyle/>
          <a:p>
            <a:endParaRPr lang="en-US"/>
          </a:p>
        </p:txBody>
      </p:sp>
      <p:sp>
        <p:nvSpPr>
          <p:cNvPr id="23560" name="Line 8"/>
          <p:cNvSpPr>
            <a:spLocks noChangeShapeType="1"/>
          </p:cNvSpPr>
          <p:nvPr/>
        </p:nvSpPr>
        <p:spPr bwMode="auto">
          <a:xfrm>
            <a:off x="1219200" y="1371600"/>
            <a:ext cx="533400" cy="0"/>
          </a:xfrm>
          <a:prstGeom prst="line">
            <a:avLst/>
          </a:prstGeom>
          <a:noFill/>
          <a:ln w="9525">
            <a:solidFill>
              <a:schemeClr val="tx1"/>
            </a:solidFill>
            <a:round/>
            <a:headEnd/>
            <a:tailEnd/>
          </a:ln>
          <a:effectLst/>
        </p:spPr>
        <p:txBody>
          <a:bodyPr/>
          <a:lstStyle/>
          <a:p>
            <a:endParaRPr lang="en-US"/>
          </a:p>
        </p:txBody>
      </p:sp>
      <p:sp>
        <p:nvSpPr>
          <p:cNvPr id="23561" name="Line 9"/>
          <p:cNvSpPr>
            <a:spLocks noChangeShapeType="1"/>
          </p:cNvSpPr>
          <p:nvPr/>
        </p:nvSpPr>
        <p:spPr bwMode="auto">
          <a:xfrm>
            <a:off x="1219200" y="1905000"/>
            <a:ext cx="609600" cy="0"/>
          </a:xfrm>
          <a:prstGeom prst="line">
            <a:avLst/>
          </a:prstGeom>
          <a:noFill/>
          <a:ln w="9525">
            <a:solidFill>
              <a:schemeClr val="tx1"/>
            </a:solidFill>
            <a:round/>
            <a:headEnd/>
            <a:tailEnd/>
          </a:ln>
          <a:effectLst/>
        </p:spPr>
        <p:txBody>
          <a:bodyPr/>
          <a:lstStyle/>
          <a:p>
            <a:endParaRPr lang="en-US"/>
          </a:p>
        </p:txBody>
      </p:sp>
      <p:sp>
        <p:nvSpPr>
          <p:cNvPr id="23562" name="Line 10"/>
          <p:cNvSpPr>
            <a:spLocks noChangeShapeType="1"/>
          </p:cNvSpPr>
          <p:nvPr/>
        </p:nvSpPr>
        <p:spPr bwMode="auto">
          <a:xfrm>
            <a:off x="2895600" y="1371600"/>
            <a:ext cx="685800" cy="0"/>
          </a:xfrm>
          <a:prstGeom prst="line">
            <a:avLst/>
          </a:prstGeom>
          <a:noFill/>
          <a:ln w="9525">
            <a:solidFill>
              <a:schemeClr val="tx1"/>
            </a:solidFill>
            <a:round/>
            <a:headEnd/>
            <a:tailEnd/>
          </a:ln>
          <a:effectLst/>
        </p:spPr>
        <p:txBody>
          <a:bodyPr/>
          <a:lstStyle/>
          <a:p>
            <a:endParaRPr lang="en-US"/>
          </a:p>
        </p:txBody>
      </p:sp>
      <p:sp>
        <p:nvSpPr>
          <p:cNvPr id="23563" name="Line 11"/>
          <p:cNvSpPr>
            <a:spLocks noChangeShapeType="1"/>
          </p:cNvSpPr>
          <p:nvPr/>
        </p:nvSpPr>
        <p:spPr bwMode="auto">
          <a:xfrm>
            <a:off x="5486400" y="1371600"/>
            <a:ext cx="533400" cy="0"/>
          </a:xfrm>
          <a:prstGeom prst="line">
            <a:avLst/>
          </a:prstGeom>
          <a:noFill/>
          <a:ln w="9525">
            <a:solidFill>
              <a:schemeClr val="tx1"/>
            </a:solidFill>
            <a:round/>
            <a:headEnd/>
            <a:tailEnd/>
          </a:ln>
          <a:effectLst/>
        </p:spPr>
        <p:txBody>
          <a:bodyPr/>
          <a:lstStyle/>
          <a:p>
            <a:endParaRPr lang="en-US"/>
          </a:p>
        </p:txBody>
      </p:sp>
      <p:sp>
        <p:nvSpPr>
          <p:cNvPr id="23564" name="Line 12"/>
          <p:cNvSpPr>
            <a:spLocks noChangeShapeType="1"/>
          </p:cNvSpPr>
          <p:nvPr/>
        </p:nvSpPr>
        <p:spPr bwMode="auto">
          <a:xfrm>
            <a:off x="7086600" y="1371600"/>
            <a:ext cx="609600" cy="0"/>
          </a:xfrm>
          <a:prstGeom prst="line">
            <a:avLst/>
          </a:prstGeom>
          <a:noFill/>
          <a:ln w="9525">
            <a:solidFill>
              <a:schemeClr val="tx1"/>
            </a:solidFill>
            <a:round/>
            <a:headEnd/>
            <a:tailEnd/>
          </a:ln>
          <a:effectLst/>
        </p:spPr>
        <p:txBody>
          <a:bodyPr/>
          <a:lstStyle/>
          <a:p>
            <a:endParaRPr lang="en-US"/>
          </a:p>
        </p:txBody>
      </p:sp>
      <p:sp>
        <p:nvSpPr>
          <p:cNvPr id="23565" name="Line 13"/>
          <p:cNvSpPr>
            <a:spLocks noChangeShapeType="1"/>
          </p:cNvSpPr>
          <p:nvPr/>
        </p:nvSpPr>
        <p:spPr bwMode="auto">
          <a:xfrm>
            <a:off x="2819400" y="1905000"/>
            <a:ext cx="838200" cy="0"/>
          </a:xfrm>
          <a:prstGeom prst="line">
            <a:avLst/>
          </a:prstGeom>
          <a:noFill/>
          <a:ln w="9525">
            <a:solidFill>
              <a:schemeClr val="tx1"/>
            </a:solidFill>
            <a:round/>
            <a:headEnd/>
            <a:tailEnd/>
          </a:ln>
          <a:effectLst/>
        </p:spPr>
        <p:txBody>
          <a:bodyPr/>
          <a:lstStyle/>
          <a:p>
            <a:endParaRPr lang="en-US"/>
          </a:p>
        </p:txBody>
      </p:sp>
      <p:sp>
        <p:nvSpPr>
          <p:cNvPr id="23566" name="Line 14"/>
          <p:cNvSpPr>
            <a:spLocks noChangeShapeType="1"/>
          </p:cNvSpPr>
          <p:nvPr/>
        </p:nvSpPr>
        <p:spPr bwMode="auto">
          <a:xfrm>
            <a:off x="5410200" y="1905000"/>
            <a:ext cx="609600" cy="0"/>
          </a:xfrm>
          <a:prstGeom prst="line">
            <a:avLst/>
          </a:prstGeom>
          <a:noFill/>
          <a:ln w="9525">
            <a:solidFill>
              <a:schemeClr val="tx1"/>
            </a:solidFill>
            <a:round/>
            <a:headEnd/>
            <a:tailEnd/>
          </a:ln>
          <a:effectLst/>
        </p:spPr>
        <p:txBody>
          <a:bodyPr/>
          <a:lstStyle/>
          <a:p>
            <a:endParaRPr lang="en-US"/>
          </a:p>
        </p:txBody>
      </p:sp>
      <p:sp>
        <p:nvSpPr>
          <p:cNvPr id="23567" name="Line 15"/>
          <p:cNvSpPr>
            <a:spLocks noChangeShapeType="1"/>
          </p:cNvSpPr>
          <p:nvPr/>
        </p:nvSpPr>
        <p:spPr bwMode="auto">
          <a:xfrm>
            <a:off x="7086600" y="1905000"/>
            <a:ext cx="685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609600" y="609600"/>
            <a:ext cx="8077200" cy="457200"/>
          </a:xfrm>
          <a:prstGeom prst="rect">
            <a:avLst/>
          </a:prstGeom>
          <a:noFill/>
          <a:ln w="9525">
            <a:noFill/>
            <a:miter lim="800000"/>
            <a:headEnd/>
            <a:tailEnd/>
          </a:ln>
          <a:effectLst/>
        </p:spPr>
        <p:txBody>
          <a:bodyPr>
            <a:spAutoFit/>
          </a:bodyPr>
          <a:lstStyle/>
          <a:p>
            <a:pPr>
              <a:spcBef>
                <a:spcPct val="50000"/>
              </a:spcBef>
            </a:pPr>
            <a:endParaRPr lang="en-US"/>
          </a:p>
        </p:txBody>
      </p:sp>
      <p:sp>
        <p:nvSpPr>
          <p:cNvPr id="24579" name="Text Box 3"/>
          <p:cNvSpPr txBox="1">
            <a:spLocks noChangeArrowheads="1"/>
          </p:cNvSpPr>
          <p:nvPr/>
        </p:nvSpPr>
        <p:spPr bwMode="auto">
          <a:xfrm>
            <a:off x="533400" y="838200"/>
            <a:ext cx="8153400" cy="4583113"/>
          </a:xfrm>
          <a:prstGeom prst="rect">
            <a:avLst/>
          </a:prstGeom>
          <a:noFill/>
          <a:ln w="9525">
            <a:noFill/>
            <a:miter lim="800000"/>
            <a:headEnd/>
            <a:tailEnd/>
          </a:ln>
          <a:effectLst/>
        </p:spPr>
        <p:txBody>
          <a:bodyPr>
            <a:spAutoFit/>
          </a:bodyPr>
          <a:lstStyle/>
          <a:p>
            <a:pPr>
              <a:spcBef>
                <a:spcPct val="50000"/>
              </a:spcBef>
            </a:pPr>
            <a:r>
              <a:rPr lang="en-US"/>
              <a:t>        C</a:t>
            </a:r>
            <a:r>
              <a:rPr lang="en-US" baseline="-25000"/>
              <a:t>6</a:t>
            </a:r>
            <a:r>
              <a:rPr lang="en-US"/>
              <a:t>H</a:t>
            </a:r>
            <a:r>
              <a:rPr lang="en-US" baseline="-25000"/>
              <a:t>5</a:t>
            </a:r>
            <a:r>
              <a:rPr lang="en-US"/>
              <a:t>                  C</a:t>
            </a:r>
            <a:r>
              <a:rPr lang="en-US" baseline="-25000"/>
              <a:t>6</a:t>
            </a:r>
            <a:r>
              <a:rPr lang="en-US"/>
              <a:t>H</a:t>
            </a:r>
            <a:r>
              <a:rPr lang="en-US" baseline="-25000"/>
              <a:t>5</a:t>
            </a:r>
            <a:r>
              <a:rPr lang="en-US"/>
              <a:t>	</a:t>
            </a:r>
          </a:p>
          <a:p>
            <a:pPr>
              <a:spcBef>
                <a:spcPct val="50000"/>
              </a:spcBef>
            </a:pPr>
            <a:r>
              <a:rPr lang="en-US"/>
              <a:t>CH</a:t>
            </a:r>
            <a:r>
              <a:rPr lang="en-US" baseline="-25000"/>
              <a:t>3</a:t>
            </a:r>
            <a:r>
              <a:rPr lang="en-US"/>
              <a:t>        </a:t>
            </a:r>
            <a:r>
              <a:rPr lang="en-US">
                <a:solidFill>
                  <a:schemeClr val="accent2"/>
                </a:solidFill>
              </a:rPr>
              <a:t>H</a:t>
            </a:r>
            <a:r>
              <a:rPr lang="en-US"/>
              <a:t>          </a:t>
            </a:r>
            <a:r>
              <a:rPr lang="en-US">
                <a:solidFill>
                  <a:schemeClr val="accent2"/>
                </a:solidFill>
              </a:rPr>
              <a:t>H </a:t>
            </a:r>
            <a:r>
              <a:rPr lang="en-US"/>
              <a:t>          CH</a:t>
            </a:r>
            <a:r>
              <a:rPr lang="en-US" baseline="-25000"/>
              <a:t>3</a:t>
            </a:r>
            <a:r>
              <a:rPr lang="en-US"/>
              <a:t>    	</a:t>
            </a:r>
            <a:r>
              <a:rPr lang="en-US" sz="2000"/>
              <a:t>KOH(alc)</a:t>
            </a:r>
          </a:p>
          <a:p>
            <a:pPr>
              <a:spcBef>
                <a:spcPct val="50000"/>
              </a:spcBef>
            </a:pPr>
            <a:r>
              <a:rPr lang="en-US"/>
              <a:t>  </a:t>
            </a:r>
            <a:r>
              <a:rPr lang="en-US">
                <a:solidFill>
                  <a:schemeClr val="accent2"/>
                </a:solidFill>
              </a:rPr>
              <a:t>Br</a:t>
            </a:r>
            <a:r>
              <a:rPr lang="en-US"/>
              <a:t>         H          H           </a:t>
            </a:r>
            <a:r>
              <a:rPr lang="en-US">
                <a:solidFill>
                  <a:schemeClr val="accent2"/>
                </a:solidFill>
              </a:rPr>
              <a:t>Br</a:t>
            </a:r>
            <a:r>
              <a:rPr lang="en-US"/>
              <a:t>                   </a:t>
            </a:r>
            <a:r>
              <a:rPr lang="en-US">
                <a:sym typeface="Wingdings" pitchFamily="2" charset="2"/>
              </a:rPr>
              <a:t>               </a:t>
            </a:r>
            <a:endParaRPr lang="en-US"/>
          </a:p>
          <a:p>
            <a:pPr>
              <a:spcBef>
                <a:spcPct val="50000"/>
              </a:spcBef>
            </a:pPr>
            <a:r>
              <a:rPr lang="en-US"/>
              <a:t>        C</a:t>
            </a:r>
            <a:r>
              <a:rPr lang="en-US" baseline="-25000"/>
              <a:t>6</a:t>
            </a:r>
            <a:r>
              <a:rPr lang="en-US"/>
              <a:t>H</a:t>
            </a:r>
            <a:r>
              <a:rPr lang="en-US" baseline="-25000"/>
              <a:t>5</a:t>
            </a:r>
            <a:r>
              <a:rPr lang="en-US"/>
              <a:t>	          C</a:t>
            </a:r>
            <a:r>
              <a:rPr lang="en-US" baseline="-25000"/>
              <a:t>6</a:t>
            </a:r>
            <a:r>
              <a:rPr lang="en-US"/>
              <a:t>H</a:t>
            </a:r>
            <a:r>
              <a:rPr lang="en-US" baseline="-25000"/>
              <a:t>5</a:t>
            </a:r>
            <a:r>
              <a:rPr lang="en-US"/>
              <a:t> </a:t>
            </a:r>
          </a:p>
          <a:p>
            <a:pPr>
              <a:lnSpc>
                <a:spcPct val="30000"/>
              </a:lnSpc>
              <a:spcBef>
                <a:spcPct val="50000"/>
              </a:spcBef>
            </a:pPr>
            <a:r>
              <a:rPr lang="en-US"/>
              <a:t>                 </a:t>
            </a:r>
            <a:r>
              <a:rPr lang="en-US" i="1">
                <a:solidFill>
                  <a:schemeClr val="accent2"/>
                </a:solidFill>
              </a:rPr>
              <a:t>erythro-</a:t>
            </a:r>
            <a:r>
              <a:rPr lang="en-US"/>
              <a:t>				C</a:t>
            </a:r>
            <a:r>
              <a:rPr lang="en-US" baseline="-25000"/>
              <a:t>6</a:t>
            </a:r>
            <a:r>
              <a:rPr lang="en-US"/>
              <a:t>H</a:t>
            </a:r>
            <a:r>
              <a:rPr lang="en-US" baseline="-25000"/>
              <a:t>5</a:t>
            </a:r>
            <a:r>
              <a:rPr lang="en-US"/>
              <a:t>          C</a:t>
            </a:r>
            <a:r>
              <a:rPr lang="en-US" baseline="-25000"/>
              <a:t>6</a:t>
            </a:r>
            <a:r>
              <a:rPr lang="en-US"/>
              <a:t>H</a:t>
            </a:r>
            <a:r>
              <a:rPr lang="en-US" baseline="-25000"/>
              <a:t>5</a:t>
            </a:r>
          </a:p>
          <a:p>
            <a:pPr>
              <a:lnSpc>
                <a:spcPct val="30000"/>
              </a:lnSpc>
              <a:spcBef>
                <a:spcPct val="50000"/>
              </a:spcBef>
            </a:pPr>
            <a:r>
              <a:rPr lang="en-US"/>
              <a:t>						      \           /	</a:t>
            </a:r>
          </a:p>
          <a:p>
            <a:pPr>
              <a:lnSpc>
                <a:spcPct val="30000"/>
              </a:lnSpc>
              <a:spcBef>
                <a:spcPct val="50000"/>
              </a:spcBef>
            </a:pPr>
            <a:r>
              <a:rPr lang="en-US"/>
              <a:t>						        C = C</a:t>
            </a:r>
          </a:p>
          <a:p>
            <a:pPr>
              <a:lnSpc>
                <a:spcPct val="30000"/>
              </a:lnSpc>
              <a:spcBef>
                <a:spcPct val="50000"/>
              </a:spcBef>
            </a:pPr>
            <a:r>
              <a:rPr lang="en-US"/>
              <a:t>						      /           \</a:t>
            </a:r>
          </a:p>
          <a:p>
            <a:pPr>
              <a:lnSpc>
                <a:spcPct val="30000"/>
              </a:lnSpc>
              <a:spcBef>
                <a:spcPct val="50000"/>
              </a:spcBef>
            </a:pPr>
            <a:r>
              <a:rPr lang="en-US"/>
              <a:t>						   H            CH</a:t>
            </a:r>
            <a:r>
              <a:rPr lang="en-US" baseline="-25000"/>
              <a:t>3</a:t>
            </a:r>
            <a:endParaRPr lang="en-US"/>
          </a:p>
          <a:p>
            <a:pPr>
              <a:lnSpc>
                <a:spcPct val="30000"/>
              </a:lnSpc>
              <a:spcBef>
                <a:spcPct val="50000"/>
              </a:spcBef>
            </a:pPr>
            <a:endParaRPr lang="en-US"/>
          </a:p>
          <a:p>
            <a:pPr>
              <a:lnSpc>
                <a:spcPct val="50000"/>
              </a:lnSpc>
              <a:spcBef>
                <a:spcPct val="50000"/>
              </a:spcBef>
            </a:pPr>
            <a:r>
              <a:rPr lang="en-US"/>
              <a:t>						           </a:t>
            </a:r>
            <a:r>
              <a:rPr lang="en-US">
                <a:solidFill>
                  <a:schemeClr val="accent2"/>
                </a:solidFill>
              </a:rPr>
              <a:t>(</a:t>
            </a:r>
            <a:r>
              <a:rPr lang="en-US" i="1">
                <a:solidFill>
                  <a:schemeClr val="accent2"/>
                </a:solidFill>
              </a:rPr>
              <a:t>Z</a:t>
            </a:r>
            <a:r>
              <a:rPr lang="en-US">
                <a:solidFill>
                  <a:schemeClr val="accent2"/>
                </a:solidFill>
              </a:rPr>
              <a:t>)-</a:t>
            </a:r>
          </a:p>
          <a:p>
            <a:pPr>
              <a:lnSpc>
                <a:spcPct val="50000"/>
              </a:lnSpc>
              <a:spcBef>
                <a:spcPct val="50000"/>
              </a:spcBef>
            </a:pPr>
            <a:r>
              <a:rPr lang="en-US"/>
              <a:t>				</a:t>
            </a:r>
          </a:p>
        </p:txBody>
      </p:sp>
      <p:sp>
        <p:nvSpPr>
          <p:cNvPr id="24580" name="Line 4"/>
          <p:cNvSpPr>
            <a:spLocks noChangeShapeType="1"/>
          </p:cNvSpPr>
          <p:nvPr/>
        </p:nvSpPr>
        <p:spPr bwMode="auto">
          <a:xfrm>
            <a:off x="1447800" y="1295400"/>
            <a:ext cx="0" cy="1295400"/>
          </a:xfrm>
          <a:prstGeom prst="line">
            <a:avLst/>
          </a:prstGeom>
          <a:noFill/>
          <a:ln w="9525">
            <a:solidFill>
              <a:schemeClr val="tx1"/>
            </a:solidFill>
            <a:round/>
            <a:headEnd/>
            <a:tailEnd/>
          </a:ln>
          <a:effectLst/>
        </p:spPr>
        <p:txBody>
          <a:bodyPr/>
          <a:lstStyle/>
          <a:p>
            <a:endParaRPr lang="en-US"/>
          </a:p>
        </p:txBody>
      </p:sp>
      <p:sp>
        <p:nvSpPr>
          <p:cNvPr id="24581" name="Line 5"/>
          <p:cNvSpPr>
            <a:spLocks noChangeShapeType="1"/>
          </p:cNvSpPr>
          <p:nvPr/>
        </p:nvSpPr>
        <p:spPr bwMode="auto">
          <a:xfrm>
            <a:off x="3429000" y="1295400"/>
            <a:ext cx="0" cy="1295400"/>
          </a:xfrm>
          <a:prstGeom prst="line">
            <a:avLst/>
          </a:prstGeom>
          <a:noFill/>
          <a:ln w="9525">
            <a:solidFill>
              <a:schemeClr val="tx1"/>
            </a:solidFill>
            <a:round/>
            <a:headEnd/>
            <a:tailEnd/>
          </a:ln>
          <a:effectLst/>
        </p:spPr>
        <p:txBody>
          <a:bodyPr/>
          <a:lstStyle/>
          <a:p>
            <a:endParaRPr lang="en-US"/>
          </a:p>
        </p:txBody>
      </p:sp>
      <p:sp>
        <p:nvSpPr>
          <p:cNvPr id="24582" name="Line 6"/>
          <p:cNvSpPr>
            <a:spLocks noChangeShapeType="1"/>
          </p:cNvSpPr>
          <p:nvPr/>
        </p:nvSpPr>
        <p:spPr bwMode="auto">
          <a:xfrm>
            <a:off x="1143000" y="1600200"/>
            <a:ext cx="609600" cy="0"/>
          </a:xfrm>
          <a:prstGeom prst="line">
            <a:avLst/>
          </a:prstGeom>
          <a:noFill/>
          <a:ln w="9525">
            <a:solidFill>
              <a:schemeClr val="tx1"/>
            </a:solidFill>
            <a:round/>
            <a:headEnd/>
            <a:tailEnd/>
          </a:ln>
          <a:effectLst/>
        </p:spPr>
        <p:txBody>
          <a:bodyPr/>
          <a:lstStyle/>
          <a:p>
            <a:endParaRPr lang="en-US"/>
          </a:p>
        </p:txBody>
      </p:sp>
      <p:sp>
        <p:nvSpPr>
          <p:cNvPr id="24583" name="Line 7"/>
          <p:cNvSpPr>
            <a:spLocks noChangeShapeType="1"/>
          </p:cNvSpPr>
          <p:nvPr/>
        </p:nvSpPr>
        <p:spPr bwMode="auto">
          <a:xfrm>
            <a:off x="3048000" y="1600200"/>
            <a:ext cx="685800" cy="0"/>
          </a:xfrm>
          <a:prstGeom prst="line">
            <a:avLst/>
          </a:prstGeom>
          <a:noFill/>
          <a:ln w="9525">
            <a:solidFill>
              <a:schemeClr val="tx1"/>
            </a:solidFill>
            <a:round/>
            <a:headEnd/>
            <a:tailEnd/>
          </a:ln>
          <a:effectLst/>
        </p:spPr>
        <p:txBody>
          <a:bodyPr/>
          <a:lstStyle/>
          <a:p>
            <a:endParaRPr lang="en-US"/>
          </a:p>
        </p:txBody>
      </p:sp>
      <p:sp>
        <p:nvSpPr>
          <p:cNvPr id="24584" name="Line 8"/>
          <p:cNvSpPr>
            <a:spLocks noChangeShapeType="1"/>
          </p:cNvSpPr>
          <p:nvPr/>
        </p:nvSpPr>
        <p:spPr bwMode="auto">
          <a:xfrm>
            <a:off x="1066800" y="2209800"/>
            <a:ext cx="685800" cy="0"/>
          </a:xfrm>
          <a:prstGeom prst="line">
            <a:avLst/>
          </a:prstGeom>
          <a:noFill/>
          <a:ln w="9525">
            <a:solidFill>
              <a:schemeClr val="tx1"/>
            </a:solidFill>
            <a:round/>
            <a:headEnd/>
            <a:tailEnd/>
          </a:ln>
          <a:effectLst/>
        </p:spPr>
        <p:txBody>
          <a:bodyPr/>
          <a:lstStyle/>
          <a:p>
            <a:endParaRPr lang="en-US"/>
          </a:p>
        </p:txBody>
      </p:sp>
      <p:sp>
        <p:nvSpPr>
          <p:cNvPr id="24585" name="Line 9"/>
          <p:cNvSpPr>
            <a:spLocks noChangeShapeType="1"/>
          </p:cNvSpPr>
          <p:nvPr/>
        </p:nvSpPr>
        <p:spPr bwMode="auto">
          <a:xfrm>
            <a:off x="2971800" y="2209800"/>
            <a:ext cx="7620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609600" y="609600"/>
            <a:ext cx="8077200" cy="457200"/>
          </a:xfrm>
          <a:prstGeom prst="rect">
            <a:avLst/>
          </a:prstGeom>
          <a:noFill/>
          <a:ln w="9525">
            <a:noFill/>
            <a:miter lim="800000"/>
            <a:headEnd/>
            <a:tailEnd/>
          </a:ln>
          <a:effectLst/>
        </p:spPr>
        <p:txBody>
          <a:bodyPr>
            <a:spAutoFit/>
          </a:bodyPr>
          <a:lstStyle/>
          <a:p>
            <a:pPr>
              <a:spcBef>
                <a:spcPct val="50000"/>
              </a:spcBef>
            </a:pPr>
            <a:endParaRPr lang="en-US"/>
          </a:p>
        </p:txBody>
      </p:sp>
      <p:sp>
        <p:nvSpPr>
          <p:cNvPr id="25603" name="Text Box 3"/>
          <p:cNvSpPr txBox="1">
            <a:spLocks noChangeArrowheads="1"/>
          </p:cNvSpPr>
          <p:nvPr/>
        </p:nvSpPr>
        <p:spPr bwMode="auto">
          <a:xfrm>
            <a:off x="533400" y="838200"/>
            <a:ext cx="8153400" cy="4583113"/>
          </a:xfrm>
          <a:prstGeom prst="rect">
            <a:avLst/>
          </a:prstGeom>
          <a:noFill/>
          <a:ln w="9525">
            <a:noFill/>
            <a:miter lim="800000"/>
            <a:headEnd/>
            <a:tailEnd/>
          </a:ln>
          <a:effectLst/>
        </p:spPr>
        <p:txBody>
          <a:bodyPr>
            <a:spAutoFit/>
          </a:bodyPr>
          <a:lstStyle/>
          <a:p>
            <a:pPr>
              <a:spcBef>
                <a:spcPct val="50000"/>
              </a:spcBef>
            </a:pPr>
            <a:r>
              <a:rPr lang="en-US"/>
              <a:t>        C</a:t>
            </a:r>
            <a:r>
              <a:rPr lang="en-US" baseline="-25000"/>
              <a:t>6</a:t>
            </a:r>
            <a:r>
              <a:rPr lang="en-US"/>
              <a:t>H</a:t>
            </a:r>
            <a:r>
              <a:rPr lang="en-US" baseline="-25000"/>
              <a:t>5</a:t>
            </a:r>
            <a:r>
              <a:rPr lang="en-US"/>
              <a:t>                  C</a:t>
            </a:r>
            <a:r>
              <a:rPr lang="en-US" baseline="-25000"/>
              <a:t>6</a:t>
            </a:r>
            <a:r>
              <a:rPr lang="en-US"/>
              <a:t>H</a:t>
            </a:r>
            <a:r>
              <a:rPr lang="en-US" baseline="-25000"/>
              <a:t>5</a:t>
            </a:r>
            <a:r>
              <a:rPr lang="en-US"/>
              <a:t>	</a:t>
            </a:r>
          </a:p>
          <a:p>
            <a:pPr>
              <a:spcBef>
                <a:spcPct val="50000"/>
              </a:spcBef>
            </a:pPr>
            <a:r>
              <a:rPr lang="en-US"/>
              <a:t>CH</a:t>
            </a:r>
            <a:r>
              <a:rPr lang="en-US" baseline="-25000"/>
              <a:t>3</a:t>
            </a:r>
            <a:r>
              <a:rPr lang="en-US"/>
              <a:t>        </a:t>
            </a:r>
            <a:r>
              <a:rPr lang="en-US">
                <a:solidFill>
                  <a:schemeClr val="accent2"/>
                </a:solidFill>
              </a:rPr>
              <a:t>H</a:t>
            </a:r>
            <a:r>
              <a:rPr lang="en-US"/>
              <a:t>          </a:t>
            </a:r>
            <a:r>
              <a:rPr lang="en-US">
                <a:solidFill>
                  <a:schemeClr val="accent2"/>
                </a:solidFill>
              </a:rPr>
              <a:t>H</a:t>
            </a:r>
            <a:r>
              <a:rPr lang="en-US"/>
              <a:t>           CH</a:t>
            </a:r>
            <a:r>
              <a:rPr lang="en-US" baseline="-25000"/>
              <a:t>3</a:t>
            </a:r>
            <a:r>
              <a:rPr lang="en-US"/>
              <a:t>    	</a:t>
            </a:r>
            <a:r>
              <a:rPr lang="en-US" sz="2000"/>
              <a:t>KOH(alc)</a:t>
            </a:r>
          </a:p>
          <a:p>
            <a:pPr>
              <a:spcBef>
                <a:spcPct val="50000"/>
              </a:spcBef>
            </a:pPr>
            <a:r>
              <a:rPr lang="en-US"/>
              <a:t>   H         </a:t>
            </a:r>
            <a:r>
              <a:rPr lang="en-US">
                <a:solidFill>
                  <a:schemeClr val="accent2"/>
                </a:solidFill>
              </a:rPr>
              <a:t>Br</a:t>
            </a:r>
            <a:r>
              <a:rPr lang="en-US"/>
              <a:t>         </a:t>
            </a:r>
            <a:r>
              <a:rPr lang="en-US">
                <a:solidFill>
                  <a:schemeClr val="accent2"/>
                </a:solidFill>
              </a:rPr>
              <a:t>Br</a:t>
            </a:r>
            <a:r>
              <a:rPr lang="en-US"/>
              <a:t>          H                   </a:t>
            </a:r>
            <a:r>
              <a:rPr lang="en-US">
                <a:sym typeface="Wingdings" pitchFamily="2" charset="2"/>
              </a:rPr>
              <a:t>               </a:t>
            </a:r>
            <a:endParaRPr lang="en-US"/>
          </a:p>
          <a:p>
            <a:pPr>
              <a:spcBef>
                <a:spcPct val="50000"/>
              </a:spcBef>
            </a:pPr>
            <a:r>
              <a:rPr lang="en-US"/>
              <a:t>        C</a:t>
            </a:r>
            <a:r>
              <a:rPr lang="en-US" baseline="-25000"/>
              <a:t>6</a:t>
            </a:r>
            <a:r>
              <a:rPr lang="en-US"/>
              <a:t>H</a:t>
            </a:r>
            <a:r>
              <a:rPr lang="en-US" baseline="-25000"/>
              <a:t>5</a:t>
            </a:r>
            <a:r>
              <a:rPr lang="en-US"/>
              <a:t>	          C</a:t>
            </a:r>
            <a:r>
              <a:rPr lang="en-US" baseline="-25000"/>
              <a:t>6</a:t>
            </a:r>
            <a:r>
              <a:rPr lang="en-US"/>
              <a:t>H</a:t>
            </a:r>
            <a:r>
              <a:rPr lang="en-US" baseline="-25000"/>
              <a:t>5</a:t>
            </a:r>
            <a:r>
              <a:rPr lang="en-US"/>
              <a:t> </a:t>
            </a:r>
          </a:p>
          <a:p>
            <a:pPr>
              <a:lnSpc>
                <a:spcPct val="30000"/>
              </a:lnSpc>
              <a:spcBef>
                <a:spcPct val="50000"/>
              </a:spcBef>
            </a:pPr>
            <a:r>
              <a:rPr lang="en-US"/>
              <a:t>	         </a:t>
            </a:r>
            <a:r>
              <a:rPr lang="en-US" i="1">
                <a:solidFill>
                  <a:schemeClr val="accent2"/>
                </a:solidFill>
              </a:rPr>
              <a:t>threo-</a:t>
            </a:r>
            <a:r>
              <a:rPr lang="en-US"/>
              <a:t>				C</a:t>
            </a:r>
            <a:r>
              <a:rPr lang="en-US" baseline="-25000"/>
              <a:t>6</a:t>
            </a:r>
            <a:r>
              <a:rPr lang="en-US"/>
              <a:t>H</a:t>
            </a:r>
            <a:r>
              <a:rPr lang="en-US" baseline="-25000"/>
              <a:t>5</a:t>
            </a:r>
            <a:r>
              <a:rPr lang="en-US"/>
              <a:t>          CH</a:t>
            </a:r>
            <a:r>
              <a:rPr lang="en-US" baseline="-25000"/>
              <a:t>3</a:t>
            </a:r>
          </a:p>
          <a:p>
            <a:pPr>
              <a:lnSpc>
                <a:spcPct val="30000"/>
              </a:lnSpc>
              <a:spcBef>
                <a:spcPct val="50000"/>
              </a:spcBef>
            </a:pPr>
            <a:r>
              <a:rPr lang="en-US"/>
              <a:t>						      \           /	</a:t>
            </a:r>
          </a:p>
          <a:p>
            <a:pPr>
              <a:lnSpc>
                <a:spcPct val="30000"/>
              </a:lnSpc>
              <a:spcBef>
                <a:spcPct val="50000"/>
              </a:spcBef>
            </a:pPr>
            <a:r>
              <a:rPr lang="en-US"/>
              <a:t>						        C = C</a:t>
            </a:r>
          </a:p>
          <a:p>
            <a:pPr>
              <a:lnSpc>
                <a:spcPct val="30000"/>
              </a:lnSpc>
              <a:spcBef>
                <a:spcPct val="50000"/>
              </a:spcBef>
            </a:pPr>
            <a:r>
              <a:rPr lang="en-US"/>
              <a:t>						      /           \</a:t>
            </a:r>
          </a:p>
          <a:p>
            <a:pPr>
              <a:lnSpc>
                <a:spcPct val="30000"/>
              </a:lnSpc>
              <a:spcBef>
                <a:spcPct val="50000"/>
              </a:spcBef>
            </a:pPr>
            <a:r>
              <a:rPr lang="en-US"/>
              <a:t>						   H             C</a:t>
            </a:r>
            <a:r>
              <a:rPr lang="en-US" baseline="-25000"/>
              <a:t>6</a:t>
            </a:r>
            <a:r>
              <a:rPr lang="en-US"/>
              <a:t>H</a:t>
            </a:r>
            <a:r>
              <a:rPr lang="en-US" baseline="-25000"/>
              <a:t>5</a:t>
            </a:r>
            <a:endParaRPr lang="en-US"/>
          </a:p>
          <a:p>
            <a:pPr>
              <a:lnSpc>
                <a:spcPct val="30000"/>
              </a:lnSpc>
              <a:spcBef>
                <a:spcPct val="50000"/>
              </a:spcBef>
            </a:pPr>
            <a:endParaRPr lang="en-US"/>
          </a:p>
          <a:p>
            <a:pPr>
              <a:lnSpc>
                <a:spcPct val="50000"/>
              </a:lnSpc>
              <a:spcBef>
                <a:spcPct val="50000"/>
              </a:spcBef>
            </a:pPr>
            <a:r>
              <a:rPr lang="en-US"/>
              <a:t>						           </a:t>
            </a:r>
            <a:r>
              <a:rPr lang="en-US">
                <a:solidFill>
                  <a:schemeClr val="accent2"/>
                </a:solidFill>
              </a:rPr>
              <a:t>(</a:t>
            </a:r>
            <a:r>
              <a:rPr lang="en-US" i="1">
                <a:solidFill>
                  <a:schemeClr val="accent2"/>
                </a:solidFill>
              </a:rPr>
              <a:t>E</a:t>
            </a:r>
            <a:r>
              <a:rPr lang="en-US">
                <a:solidFill>
                  <a:schemeClr val="accent2"/>
                </a:solidFill>
              </a:rPr>
              <a:t>)-</a:t>
            </a:r>
          </a:p>
          <a:p>
            <a:pPr>
              <a:lnSpc>
                <a:spcPct val="50000"/>
              </a:lnSpc>
              <a:spcBef>
                <a:spcPct val="50000"/>
              </a:spcBef>
            </a:pPr>
            <a:r>
              <a:rPr lang="en-US"/>
              <a:t>				</a:t>
            </a:r>
          </a:p>
        </p:txBody>
      </p:sp>
      <p:sp>
        <p:nvSpPr>
          <p:cNvPr id="25604" name="Line 4"/>
          <p:cNvSpPr>
            <a:spLocks noChangeShapeType="1"/>
          </p:cNvSpPr>
          <p:nvPr/>
        </p:nvSpPr>
        <p:spPr bwMode="auto">
          <a:xfrm>
            <a:off x="1447800" y="1295400"/>
            <a:ext cx="0" cy="1295400"/>
          </a:xfrm>
          <a:prstGeom prst="line">
            <a:avLst/>
          </a:prstGeom>
          <a:noFill/>
          <a:ln w="9525">
            <a:solidFill>
              <a:schemeClr val="tx1"/>
            </a:solidFill>
            <a:round/>
            <a:headEnd/>
            <a:tailEnd/>
          </a:ln>
          <a:effectLst/>
        </p:spPr>
        <p:txBody>
          <a:bodyPr/>
          <a:lstStyle/>
          <a:p>
            <a:endParaRPr lang="en-US"/>
          </a:p>
        </p:txBody>
      </p:sp>
      <p:sp>
        <p:nvSpPr>
          <p:cNvPr id="25605" name="Line 5"/>
          <p:cNvSpPr>
            <a:spLocks noChangeShapeType="1"/>
          </p:cNvSpPr>
          <p:nvPr/>
        </p:nvSpPr>
        <p:spPr bwMode="auto">
          <a:xfrm>
            <a:off x="3429000" y="1295400"/>
            <a:ext cx="0" cy="1295400"/>
          </a:xfrm>
          <a:prstGeom prst="line">
            <a:avLst/>
          </a:prstGeom>
          <a:noFill/>
          <a:ln w="9525">
            <a:solidFill>
              <a:schemeClr val="tx1"/>
            </a:solidFill>
            <a:round/>
            <a:headEnd/>
            <a:tailEnd/>
          </a:ln>
          <a:effectLst/>
        </p:spPr>
        <p:txBody>
          <a:bodyPr/>
          <a:lstStyle/>
          <a:p>
            <a:endParaRPr lang="en-US"/>
          </a:p>
        </p:txBody>
      </p:sp>
      <p:sp>
        <p:nvSpPr>
          <p:cNvPr id="25606" name="Line 6"/>
          <p:cNvSpPr>
            <a:spLocks noChangeShapeType="1"/>
          </p:cNvSpPr>
          <p:nvPr/>
        </p:nvSpPr>
        <p:spPr bwMode="auto">
          <a:xfrm>
            <a:off x="1143000" y="1600200"/>
            <a:ext cx="609600" cy="0"/>
          </a:xfrm>
          <a:prstGeom prst="line">
            <a:avLst/>
          </a:prstGeom>
          <a:noFill/>
          <a:ln w="9525">
            <a:solidFill>
              <a:schemeClr val="tx1"/>
            </a:solidFill>
            <a:round/>
            <a:headEnd/>
            <a:tailEnd/>
          </a:ln>
          <a:effectLst/>
        </p:spPr>
        <p:txBody>
          <a:bodyPr/>
          <a:lstStyle/>
          <a:p>
            <a:endParaRPr lang="en-US"/>
          </a:p>
        </p:txBody>
      </p:sp>
      <p:sp>
        <p:nvSpPr>
          <p:cNvPr id="25607" name="Line 7"/>
          <p:cNvSpPr>
            <a:spLocks noChangeShapeType="1"/>
          </p:cNvSpPr>
          <p:nvPr/>
        </p:nvSpPr>
        <p:spPr bwMode="auto">
          <a:xfrm>
            <a:off x="3048000" y="1600200"/>
            <a:ext cx="685800" cy="0"/>
          </a:xfrm>
          <a:prstGeom prst="line">
            <a:avLst/>
          </a:prstGeom>
          <a:noFill/>
          <a:ln w="9525">
            <a:solidFill>
              <a:schemeClr val="tx1"/>
            </a:solidFill>
            <a:round/>
            <a:headEnd/>
            <a:tailEnd/>
          </a:ln>
          <a:effectLst/>
        </p:spPr>
        <p:txBody>
          <a:bodyPr/>
          <a:lstStyle/>
          <a:p>
            <a:endParaRPr lang="en-US"/>
          </a:p>
        </p:txBody>
      </p:sp>
      <p:sp>
        <p:nvSpPr>
          <p:cNvPr id="25608" name="Line 8"/>
          <p:cNvSpPr>
            <a:spLocks noChangeShapeType="1"/>
          </p:cNvSpPr>
          <p:nvPr/>
        </p:nvSpPr>
        <p:spPr bwMode="auto">
          <a:xfrm>
            <a:off x="1066800" y="2209800"/>
            <a:ext cx="685800" cy="0"/>
          </a:xfrm>
          <a:prstGeom prst="line">
            <a:avLst/>
          </a:prstGeom>
          <a:noFill/>
          <a:ln w="9525">
            <a:solidFill>
              <a:schemeClr val="tx1"/>
            </a:solidFill>
            <a:round/>
            <a:headEnd/>
            <a:tailEnd/>
          </a:ln>
          <a:effectLst/>
        </p:spPr>
        <p:txBody>
          <a:bodyPr/>
          <a:lstStyle/>
          <a:p>
            <a:endParaRPr lang="en-US"/>
          </a:p>
        </p:txBody>
      </p:sp>
      <p:sp>
        <p:nvSpPr>
          <p:cNvPr id="25609" name="Line 9"/>
          <p:cNvSpPr>
            <a:spLocks noChangeShapeType="1"/>
          </p:cNvSpPr>
          <p:nvPr/>
        </p:nvSpPr>
        <p:spPr bwMode="auto">
          <a:xfrm>
            <a:off x="2971800" y="2209800"/>
            <a:ext cx="7620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838200" y="838200"/>
            <a:ext cx="7620000" cy="5021263"/>
          </a:xfrm>
          <a:prstGeom prst="rect">
            <a:avLst/>
          </a:prstGeom>
          <a:noFill/>
          <a:ln w="9525">
            <a:noFill/>
            <a:miter lim="800000"/>
            <a:headEnd/>
            <a:tailEnd/>
          </a:ln>
          <a:effectLst/>
        </p:spPr>
        <p:txBody>
          <a:bodyPr>
            <a:spAutoFit/>
          </a:bodyPr>
          <a:lstStyle/>
          <a:p>
            <a:pPr>
              <a:spcBef>
                <a:spcPct val="50000"/>
              </a:spcBef>
            </a:pPr>
            <a:r>
              <a:rPr lang="en-US"/>
              <a:t>E2 is both </a:t>
            </a:r>
            <a:r>
              <a:rPr lang="en-US">
                <a:solidFill>
                  <a:srgbClr val="FF0000"/>
                </a:solidFill>
              </a:rPr>
              <a:t>stereoselective </a:t>
            </a:r>
            <a:r>
              <a:rPr lang="en-US"/>
              <a:t>and </a:t>
            </a:r>
            <a:r>
              <a:rPr lang="en-US">
                <a:solidFill>
                  <a:srgbClr val="FF0000"/>
                </a:solidFill>
              </a:rPr>
              <a:t>stereospecific</a:t>
            </a:r>
            <a:r>
              <a:rPr lang="en-US"/>
              <a:t>.</a:t>
            </a:r>
          </a:p>
          <a:p>
            <a:pPr>
              <a:spcBef>
                <a:spcPct val="50000"/>
              </a:spcBef>
            </a:pPr>
            <a:r>
              <a:rPr lang="en-US">
                <a:sym typeface="Wingdings 3" pitchFamily="18" charset="2"/>
              </a:rPr>
              <a:t>  </a:t>
            </a:r>
            <a:r>
              <a:rPr lang="en-US"/>
              <a:t>100% </a:t>
            </a:r>
            <a:r>
              <a:rPr lang="en-US">
                <a:solidFill>
                  <a:srgbClr val="FF0000"/>
                </a:solidFill>
              </a:rPr>
              <a:t>anti</a:t>
            </a:r>
            <a:r>
              <a:rPr lang="en-US"/>
              <a:t>-elimination of the </a:t>
            </a:r>
            <a:r>
              <a:rPr lang="en-US">
                <a:solidFill>
                  <a:srgbClr val="FF0000"/>
                </a:solidFill>
              </a:rPr>
              <a:t>H &amp; Br</a:t>
            </a:r>
            <a:r>
              <a:rPr lang="en-US"/>
              <a:t>:</a:t>
            </a:r>
          </a:p>
          <a:p>
            <a:pPr>
              <a:spcBef>
                <a:spcPct val="50000"/>
              </a:spcBef>
            </a:pPr>
            <a:endParaRPr lang="en-US"/>
          </a:p>
          <a:p>
            <a:pPr>
              <a:lnSpc>
                <a:spcPct val="50000"/>
              </a:lnSpc>
              <a:spcBef>
                <a:spcPct val="50000"/>
              </a:spcBef>
            </a:pPr>
            <a:r>
              <a:rPr lang="en-US"/>
              <a:t>        C</a:t>
            </a:r>
            <a:r>
              <a:rPr lang="en-US" baseline="-25000"/>
              <a:t>6</a:t>
            </a:r>
            <a:r>
              <a:rPr lang="en-US"/>
              <a:t>H</a:t>
            </a:r>
            <a:r>
              <a:rPr lang="en-US" baseline="-25000"/>
              <a:t>5</a:t>
            </a:r>
            <a:r>
              <a:rPr lang="en-US"/>
              <a:t>   </a:t>
            </a:r>
          </a:p>
          <a:p>
            <a:pPr>
              <a:lnSpc>
                <a:spcPct val="50000"/>
              </a:lnSpc>
              <a:spcBef>
                <a:spcPct val="50000"/>
              </a:spcBef>
            </a:pPr>
            <a:r>
              <a:rPr lang="en-US"/>
              <a:t>             	                      </a:t>
            </a:r>
            <a:r>
              <a:rPr lang="en-US">
                <a:solidFill>
                  <a:srgbClr val="FF0000"/>
                </a:solidFill>
              </a:rPr>
              <a:t>Br</a:t>
            </a:r>
          </a:p>
          <a:p>
            <a:pPr>
              <a:lnSpc>
                <a:spcPct val="50000"/>
              </a:lnSpc>
              <a:spcBef>
                <a:spcPct val="50000"/>
              </a:spcBef>
            </a:pPr>
            <a:r>
              <a:rPr lang="en-US"/>
              <a:t>CH</a:t>
            </a:r>
            <a:r>
              <a:rPr lang="en-US" baseline="-25000"/>
              <a:t>3</a:t>
            </a:r>
            <a:r>
              <a:rPr lang="en-US"/>
              <a:t>        </a:t>
            </a:r>
            <a:r>
              <a:rPr lang="en-US">
                <a:solidFill>
                  <a:srgbClr val="FF0000"/>
                </a:solidFill>
              </a:rPr>
              <a:t>H</a:t>
            </a:r>
            <a:r>
              <a:rPr lang="en-US"/>
              <a:t>         </a:t>
            </a:r>
            <a:r>
              <a:rPr lang="en-US" sz="2000"/>
              <a:t> CH</a:t>
            </a:r>
            <a:r>
              <a:rPr lang="en-US" sz="2000" baseline="-25000"/>
              <a:t>3 </a:t>
            </a:r>
            <a:r>
              <a:rPr lang="en-US" sz="2000"/>
              <a:t> </a:t>
            </a:r>
            <a:r>
              <a:rPr lang="en-US"/>
              <a:t>            </a:t>
            </a:r>
            <a:r>
              <a:rPr lang="en-US">
                <a:cs typeface="Times New Roman" pitchFamily="18" charset="0"/>
              </a:rPr>
              <a:t>|		       CH</a:t>
            </a:r>
            <a:r>
              <a:rPr lang="en-US" baseline="-25000">
                <a:cs typeface="Times New Roman" pitchFamily="18" charset="0"/>
              </a:rPr>
              <a:t>3</a:t>
            </a:r>
            <a:r>
              <a:rPr lang="en-US">
                <a:cs typeface="Times New Roman" pitchFamily="18" charset="0"/>
              </a:rPr>
              <a:t>         H</a:t>
            </a:r>
            <a:endParaRPr lang="en-US"/>
          </a:p>
          <a:p>
            <a:pPr>
              <a:lnSpc>
                <a:spcPct val="50000"/>
              </a:lnSpc>
              <a:spcBef>
                <a:spcPct val="50000"/>
              </a:spcBef>
            </a:pPr>
            <a:r>
              <a:rPr lang="en-US" sz="2000"/>
              <a:t>                               </a:t>
            </a:r>
            <a:r>
              <a:rPr lang="en-US"/>
              <a:t>C</a:t>
            </a:r>
            <a:r>
              <a:rPr lang="en-US" baseline="-25000"/>
              <a:t>6</a:t>
            </a:r>
            <a:r>
              <a:rPr lang="en-US"/>
              <a:t>H</a:t>
            </a:r>
            <a:r>
              <a:rPr lang="en-US" baseline="-25000"/>
              <a:t>5</a:t>
            </a:r>
            <a:r>
              <a:rPr lang="en-US"/>
              <a:t>  </a:t>
            </a:r>
            <a:r>
              <a:rPr lang="en-US">
                <a:cs typeface="Times New Roman" pitchFamily="18" charset="0"/>
              </a:rPr>
              <a:t> C — C </a:t>
            </a:r>
            <a:r>
              <a:rPr lang="en-US" sz="2000"/>
              <a:t>    H                  \             /       </a:t>
            </a:r>
            <a:r>
              <a:rPr lang="en-US"/>
              <a:t> </a:t>
            </a:r>
          </a:p>
          <a:p>
            <a:pPr>
              <a:lnSpc>
                <a:spcPct val="50000"/>
              </a:lnSpc>
              <a:spcBef>
                <a:spcPct val="50000"/>
              </a:spcBef>
            </a:pPr>
            <a:r>
              <a:rPr lang="en-US"/>
              <a:t>  </a:t>
            </a:r>
            <a:r>
              <a:rPr lang="en-US">
                <a:solidFill>
                  <a:srgbClr val="FF0000"/>
                </a:solidFill>
              </a:rPr>
              <a:t>Br</a:t>
            </a:r>
            <a:r>
              <a:rPr lang="en-US"/>
              <a:t>         H                    </a:t>
            </a:r>
            <a:r>
              <a:rPr lang="en-US">
                <a:cs typeface="Times New Roman" pitchFamily="18" charset="0"/>
              </a:rPr>
              <a:t>|              C</a:t>
            </a:r>
            <a:r>
              <a:rPr lang="en-US" baseline="-25000">
                <a:cs typeface="Times New Roman" pitchFamily="18" charset="0"/>
              </a:rPr>
              <a:t>6</a:t>
            </a:r>
            <a:r>
              <a:rPr lang="en-US">
                <a:cs typeface="Times New Roman" pitchFamily="18" charset="0"/>
              </a:rPr>
              <a:t>H</a:t>
            </a:r>
            <a:r>
              <a:rPr lang="en-US" baseline="-25000">
                <a:cs typeface="Times New Roman" pitchFamily="18" charset="0"/>
              </a:rPr>
              <a:t>5</a:t>
            </a:r>
            <a:r>
              <a:rPr lang="en-US">
                <a:cs typeface="Times New Roman" pitchFamily="18" charset="0"/>
              </a:rPr>
              <a:t>           C = C</a:t>
            </a:r>
            <a:endParaRPr lang="en-US"/>
          </a:p>
          <a:p>
            <a:pPr>
              <a:lnSpc>
                <a:spcPct val="50000"/>
              </a:lnSpc>
              <a:spcBef>
                <a:spcPct val="50000"/>
              </a:spcBef>
            </a:pPr>
            <a:r>
              <a:rPr lang="en-US"/>
              <a:t>                                     </a:t>
            </a:r>
            <a:r>
              <a:rPr lang="en-US">
                <a:solidFill>
                  <a:srgbClr val="FF0000"/>
                </a:solidFill>
              </a:rPr>
              <a:t>H</a:t>
            </a:r>
            <a:r>
              <a:rPr lang="en-US"/>
              <a:t>                               /          \</a:t>
            </a:r>
          </a:p>
          <a:p>
            <a:pPr>
              <a:lnSpc>
                <a:spcPct val="50000"/>
              </a:lnSpc>
              <a:spcBef>
                <a:spcPct val="50000"/>
              </a:spcBef>
            </a:pPr>
            <a:r>
              <a:rPr lang="en-US"/>
              <a:t>        C</a:t>
            </a:r>
            <a:r>
              <a:rPr lang="en-US" baseline="-25000"/>
              <a:t>6</a:t>
            </a:r>
            <a:r>
              <a:rPr lang="en-US"/>
              <a:t>H</a:t>
            </a:r>
            <a:r>
              <a:rPr lang="en-US" baseline="-25000"/>
              <a:t>5</a:t>
            </a:r>
            <a:r>
              <a:rPr lang="en-US"/>
              <a:t>	                                          C</a:t>
            </a:r>
            <a:r>
              <a:rPr lang="en-US" baseline="-25000"/>
              <a:t>6</a:t>
            </a:r>
            <a:r>
              <a:rPr lang="en-US"/>
              <a:t>H</a:t>
            </a:r>
            <a:r>
              <a:rPr lang="en-US" baseline="-25000"/>
              <a:t>5</a:t>
            </a:r>
            <a:r>
              <a:rPr lang="en-US"/>
              <a:t>       C</a:t>
            </a:r>
            <a:r>
              <a:rPr lang="en-US" baseline="-25000"/>
              <a:t>6</a:t>
            </a:r>
            <a:r>
              <a:rPr lang="en-US"/>
              <a:t>H</a:t>
            </a:r>
            <a:r>
              <a:rPr lang="en-US" baseline="-25000"/>
              <a:t>5</a:t>
            </a:r>
            <a:endParaRPr lang="en-US"/>
          </a:p>
          <a:p>
            <a:pPr>
              <a:lnSpc>
                <a:spcPct val="50000"/>
              </a:lnSpc>
              <a:spcBef>
                <a:spcPct val="50000"/>
              </a:spcBef>
            </a:pPr>
            <a:r>
              <a:rPr lang="en-US"/>
              <a:t>		   HO</a:t>
            </a:r>
            <a:r>
              <a:rPr lang="en-US" baseline="30000"/>
              <a:t>-</a:t>
            </a:r>
            <a:r>
              <a:rPr lang="en-US"/>
              <a:t>	</a:t>
            </a:r>
          </a:p>
          <a:p>
            <a:pPr>
              <a:spcBef>
                <a:spcPct val="50000"/>
              </a:spcBef>
            </a:pPr>
            <a:r>
              <a:rPr lang="en-US"/>
              <a:t>     </a:t>
            </a:r>
            <a:r>
              <a:rPr lang="en-US" i="1">
                <a:solidFill>
                  <a:srgbClr val="FF0000"/>
                </a:solidFill>
              </a:rPr>
              <a:t>erythro-					</a:t>
            </a:r>
            <a:r>
              <a:rPr lang="en-US">
                <a:solidFill>
                  <a:srgbClr val="FF0000"/>
                </a:solidFill>
              </a:rPr>
              <a:t>(</a:t>
            </a:r>
            <a:r>
              <a:rPr lang="en-US" i="1">
                <a:solidFill>
                  <a:srgbClr val="FF0000"/>
                </a:solidFill>
              </a:rPr>
              <a:t>Z</a:t>
            </a:r>
            <a:r>
              <a:rPr lang="en-US">
                <a:solidFill>
                  <a:srgbClr val="FF0000"/>
                </a:solidFill>
              </a:rPr>
              <a:t>)-</a:t>
            </a:r>
          </a:p>
        </p:txBody>
      </p:sp>
      <p:sp>
        <p:nvSpPr>
          <p:cNvPr id="26627" name="Line 3"/>
          <p:cNvSpPr>
            <a:spLocks noChangeShapeType="1"/>
          </p:cNvSpPr>
          <p:nvPr/>
        </p:nvSpPr>
        <p:spPr bwMode="auto">
          <a:xfrm>
            <a:off x="4648200" y="3657600"/>
            <a:ext cx="304800" cy="76200"/>
          </a:xfrm>
          <a:prstGeom prst="line">
            <a:avLst/>
          </a:prstGeom>
          <a:noFill/>
          <a:ln w="9525">
            <a:solidFill>
              <a:schemeClr val="tx1"/>
            </a:solidFill>
            <a:round/>
            <a:headEnd/>
            <a:tailEnd/>
          </a:ln>
          <a:effectLst/>
        </p:spPr>
        <p:txBody>
          <a:bodyPr/>
          <a:lstStyle/>
          <a:p>
            <a:endParaRPr lang="en-US"/>
          </a:p>
        </p:txBody>
      </p:sp>
      <p:sp>
        <p:nvSpPr>
          <p:cNvPr id="26628" name="Line 4"/>
          <p:cNvSpPr>
            <a:spLocks noChangeShapeType="1"/>
          </p:cNvSpPr>
          <p:nvPr/>
        </p:nvSpPr>
        <p:spPr bwMode="auto">
          <a:xfrm>
            <a:off x="4648200" y="3733800"/>
            <a:ext cx="304800" cy="304800"/>
          </a:xfrm>
          <a:prstGeom prst="line">
            <a:avLst/>
          </a:prstGeom>
          <a:noFill/>
          <a:ln w="9525">
            <a:solidFill>
              <a:schemeClr val="tx1"/>
            </a:solidFill>
            <a:round/>
            <a:headEnd/>
            <a:tailEnd/>
          </a:ln>
          <a:effectLst/>
        </p:spPr>
        <p:txBody>
          <a:bodyPr/>
          <a:lstStyle/>
          <a:p>
            <a:endParaRPr lang="en-US"/>
          </a:p>
        </p:txBody>
      </p:sp>
      <p:sp>
        <p:nvSpPr>
          <p:cNvPr id="26629" name="Line 5"/>
          <p:cNvSpPr>
            <a:spLocks noChangeShapeType="1"/>
          </p:cNvSpPr>
          <p:nvPr/>
        </p:nvSpPr>
        <p:spPr bwMode="auto">
          <a:xfrm flipH="1" flipV="1">
            <a:off x="3581400" y="3429000"/>
            <a:ext cx="228600" cy="228600"/>
          </a:xfrm>
          <a:prstGeom prst="line">
            <a:avLst/>
          </a:prstGeom>
          <a:noFill/>
          <a:ln w="9525">
            <a:solidFill>
              <a:schemeClr val="tx1"/>
            </a:solidFill>
            <a:round/>
            <a:headEnd/>
            <a:tailEnd/>
          </a:ln>
          <a:effectLst/>
        </p:spPr>
        <p:txBody>
          <a:bodyPr/>
          <a:lstStyle/>
          <a:p>
            <a:endParaRPr lang="en-US"/>
          </a:p>
        </p:txBody>
      </p:sp>
      <p:sp>
        <p:nvSpPr>
          <p:cNvPr id="26630" name="Line 6"/>
          <p:cNvSpPr>
            <a:spLocks noChangeShapeType="1"/>
          </p:cNvSpPr>
          <p:nvPr/>
        </p:nvSpPr>
        <p:spPr bwMode="auto">
          <a:xfrm flipH="1" flipV="1">
            <a:off x="3505200" y="3657600"/>
            <a:ext cx="304800" cy="76200"/>
          </a:xfrm>
          <a:prstGeom prst="line">
            <a:avLst/>
          </a:prstGeom>
          <a:noFill/>
          <a:ln w="9525">
            <a:solidFill>
              <a:schemeClr val="tx1"/>
            </a:solidFill>
            <a:round/>
            <a:headEnd/>
            <a:tailEnd/>
          </a:ln>
          <a:effectLst/>
        </p:spPr>
        <p:txBody>
          <a:bodyPr/>
          <a:lstStyle/>
          <a:p>
            <a:endParaRPr lang="en-US"/>
          </a:p>
        </p:txBody>
      </p:sp>
      <p:sp>
        <p:nvSpPr>
          <p:cNvPr id="26634" name="Line 10"/>
          <p:cNvSpPr>
            <a:spLocks noChangeShapeType="1"/>
          </p:cNvSpPr>
          <p:nvPr/>
        </p:nvSpPr>
        <p:spPr bwMode="auto">
          <a:xfrm>
            <a:off x="1752600" y="2819400"/>
            <a:ext cx="0" cy="1828800"/>
          </a:xfrm>
          <a:prstGeom prst="line">
            <a:avLst/>
          </a:prstGeom>
          <a:noFill/>
          <a:ln w="9525">
            <a:solidFill>
              <a:schemeClr val="tx1"/>
            </a:solidFill>
            <a:round/>
            <a:headEnd/>
            <a:tailEnd/>
          </a:ln>
          <a:effectLst/>
        </p:spPr>
        <p:txBody>
          <a:bodyPr/>
          <a:lstStyle/>
          <a:p>
            <a:endParaRPr lang="en-US"/>
          </a:p>
        </p:txBody>
      </p:sp>
      <p:sp>
        <p:nvSpPr>
          <p:cNvPr id="26635" name="Line 11"/>
          <p:cNvSpPr>
            <a:spLocks noChangeShapeType="1"/>
          </p:cNvSpPr>
          <p:nvPr/>
        </p:nvSpPr>
        <p:spPr bwMode="auto">
          <a:xfrm>
            <a:off x="1447800" y="3352800"/>
            <a:ext cx="609600" cy="0"/>
          </a:xfrm>
          <a:prstGeom prst="line">
            <a:avLst/>
          </a:prstGeom>
          <a:noFill/>
          <a:ln w="9525">
            <a:solidFill>
              <a:schemeClr val="tx1"/>
            </a:solidFill>
            <a:round/>
            <a:headEnd/>
            <a:tailEnd/>
          </a:ln>
          <a:effectLst/>
        </p:spPr>
        <p:txBody>
          <a:bodyPr/>
          <a:lstStyle/>
          <a:p>
            <a:endParaRPr lang="en-US"/>
          </a:p>
        </p:txBody>
      </p:sp>
      <p:sp>
        <p:nvSpPr>
          <p:cNvPr id="26636" name="Line 12"/>
          <p:cNvSpPr>
            <a:spLocks noChangeShapeType="1"/>
          </p:cNvSpPr>
          <p:nvPr/>
        </p:nvSpPr>
        <p:spPr bwMode="auto">
          <a:xfrm>
            <a:off x="1371600" y="4038600"/>
            <a:ext cx="685800" cy="0"/>
          </a:xfrm>
          <a:prstGeom prst="line">
            <a:avLst/>
          </a:prstGeom>
          <a:noFill/>
          <a:ln w="9525">
            <a:solidFill>
              <a:schemeClr val="tx1"/>
            </a:solidFill>
            <a:round/>
            <a:headEnd/>
            <a:tailEnd/>
          </a:ln>
          <a:effectLst/>
        </p:spPr>
        <p:txBody>
          <a:bodyPr/>
          <a:lstStyle/>
          <a:p>
            <a:endParaRPr lang="en-US"/>
          </a:p>
        </p:txBody>
      </p:sp>
      <p:graphicFrame>
        <p:nvGraphicFramePr>
          <p:cNvPr id="26637" name="Object 13"/>
          <p:cNvGraphicFramePr>
            <a:graphicFrameLocks noChangeAspect="1"/>
          </p:cNvGraphicFramePr>
          <p:nvPr/>
        </p:nvGraphicFramePr>
        <p:xfrm>
          <a:off x="3429000" y="4724400"/>
          <a:ext cx="533400" cy="501650"/>
        </p:xfrm>
        <a:graphic>
          <a:graphicData uri="http://schemas.openxmlformats.org/presentationml/2006/ole">
            <mc:AlternateContent xmlns:mc="http://schemas.openxmlformats.org/markup-compatibility/2006">
              <mc:Choice xmlns:v="urn:schemas-microsoft-com:vml" Requires="v">
                <p:oleObj spid="_x0000_s26652" name="CS ChemDraw Drawing" r:id="rId3" imgW="371520" imgH="349200" progId="ChemDraw.Document.6.0">
                  <p:embed/>
                </p:oleObj>
              </mc:Choice>
              <mc:Fallback>
                <p:oleObj name="CS ChemDraw Drawing" r:id="rId3" imgW="371520" imgH="349200" progId="ChemDraw.Document.6.0">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4724400"/>
                        <a:ext cx="533400" cy="501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38" name="Object 14"/>
          <p:cNvGraphicFramePr>
            <a:graphicFrameLocks noChangeAspect="1"/>
          </p:cNvGraphicFramePr>
          <p:nvPr/>
        </p:nvGraphicFramePr>
        <p:xfrm>
          <a:off x="3886200" y="3733800"/>
          <a:ext cx="457200" cy="430213"/>
        </p:xfrm>
        <a:graphic>
          <a:graphicData uri="http://schemas.openxmlformats.org/presentationml/2006/ole">
            <mc:AlternateContent xmlns:mc="http://schemas.openxmlformats.org/markup-compatibility/2006">
              <mc:Choice xmlns:v="urn:schemas-microsoft-com:vml" Requires="v">
                <p:oleObj spid="_x0000_s26653" name="CS ChemDraw Drawing" r:id="rId5" imgW="371520" imgH="349200" progId="ChemDraw.Document.6.0">
                  <p:embed/>
                </p:oleObj>
              </mc:Choice>
              <mc:Fallback>
                <p:oleObj name="CS ChemDraw Drawing" r:id="rId5" imgW="371520" imgH="349200" progId="ChemDraw.Document.6.0">
                  <p:embed/>
                  <p:pic>
                    <p:nvPicPr>
                      <p:cNvPr id="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3733800"/>
                        <a:ext cx="457200"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39" name="Object 15"/>
          <p:cNvGraphicFramePr>
            <a:graphicFrameLocks noChangeAspect="1"/>
          </p:cNvGraphicFramePr>
          <p:nvPr/>
        </p:nvGraphicFramePr>
        <p:xfrm>
          <a:off x="4648200" y="2895600"/>
          <a:ext cx="533400" cy="501650"/>
        </p:xfrm>
        <a:graphic>
          <a:graphicData uri="http://schemas.openxmlformats.org/presentationml/2006/ole">
            <mc:AlternateContent xmlns:mc="http://schemas.openxmlformats.org/markup-compatibility/2006">
              <mc:Choice xmlns:v="urn:schemas-microsoft-com:vml" Requires="v">
                <p:oleObj spid="_x0000_s26654" name="CS ChemDraw Drawing" r:id="rId6" imgW="371520" imgH="349200" progId="ChemDraw.Document.6.0">
                  <p:embed/>
                </p:oleObj>
              </mc:Choice>
              <mc:Fallback>
                <p:oleObj name="CS ChemDraw Drawing" r:id="rId6" imgW="371520" imgH="349200" progId="ChemDraw.Document.6.0">
                  <p:embed/>
                  <p:pic>
                    <p:nvPicPr>
                      <p:cNvPr id="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2895600"/>
                        <a:ext cx="533400" cy="501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838200" y="762000"/>
            <a:ext cx="7696200" cy="5751513"/>
          </a:xfrm>
          <a:prstGeom prst="rect">
            <a:avLst/>
          </a:prstGeom>
          <a:noFill/>
          <a:ln w="9525">
            <a:noFill/>
            <a:miter lim="800000"/>
            <a:headEnd/>
            <a:tailEnd/>
          </a:ln>
          <a:effectLst/>
        </p:spPr>
        <p:txBody>
          <a:bodyPr>
            <a:spAutoFit/>
          </a:bodyPr>
          <a:lstStyle/>
          <a:p>
            <a:pPr>
              <a:spcBef>
                <a:spcPct val="50000"/>
              </a:spcBef>
            </a:pPr>
            <a:r>
              <a:rPr lang="en-US"/>
              <a:t>	      H          CH</a:t>
            </a:r>
            <a:r>
              <a:rPr lang="en-US" baseline="-25000"/>
              <a:t>3</a:t>
            </a:r>
            <a:r>
              <a:rPr lang="en-US"/>
              <a:t>                      CH</a:t>
            </a:r>
            <a:r>
              <a:rPr lang="en-US" baseline="-25000"/>
              <a:t>3</a:t>
            </a:r>
            <a:r>
              <a:rPr lang="en-US"/>
              <a:t>     CH</a:t>
            </a:r>
            <a:r>
              <a:rPr lang="en-US" baseline="-25000"/>
              <a:t>3</a:t>
            </a:r>
            <a:endParaRPr lang="en-US"/>
          </a:p>
          <a:p>
            <a:pPr>
              <a:lnSpc>
                <a:spcPct val="50000"/>
              </a:lnSpc>
              <a:spcBef>
                <a:spcPct val="50000"/>
              </a:spcBef>
            </a:pPr>
            <a:r>
              <a:rPr lang="en-US"/>
              <a:t>                     \         /                               \        /</a:t>
            </a:r>
          </a:p>
          <a:p>
            <a:pPr>
              <a:lnSpc>
                <a:spcPct val="50000"/>
              </a:lnSpc>
              <a:spcBef>
                <a:spcPct val="50000"/>
              </a:spcBef>
            </a:pPr>
            <a:r>
              <a:rPr lang="en-US"/>
              <a:t>                      C = C                                C = C</a:t>
            </a:r>
          </a:p>
          <a:p>
            <a:pPr>
              <a:lnSpc>
                <a:spcPct val="50000"/>
              </a:lnSpc>
              <a:spcBef>
                <a:spcPct val="50000"/>
              </a:spcBef>
            </a:pPr>
            <a:r>
              <a:rPr lang="en-US"/>
              <a:t>                     /         \                               /        \</a:t>
            </a:r>
          </a:p>
          <a:p>
            <a:pPr>
              <a:lnSpc>
                <a:spcPct val="50000"/>
              </a:lnSpc>
              <a:spcBef>
                <a:spcPct val="50000"/>
              </a:spcBef>
            </a:pPr>
            <a:r>
              <a:rPr lang="en-US"/>
              <a:t>                CH</a:t>
            </a:r>
            <a:r>
              <a:rPr lang="en-US" baseline="-25000"/>
              <a:t>3</a:t>
            </a:r>
            <a:r>
              <a:rPr lang="en-US"/>
              <a:t>         H                          H         H</a:t>
            </a:r>
          </a:p>
          <a:p>
            <a:pPr>
              <a:spcBef>
                <a:spcPct val="50000"/>
              </a:spcBef>
            </a:pPr>
            <a:r>
              <a:rPr lang="en-US"/>
              <a:t>                 </a:t>
            </a:r>
            <a:r>
              <a:rPr lang="en-US" i="1">
                <a:solidFill>
                  <a:schemeClr val="accent2"/>
                </a:solidFill>
              </a:rPr>
              <a:t>trans</a:t>
            </a:r>
            <a:r>
              <a:rPr lang="en-US">
                <a:solidFill>
                  <a:schemeClr val="accent2"/>
                </a:solidFill>
              </a:rPr>
              <a:t>-2-butene                     </a:t>
            </a:r>
            <a:r>
              <a:rPr lang="en-US" i="1">
                <a:solidFill>
                  <a:schemeClr val="accent2"/>
                </a:solidFill>
              </a:rPr>
              <a:t>cis</a:t>
            </a:r>
            <a:r>
              <a:rPr lang="en-US">
                <a:solidFill>
                  <a:schemeClr val="accent2"/>
                </a:solidFill>
              </a:rPr>
              <a:t>-2-butene              </a:t>
            </a:r>
            <a:endParaRPr lang="en-US" i="1">
              <a:solidFill>
                <a:schemeClr val="accent2"/>
              </a:solidFill>
            </a:endParaRPr>
          </a:p>
          <a:p>
            <a:pPr>
              <a:spcBef>
                <a:spcPct val="50000"/>
              </a:spcBef>
            </a:pPr>
            <a:endParaRPr lang="en-US">
              <a:solidFill>
                <a:schemeClr val="accent2"/>
              </a:solidFill>
            </a:endParaRPr>
          </a:p>
          <a:p>
            <a:pPr>
              <a:spcBef>
                <a:spcPct val="50000"/>
              </a:spcBef>
            </a:pPr>
            <a:r>
              <a:rPr lang="en-US"/>
              <a:t>	CH</a:t>
            </a:r>
            <a:r>
              <a:rPr lang="en-US" baseline="-25000"/>
              <a:t>3</a:t>
            </a:r>
            <a:r>
              <a:rPr lang="en-US"/>
              <a:t>			CH</a:t>
            </a:r>
            <a:r>
              <a:rPr lang="en-US" baseline="-25000"/>
              <a:t>3</a:t>
            </a:r>
            <a:r>
              <a:rPr lang="en-US"/>
              <a:t>			CH</a:t>
            </a:r>
            <a:r>
              <a:rPr lang="en-US" baseline="-25000"/>
              <a:t>3</a:t>
            </a:r>
            <a:endParaRPr lang="en-US"/>
          </a:p>
          <a:p>
            <a:pPr>
              <a:spcBef>
                <a:spcPct val="50000"/>
              </a:spcBef>
            </a:pPr>
            <a:r>
              <a:rPr lang="en-US"/>
              <a:t>        H         Br        	       Br         H                     H        Br</a:t>
            </a:r>
          </a:p>
          <a:p>
            <a:pPr>
              <a:spcBef>
                <a:spcPct val="50000"/>
              </a:spcBef>
            </a:pPr>
            <a:r>
              <a:rPr lang="en-US"/>
              <a:t>        Br        H                    H          Br                    H        Br</a:t>
            </a:r>
          </a:p>
          <a:p>
            <a:pPr>
              <a:spcBef>
                <a:spcPct val="50000"/>
              </a:spcBef>
            </a:pPr>
            <a:r>
              <a:rPr lang="en-US"/>
              <a:t>            CH</a:t>
            </a:r>
            <a:r>
              <a:rPr lang="en-US" baseline="-25000"/>
              <a:t>3</a:t>
            </a:r>
            <a:r>
              <a:rPr lang="en-US"/>
              <a:t>                    	CH</a:t>
            </a:r>
            <a:r>
              <a:rPr lang="en-US" baseline="-25000"/>
              <a:t>3</a:t>
            </a:r>
            <a:r>
              <a:rPr lang="en-US"/>
              <a:t>		 	CH</a:t>
            </a:r>
            <a:r>
              <a:rPr lang="en-US" baseline="-25000"/>
              <a:t>3</a:t>
            </a:r>
            <a:endParaRPr lang="en-US"/>
          </a:p>
          <a:p>
            <a:pPr>
              <a:spcBef>
                <a:spcPct val="50000"/>
              </a:spcBef>
            </a:pPr>
            <a:r>
              <a:rPr lang="en-US"/>
              <a:t>         </a:t>
            </a:r>
            <a:r>
              <a:rPr lang="en-US">
                <a:solidFill>
                  <a:schemeClr val="accent2"/>
                </a:solidFill>
              </a:rPr>
              <a:t>	</a:t>
            </a:r>
            <a:r>
              <a:rPr lang="en-US" i="1">
                <a:solidFill>
                  <a:schemeClr val="accent2"/>
                </a:solidFill>
              </a:rPr>
              <a:t>(S,S)			(R,R)			meso</a:t>
            </a:r>
          </a:p>
        </p:txBody>
      </p:sp>
      <p:sp>
        <p:nvSpPr>
          <p:cNvPr id="3075" name="Line 3"/>
          <p:cNvSpPr>
            <a:spLocks noChangeShapeType="1"/>
          </p:cNvSpPr>
          <p:nvPr/>
        </p:nvSpPr>
        <p:spPr bwMode="auto">
          <a:xfrm>
            <a:off x="2057400" y="4267200"/>
            <a:ext cx="0" cy="1295400"/>
          </a:xfrm>
          <a:prstGeom prst="line">
            <a:avLst/>
          </a:prstGeom>
          <a:noFill/>
          <a:ln w="9525">
            <a:solidFill>
              <a:schemeClr val="tx1"/>
            </a:solidFill>
            <a:round/>
            <a:headEnd/>
            <a:tailEnd/>
          </a:ln>
          <a:effectLst/>
        </p:spPr>
        <p:txBody>
          <a:bodyPr/>
          <a:lstStyle/>
          <a:p>
            <a:endParaRPr lang="en-US"/>
          </a:p>
        </p:txBody>
      </p:sp>
      <p:sp>
        <p:nvSpPr>
          <p:cNvPr id="3076" name="Line 4"/>
          <p:cNvSpPr>
            <a:spLocks noChangeShapeType="1"/>
          </p:cNvSpPr>
          <p:nvPr/>
        </p:nvSpPr>
        <p:spPr bwMode="auto">
          <a:xfrm>
            <a:off x="4800600" y="4267200"/>
            <a:ext cx="0" cy="1371600"/>
          </a:xfrm>
          <a:prstGeom prst="line">
            <a:avLst/>
          </a:prstGeom>
          <a:noFill/>
          <a:ln w="9525">
            <a:solidFill>
              <a:schemeClr val="tx1"/>
            </a:solidFill>
            <a:round/>
            <a:headEnd/>
            <a:tailEnd/>
          </a:ln>
          <a:effectLst/>
        </p:spPr>
        <p:txBody>
          <a:bodyPr/>
          <a:lstStyle/>
          <a:p>
            <a:endParaRPr lang="en-US"/>
          </a:p>
        </p:txBody>
      </p:sp>
      <p:sp>
        <p:nvSpPr>
          <p:cNvPr id="3077" name="Line 5"/>
          <p:cNvSpPr>
            <a:spLocks noChangeShapeType="1"/>
          </p:cNvSpPr>
          <p:nvPr/>
        </p:nvSpPr>
        <p:spPr bwMode="auto">
          <a:xfrm>
            <a:off x="7543800" y="4267200"/>
            <a:ext cx="0" cy="1371600"/>
          </a:xfrm>
          <a:prstGeom prst="line">
            <a:avLst/>
          </a:prstGeom>
          <a:noFill/>
          <a:ln w="9525">
            <a:solidFill>
              <a:schemeClr val="tx1"/>
            </a:solidFill>
            <a:round/>
            <a:headEnd/>
            <a:tailEnd/>
          </a:ln>
          <a:effectLst/>
        </p:spPr>
        <p:txBody>
          <a:bodyPr/>
          <a:lstStyle/>
          <a:p>
            <a:endParaRPr lang="en-US"/>
          </a:p>
        </p:txBody>
      </p:sp>
      <p:sp>
        <p:nvSpPr>
          <p:cNvPr id="3078" name="Line 6"/>
          <p:cNvSpPr>
            <a:spLocks noChangeShapeType="1"/>
          </p:cNvSpPr>
          <p:nvPr/>
        </p:nvSpPr>
        <p:spPr bwMode="auto">
          <a:xfrm>
            <a:off x="1752600" y="4648200"/>
            <a:ext cx="609600" cy="0"/>
          </a:xfrm>
          <a:prstGeom prst="line">
            <a:avLst/>
          </a:prstGeom>
          <a:noFill/>
          <a:ln w="9525">
            <a:solidFill>
              <a:schemeClr val="tx1"/>
            </a:solidFill>
            <a:round/>
            <a:headEnd/>
            <a:tailEnd/>
          </a:ln>
          <a:effectLst/>
        </p:spPr>
        <p:txBody>
          <a:bodyPr/>
          <a:lstStyle/>
          <a:p>
            <a:endParaRPr lang="en-US"/>
          </a:p>
        </p:txBody>
      </p:sp>
      <p:sp>
        <p:nvSpPr>
          <p:cNvPr id="3081" name="Line 9"/>
          <p:cNvSpPr>
            <a:spLocks noChangeShapeType="1"/>
          </p:cNvSpPr>
          <p:nvPr/>
        </p:nvSpPr>
        <p:spPr bwMode="auto">
          <a:xfrm>
            <a:off x="1828800" y="5181600"/>
            <a:ext cx="609600" cy="0"/>
          </a:xfrm>
          <a:prstGeom prst="line">
            <a:avLst/>
          </a:prstGeom>
          <a:noFill/>
          <a:ln w="9525">
            <a:solidFill>
              <a:schemeClr val="tx1"/>
            </a:solidFill>
            <a:round/>
            <a:headEnd/>
            <a:tailEnd/>
          </a:ln>
          <a:effectLst/>
        </p:spPr>
        <p:txBody>
          <a:bodyPr/>
          <a:lstStyle/>
          <a:p>
            <a:endParaRPr lang="en-US"/>
          </a:p>
        </p:txBody>
      </p:sp>
      <p:sp>
        <p:nvSpPr>
          <p:cNvPr id="3082" name="Line 10"/>
          <p:cNvSpPr>
            <a:spLocks noChangeShapeType="1"/>
          </p:cNvSpPr>
          <p:nvPr/>
        </p:nvSpPr>
        <p:spPr bwMode="auto">
          <a:xfrm>
            <a:off x="4495800" y="4724400"/>
            <a:ext cx="609600" cy="0"/>
          </a:xfrm>
          <a:prstGeom prst="line">
            <a:avLst/>
          </a:prstGeom>
          <a:noFill/>
          <a:ln w="9525">
            <a:solidFill>
              <a:schemeClr val="tx1"/>
            </a:solidFill>
            <a:round/>
            <a:headEnd/>
            <a:tailEnd/>
          </a:ln>
          <a:effectLst/>
        </p:spPr>
        <p:txBody>
          <a:bodyPr/>
          <a:lstStyle/>
          <a:p>
            <a:endParaRPr lang="en-US"/>
          </a:p>
        </p:txBody>
      </p:sp>
      <p:sp>
        <p:nvSpPr>
          <p:cNvPr id="3085" name="Line 13"/>
          <p:cNvSpPr>
            <a:spLocks noChangeShapeType="1"/>
          </p:cNvSpPr>
          <p:nvPr/>
        </p:nvSpPr>
        <p:spPr bwMode="auto">
          <a:xfrm>
            <a:off x="4495800" y="5181600"/>
            <a:ext cx="609600" cy="0"/>
          </a:xfrm>
          <a:prstGeom prst="line">
            <a:avLst/>
          </a:prstGeom>
          <a:noFill/>
          <a:ln w="9525">
            <a:solidFill>
              <a:schemeClr val="tx1"/>
            </a:solidFill>
            <a:round/>
            <a:headEnd/>
            <a:tailEnd/>
          </a:ln>
          <a:effectLst/>
        </p:spPr>
        <p:txBody>
          <a:bodyPr/>
          <a:lstStyle/>
          <a:p>
            <a:endParaRPr lang="en-US"/>
          </a:p>
        </p:txBody>
      </p:sp>
      <p:sp>
        <p:nvSpPr>
          <p:cNvPr id="3087" name="Line 15"/>
          <p:cNvSpPr>
            <a:spLocks noChangeShapeType="1"/>
          </p:cNvSpPr>
          <p:nvPr/>
        </p:nvSpPr>
        <p:spPr bwMode="auto">
          <a:xfrm>
            <a:off x="7239000" y="4648200"/>
            <a:ext cx="533400" cy="0"/>
          </a:xfrm>
          <a:prstGeom prst="line">
            <a:avLst/>
          </a:prstGeom>
          <a:noFill/>
          <a:ln w="9525">
            <a:solidFill>
              <a:schemeClr val="tx1"/>
            </a:solidFill>
            <a:round/>
            <a:headEnd/>
            <a:tailEnd/>
          </a:ln>
          <a:effectLst/>
        </p:spPr>
        <p:txBody>
          <a:bodyPr/>
          <a:lstStyle/>
          <a:p>
            <a:endParaRPr lang="en-US"/>
          </a:p>
        </p:txBody>
      </p:sp>
      <p:sp>
        <p:nvSpPr>
          <p:cNvPr id="3088" name="Line 16"/>
          <p:cNvSpPr>
            <a:spLocks noChangeShapeType="1"/>
          </p:cNvSpPr>
          <p:nvPr/>
        </p:nvSpPr>
        <p:spPr bwMode="auto">
          <a:xfrm>
            <a:off x="7239000" y="5181600"/>
            <a:ext cx="609600" cy="0"/>
          </a:xfrm>
          <a:prstGeom prst="line">
            <a:avLst/>
          </a:prstGeom>
          <a:noFill/>
          <a:ln w="9525">
            <a:solidFill>
              <a:schemeClr val="tx1"/>
            </a:solidFill>
            <a:round/>
            <a:headEnd/>
            <a:tailEnd/>
          </a:ln>
          <a:effectLst/>
        </p:spPr>
        <p:txBody>
          <a:bodyPr/>
          <a:lstStyle/>
          <a:p>
            <a:endParaRPr lang="en-US"/>
          </a:p>
        </p:txBody>
      </p:sp>
      <p:sp>
        <p:nvSpPr>
          <p:cNvPr id="3089" name="Line 17"/>
          <p:cNvSpPr>
            <a:spLocks noChangeShapeType="1"/>
          </p:cNvSpPr>
          <p:nvPr/>
        </p:nvSpPr>
        <p:spPr bwMode="auto">
          <a:xfrm>
            <a:off x="3505200" y="3733800"/>
            <a:ext cx="0" cy="274320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685800" y="685800"/>
            <a:ext cx="7924800" cy="5021263"/>
          </a:xfrm>
          <a:prstGeom prst="rect">
            <a:avLst/>
          </a:prstGeom>
          <a:noFill/>
          <a:ln w="9525">
            <a:noFill/>
            <a:miter lim="800000"/>
            <a:headEnd/>
            <a:tailEnd/>
          </a:ln>
          <a:effectLst/>
        </p:spPr>
        <p:txBody>
          <a:bodyPr>
            <a:spAutoFit/>
          </a:bodyPr>
          <a:lstStyle/>
          <a:p>
            <a:pPr>
              <a:lnSpc>
                <a:spcPct val="50000"/>
              </a:lnSpc>
              <a:spcBef>
                <a:spcPct val="50000"/>
              </a:spcBef>
            </a:pPr>
            <a:r>
              <a:rPr lang="en-US"/>
              <a:t> </a:t>
            </a:r>
          </a:p>
          <a:p>
            <a:pPr>
              <a:lnSpc>
                <a:spcPct val="50000"/>
              </a:lnSpc>
              <a:spcBef>
                <a:spcPct val="50000"/>
              </a:spcBef>
            </a:pPr>
            <a:endParaRPr lang="en-US"/>
          </a:p>
          <a:p>
            <a:pPr>
              <a:lnSpc>
                <a:spcPct val="50000"/>
              </a:lnSpc>
              <a:spcBef>
                <a:spcPct val="50000"/>
              </a:spcBef>
            </a:pPr>
            <a:r>
              <a:rPr lang="en-US"/>
              <a:t>        C</a:t>
            </a:r>
            <a:r>
              <a:rPr lang="en-US" baseline="-25000"/>
              <a:t>6</a:t>
            </a:r>
            <a:r>
              <a:rPr lang="en-US"/>
              <a:t>H</a:t>
            </a:r>
            <a:r>
              <a:rPr lang="en-US" baseline="-25000"/>
              <a:t>5</a:t>
            </a:r>
            <a:r>
              <a:rPr lang="en-US"/>
              <a:t>   </a:t>
            </a:r>
          </a:p>
          <a:p>
            <a:pPr>
              <a:lnSpc>
                <a:spcPct val="50000"/>
              </a:lnSpc>
              <a:spcBef>
                <a:spcPct val="50000"/>
              </a:spcBef>
            </a:pPr>
            <a:r>
              <a:rPr lang="en-US"/>
              <a:t>             	                      </a:t>
            </a:r>
            <a:r>
              <a:rPr lang="en-US">
                <a:solidFill>
                  <a:srgbClr val="FF0000"/>
                </a:solidFill>
              </a:rPr>
              <a:t>Br</a:t>
            </a:r>
          </a:p>
          <a:p>
            <a:pPr>
              <a:lnSpc>
                <a:spcPct val="50000"/>
              </a:lnSpc>
              <a:spcBef>
                <a:spcPct val="50000"/>
              </a:spcBef>
            </a:pPr>
            <a:r>
              <a:rPr lang="en-US"/>
              <a:t>CH</a:t>
            </a:r>
            <a:r>
              <a:rPr lang="en-US" baseline="-25000"/>
              <a:t>3</a:t>
            </a:r>
            <a:r>
              <a:rPr lang="en-US"/>
              <a:t>        </a:t>
            </a:r>
            <a:r>
              <a:rPr lang="en-US">
                <a:solidFill>
                  <a:srgbClr val="FF0000"/>
                </a:solidFill>
              </a:rPr>
              <a:t>H</a:t>
            </a:r>
            <a:r>
              <a:rPr lang="en-US"/>
              <a:t>         </a:t>
            </a:r>
            <a:r>
              <a:rPr lang="en-US" sz="2000"/>
              <a:t> CH</a:t>
            </a:r>
            <a:r>
              <a:rPr lang="en-US" sz="2000" baseline="-25000"/>
              <a:t>3 </a:t>
            </a:r>
            <a:r>
              <a:rPr lang="en-US" sz="2000"/>
              <a:t> </a:t>
            </a:r>
            <a:r>
              <a:rPr lang="en-US"/>
              <a:t>            </a:t>
            </a:r>
            <a:r>
              <a:rPr lang="en-US">
                <a:cs typeface="Times New Roman" pitchFamily="18" charset="0"/>
              </a:rPr>
              <a:t>|		            CH</a:t>
            </a:r>
            <a:r>
              <a:rPr lang="en-US" baseline="-25000">
                <a:cs typeface="Times New Roman" pitchFamily="18" charset="0"/>
              </a:rPr>
              <a:t>3</a:t>
            </a:r>
            <a:r>
              <a:rPr lang="en-US">
                <a:cs typeface="Times New Roman" pitchFamily="18" charset="0"/>
              </a:rPr>
              <a:t>         C6H5</a:t>
            </a:r>
            <a:endParaRPr lang="en-US"/>
          </a:p>
          <a:p>
            <a:pPr>
              <a:lnSpc>
                <a:spcPct val="50000"/>
              </a:lnSpc>
              <a:spcBef>
                <a:spcPct val="50000"/>
              </a:spcBef>
            </a:pPr>
            <a:r>
              <a:rPr lang="en-US" sz="2000"/>
              <a:t>                               </a:t>
            </a:r>
            <a:r>
              <a:rPr lang="en-US"/>
              <a:t>C</a:t>
            </a:r>
            <a:r>
              <a:rPr lang="en-US" baseline="-25000"/>
              <a:t>6</a:t>
            </a:r>
            <a:r>
              <a:rPr lang="en-US"/>
              <a:t>H</a:t>
            </a:r>
            <a:r>
              <a:rPr lang="en-US" baseline="-25000"/>
              <a:t>5</a:t>
            </a:r>
            <a:r>
              <a:rPr lang="en-US"/>
              <a:t>  </a:t>
            </a:r>
            <a:r>
              <a:rPr lang="en-US">
                <a:cs typeface="Times New Roman" pitchFamily="18" charset="0"/>
              </a:rPr>
              <a:t> C — C </a:t>
            </a:r>
            <a:r>
              <a:rPr lang="en-US" sz="2000"/>
              <a:t>    C6H5                  \             /       </a:t>
            </a:r>
            <a:r>
              <a:rPr lang="en-US"/>
              <a:t> </a:t>
            </a:r>
          </a:p>
          <a:p>
            <a:pPr>
              <a:lnSpc>
                <a:spcPct val="50000"/>
              </a:lnSpc>
              <a:spcBef>
                <a:spcPct val="50000"/>
              </a:spcBef>
            </a:pPr>
            <a:r>
              <a:rPr lang="en-US"/>
              <a:t>   H         </a:t>
            </a:r>
            <a:r>
              <a:rPr lang="en-US">
                <a:solidFill>
                  <a:srgbClr val="FF0000"/>
                </a:solidFill>
              </a:rPr>
              <a:t>Br</a:t>
            </a:r>
            <a:r>
              <a:rPr lang="en-US"/>
              <a:t>                   </a:t>
            </a:r>
            <a:r>
              <a:rPr lang="en-US">
                <a:cs typeface="Times New Roman" pitchFamily="18" charset="0"/>
              </a:rPr>
              <a:t>|              H                      C = C</a:t>
            </a:r>
            <a:endParaRPr lang="en-US"/>
          </a:p>
          <a:p>
            <a:pPr>
              <a:lnSpc>
                <a:spcPct val="50000"/>
              </a:lnSpc>
              <a:spcBef>
                <a:spcPct val="50000"/>
              </a:spcBef>
            </a:pPr>
            <a:r>
              <a:rPr lang="en-US"/>
              <a:t>                                     </a:t>
            </a:r>
            <a:r>
              <a:rPr lang="en-US">
                <a:solidFill>
                  <a:srgbClr val="FF0000"/>
                </a:solidFill>
              </a:rPr>
              <a:t>H</a:t>
            </a:r>
            <a:r>
              <a:rPr lang="en-US"/>
              <a:t>                                    /          \</a:t>
            </a:r>
          </a:p>
          <a:p>
            <a:pPr>
              <a:lnSpc>
                <a:spcPct val="50000"/>
              </a:lnSpc>
              <a:spcBef>
                <a:spcPct val="50000"/>
              </a:spcBef>
            </a:pPr>
            <a:r>
              <a:rPr lang="en-US"/>
              <a:t>        C</a:t>
            </a:r>
            <a:r>
              <a:rPr lang="en-US" baseline="-25000"/>
              <a:t>6</a:t>
            </a:r>
            <a:r>
              <a:rPr lang="en-US"/>
              <a:t>H</a:t>
            </a:r>
            <a:r>
              <a:rPr lang="en-US" baseline="-25000"/>
              <a:t>5</a:t>
            </a:r>
            <a:r>
              <a:rPr lang="en-US"/>
              <a:t>	                                               C</a:t>
            </a:r>
            <a:r>
              <a:rPr lang="en-US" baseline="-25000"/>
              <a:t>6</a:t>
            </a:r>
            <a:r>
              <a:rPr lang="en-US"/>
              <a:t>H</a:t>
            </a:r>
            <a:r>
              <a:rPr lang="en-US" baseline="-25000"/>
              <a:t>5</a:t>
            </a:r>
            <a:r>
              <a:rPr lang="en-US"/>
              <a:t>       CH</a:t>
            </a:r>
            <a:r>
              <a:rPr lang="en-US" baseline="-25000"/>
              <a:t>3</a:t>
            </a:r>
            <a:endParaRPr lang="en-US"/>
          </a:p>
          <a:p>
            <a:pPr>
              <a:lnSpc>
                <a:spcPct val="50000"/>
              </a:lnSpc>
              <a:spcBef>
                <a:spcPct val="50000"/>
              </a:spcBef>
            </a:pPr>
            <a:r>
              <a:rPr lang="en-US"/>
              <a:t>		   HO</a:t>
            </a:r>
            <a:r>
              <a:rPr lang="en-US" baseline="30000"/>
              <a:t>-</a:t>
            </a:r>
            <a:r>
              <a:rPr lang="en-US"/>
              <a:t>	</a:t>
            </a:r>
          </a:p>
          <a:p>
            <a:pPr>
              <a:spcBef>
                <a:spcPct val="50000"/>
              </a:spcBef>
            </a:pPr>
            <a:r>
              <a:rPr lang="en-US"/>
              <a:t>        </a:t>
            </a:r>
            <a:r>
              <a:rPr lang="en-US" i="1">
                <a:solidFill>
                  <a:srgbClr val="FF0000"/>
                </a:solidFill>
              </a:rPr>
              <a:t>threo-</a:t>
            </a:r>
            <a:r>
              <a:rPr lang="en-US">
                <a:solidFill>
                  <a:srgbClr val="FF0000"/>
                </a:solidFill>
              </a:rPr>
              <a:t>					        (</a:t>
            </a:r>
            <a:r>
              <a:rPr lang="en-US" i="1">
                <a:solidFill>
                  <a:srgbClr val="FF0000"/>
                </a:solidFill>
              </a:rPr>
              <a:t>E</a:t>
            </a:r>
            <a:r>
              <a:rPr lang="en-US">
                <a:solidFill>
                  <a:srgbClr val="FF0000"/>
                </a:solidFill>
              </a:rPr>
              <a:t>)-</a:t>
            </a:r>
          </a:p>
          <a:p>
            <a:pPr>
              <a:spcBef>
                <a:spcPct val="50000"/>
              </a:spcBef>
            </a:pPr>
            <a:r>
              <a:rPr lang="en-US">
                <a:solidFill>
                  <a:srgbClr val="FF0000"/>
                </a:solidFill>
              </a:rPr>
              <a:t>Once again, you must rotate about the C—C bond in the Fischer projection to get the H &amp; Br </a:t>
            </a:r>
            <a:r>
              <a:rPr lang="en-US" i="1">
                <a:solidFill>
                  <a:srgbClr val="FF0000"/>
                </a:solidFill>
              </a:rPr>
              <a:t>anti</a:t>
            </a:r>
            <a:r>
              <a:rPr lang="en-US">
                <a:solidFill>
                  <a:srgbClr val="FF0000"/>
                </a:solidFill>
              </a:rPr>
              <a:t> to one another.</a:t>
            </a:r>
          </a:p>
        </p:txBody>
      </p:sp>
      <p:sp>
        <p:nvSpPr>
          <p:cNvPr id="28675" name="Line 3"/>
          <p:cNvSpPr>
            <a:spLocks noChangeShapeType="1"/>
          </p:cNvSpPr>
          <p:nvPr/>
        </p:nvSpPr>
        <p:spPr bwMode="auto">
          <a:xfrm>
            <a:off x="1600200" y="1828800"/>
            <a:ext cx="0" cy="1752600"/>
          </a:xfrm>
          <a:prstGeom prst="line">
            <a:avLst/>
          </a:prstGeom>
          <a:noFill/>
          <a:ln w="9525">
            <a:solidFill>
              <a:schemeClr val="tx1"/>
            </a:solidFill>
            <a:round/>
            <a:headEnd/>
            <a:tailEnd/>
          </a:ln>
          <a:effectLst/>
        </p:spPr>
        <p:txBody>
          <a:bodyPr/>
          <a:lstStyle/>
          <a:p>
            <a:endParaRPr lang="en-US"/>
          </a:p>
        </p:txBody>
      </p:sp>
      <p:sp>
        <p:nvSpPr>
          <p:cNvPr id="28676" name="Line 4"/>
          <p:cNvSpPr>
            <a:spLocks noChangeShapeType="1"/>
          </p:cNvSpPr>
          <p:nvPr/>
        </p:nvSpPr>
        <p:spPr bwMode="auto">
          <a:xfrm>
            <a:off x="1295400" y="2286000"/>
            <a:ext cx="609600" cy="0"/>
          </a:xfrm>
          <a:prstGeom prst="line">
            <a:avLst/>
          </a:prstGeom>
          <a:noFill/>
          <a:ln w="9525">
            <a:solidFill>
              <a:schemeClr val="tx1"/>
            </a:solidFill>
            <a:round/>
            <a:headEnd/>
            <a:tailEnd/>
          </a:ln>
          <a:effectLst/>
        </p:spPr>
        <p:txBody>
          <a:bodyPr/>
          <a:lstStyle/>
          <a:p>
            <a:endParaRPr lang="en-US"/>
          </a:p>
        </p:txBody>
      </p:sp>
      <p:sp>
        <p:nvSpPr>
          <p:cNvPr id="28677" name="Line 5"/>
          <p:cNvSpPr>
            <a:spLocks noChangeShapeType="1"/>
          </p:cNvSpPr>
          <p:nvPr/>
        </p:nvSpPr>
        <p:spPr bwMode="auto">
          <a:xfrm>
            <a:off x="1219200" y="2971800"/>
            <a:ext cx="685800" cy="0"/>
          </a:xfrm>
          <a:prstGeom prst="line">
            <a:avLst/>
          </a:prstGeom>
          <a:noFill/>
          <a:ln w="9525">
            <a:solidFill>
              <a:schemeClr val="tx1"/>
            </a:solidFill>
            <a:round/>
            <a:headEnd/>
            <a:tailEnd/>
          </a:ln>
          <a:effectLst/>
        </p:spPr>
        <p:txBody>
          <a:bodyPr/>
          <a:lstStyle/>
          <a:p>
            <a:endParaRPr lang="en-US"/>
          </a:p>
        </p:txBody>
      </p:sp>
      <p:sp>
        <p:nvSpPr>
          <p:cNvPr id="28678" name="Line 6"/>
          <p:cNvSpPr>
            <a:spLocks noChangeShapeType="1"/>
          </p:cNvSpPr>
          <p:nvPr/>
        </p:nvSpPr>
        <p:spPr bwMode="auto">
          <a:xfrm flipH="1" flipV="1">
            <a:off x="3276600" y="2362200"/>
            <a:ext cx="304800" cy="228600"/>
          </a:xfrm>
          <a:prstGeom prst="line">
            <a:avLst/>
          </a:prstGeom>
          <a:noFill/>
          <a:ln w="9525">
            <a:solidFill>
              <a:schemeClr val="tx1"/>
            </a:solidFill>
            <a:round/>
            <a:headEnd/>
            <a:tailEnd/>
          </a:ln>
          <a:effectLst/>
        </p:spPr>
        <p:txBody>
          <a:bodyPr/>
          <a:lstStyle/>
          <a:p>
            <a:endParaRPr lang="en-US"/>
          </a:p>
        </p:txBody>
      </p:sp>
      <p:sp>
        <p:nvSpPr>
          <p:cNvPr id="28679" name="Line 7"/>
          <p:cNvSpPr>
            <a:spLocks noChangeShapeType="1"/>
          </p:cNvSpPr>
          <p:nvPr/>
        </p:nvSpPr>
        <p:spPr bwMode="auto">
          <a:xfrm flipH="1" flipV="1">
            <a:off x="3276600" y="2590800"/>
            <a:ext cx="304800" cy="76200"/>
          </a:xfrm>
          <a:prstGeom prst="line">
            <a:avLst/>
          </a:prstGeom>
          <a:noFill/>
          <a:ln w="9525">
            <a:solidFill>
              <a:schemeClr val="tx1"/>
            </a:solidFill>
            <a:round/>
            <a:headEnd/>
            <a:tailEnd/>
          </a:ln>
          <a:effectLst/>
        </p:spPr>
        <p:txBody>
          <a:bodyPr/>
          <a:lstStyle/>
          <a:p>
            <a:endParaRPr lang="en-US"/>
          </a:p>
        </p:txBody>
      </p:sp>
      <p:sp>
        <p:nvSpPr>
          <p:cNvPr id="28680" name="Line 8"/>
          <p:cNvSpPr>
            <a:spLocks noChangeShapeType="1"/>
          </p:cNvSpPr>
          <p:nvPr/>
        </p:nvSpPr>
        <p:spPr bwMode="auto">
          <a:xfrm>
            <a:off x="4495800" y="2667000"/>
            <a:ext cx="304800" cy="228600"/>
          </a:xfrm>
          <a:prstGeom prst="line">
            <a:avLst/>
          </a:prstGeom>
          <a:noFill/>
          <a:ln w="9525">
            <a:solidFill>
              <a:schemeClr val="tx1"/>
            </a:solidFill>
            <a:round/>
            <a:headEnd/>
            <a:tailEnd/>
          </a:ln>
          <a:effectLst/>
        </p:spPr>
        <p:txBody>
          <a:bodyPr/>
          <a:lstStyle/>
          <a:p>
            <a:endParaRPr lang="en-US"/>
          </a:p>
        </p:txBody>
      </p:sp>
      <p:sp>
        <p:nvSpPr>
          <p:cNvPr id="28681" name="Line 9"/>
          <p:cNvSpPr>
            <a:spLocks noChangeShapeType="1"/>
          </p:cNvSpPr>
          <p:nvPr/>
        </p:nvSpPr>
        <p:spPr bwMode="auto">
          <a:xfrm>
            <a:off x="4495800" y="2590800"/>
            <a:ext cx="304800" cy="76200"/>
          </a:xfrm>
          <a:prstGeom prst="line">
            <a:avLst/>
          </a:prstGeom>
          <a:noFill/>
          <a:ln w="9525">
            <a:solidFill>
              <a:schemeClr val="tx1"/>
            </a:solidFill>
            <a:round/>
            <a:headEnd/>
            <a:tailEnd/>
          </a:ln>
          <a:effectLst/>
        </p:spPr>
        <p:txBody>
          <a:bodyPr/>
          <a:lstStyle/>
          <a:p>
            <a:endParaRPr lang="en-US"/>
          </a:p>
        </p:txBody>
      </p:sp>
      <p:graphicFrame>
        <p:nvGraphicFramePr>
          <p:cNvPr id="28685" name="Object 13"/>
          <p:cNvGraphicFramePr>
            <a:graphicFrameLocks noChangeAspect="1"/>
          </p:cNvGraphicFramePr>
          <p:nvPr/>
        </p:nvGraphicFramePr>
        <p:xfrm>
          <a:off x="3276600" y="3581400"/>
          <a:ext cx="485775" cy="541338"/>
        </p:xfrm>
        <a:graphic>
          <a:graphicData uri="http://schemas.openxmlformats.org/presentationml/2006/ole">
            <mc:AlternateContent xmlns:mc="http://schemas.openxmlformats.org/markup-compatibility/2006">
              <mc:Choice xmlns:v="urn:schemas-microsoft-com:vml" Requires="v">
                <p:oleObj spid="_x0000_s28700" name="CS ChemDraw Drawing" r:id="rId3" imgW="432360" imgH="487800" progId="ChemDraw.Document.6.0">
                  <p:embed/>
                </p:oleObj>
              </mc:Choice>
              <mc:Fallback>
                <p:oleObj name="CS ChemDraw Drawing" r:id="rId3" imgW="432360" imgH="487800" progId="ChemDraw.Document.6.0">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3581400"/>
                        <a:ext cx="485775" cy="541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86" name="Object 14"/>
          <p:cNvGraphicFramePr>
            <a:graphicFrameLocks noChangeAspect="1"/>
          </p:cNvGraphicFramePr>
          <p:nvPr/>
        </p:nvGraphicFramePr>
        <p:xfrm>
          <a:off x="3810000" y="2667000"/>
          <a:ext cx="409575" cy="457200"/>
        </p:xfrm>
        <a:graphic>
          <a:graphicData uri="http://schemas.openxmlformats.org/presentationml/2006/ole">
            <mc:AlternateContent xmlns:mc="http://schemas.openxmlformats.org/markup-compatibility/2006">
              <mc:Choice xmlns:v="urn:schemas-microsoft-com:vml" Requires="v">
                <p:oleObj spid="_x0000_s28701" name="CS ChemDraw Drawing" r:id="rId5" imgW="432360" imgH="487800" progId="ChemDraw.Document.6.0">
                  <p:embed/>
                </p:oleObj>
              </mc:Choice>
              <mc:Fallback>
                <p:oleObj name="CS ChemDraw Drawing" r:id="rId5" imgW="432360" imgH="487800" progId="ChemDraw.Document.6.0">
                  <p:embed/>
                  <p:pic>
                    <p:nvPicPr>
                      <p:cNvPr id="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2667000"/>
                        <a:ext cx="40957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87" name="Object 15"/>
          <p:cNvGraphicFramePr>
            <a:graphicFrameLocks noChangeAspect="1"/>
          </p:cNvGraphicFramePr>
          <p:nvPr/>
        </p:nvGraphicFramePr>
        <p:xfrm>
          <a:off x="4419600" y="1752600"/>
          <a:ext cx="485775" cy="541338"/>
        </p:xfrm>
        <a:graphic>
          <a:graphicData uri="http://schemas.openxmlformats.org/presentationml/2006/ole">
            <mc:AlternateContent xmlns:mc="http://schemas.openxmlformats.org/markup-compatibility/2006">
              <mc:Choice xmlns:v="urn:schemas-microsoft-com:vml" Requires="v">
                <p:oleObj spid="_x0000_s28702" name="CS ChemDraw Drawing" r:id="rId6" imgW="432360" imgH="487800" progId="ChemDraw.Document.6.0">
                  <p:embed/>
                </p:oleObj>
              </mc:Choice>
              <mc:Fallback>
                <p:oleObj name="CS ChemDraw Drawing" r:id="rId6" imgW="432360" imgH="487800" progId="ChemDraw.Document.6.0">
                  <p:embed/>
                  <p:pic>
                    <p:nvPicPr>
                      <p:cNvPr id="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1752600"/>
                        <a:ext cx="485775" cy="541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685800" y="1981200"/>
            <a:ext cx="7848600" cy="3013075"/>
          </a:xfrm>
          <a:prstGeom prst="rect">
            <a:avLst/>
          </a:prstGeom>
          <a:noFill/>
          <a:ln w="9525">
            <a:noFill/>
            <a:miter lim="800000"/>
            <a:headEnd/>
            <a:tailEnd/>
          </a:ln>
          <a:effectLst/>
        </p:spPr>
        <p:txBody>
          <a:bodyPr>
            <a:spAutoFit/>
          </a:bodyPr>
          <a:lstStyle/>
          <a:p>
            <a:pPr>
              <a:spcBef>
                <a:spcPct val="50000"/>
              </a:spcBef>
            </a:pPr>
            <a:r>
              <a:rPr lang="en-US"/>
              <a:t>E2 is an </a:t>
            </a:r>
            <a:r>
              <a:rPr lang="en-US" i="1">
                <a:solidFill>
                  <a:srgbClr val="FF0000"/>
                </a:solidFill>
              </a:rPr>
              <a:t>anti</a:t>
            </a:r>
            <a:r>
              <a:rPr lang="en-US"/>
              <a:t>-elimination.  The hydrogen and the halogen must be on opposite sides of the molecule before the E2 elimination can take place.  This makes sense as both the base and the leaving group are negatively charged.  Therefore they would try to be as far apart as possible.  In addition, the leaving group is large and there is more room for the removal of the adjacent proton if it is on the opposite side from the leaving group.</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838200" y="914400"/>
            <a:ext cx="7543800" cy="457200"/>
          </a:xfrm>
          <a:prstGeom prst="rect">
            <a:avLst/>
          </a:prstGeom>
          <a:noFill/>
          <a:ln w="9525">
            <a:noFill/>
            <a:miter lim="800000"/>
            <a:headEnd/>
            <a:tailEnd/>
          </a:ln>
          <a:effectLst/>
        </p:spPr>
        <p:txBody>
          <a:bodyPr>
            <a:spAutoFit/>
          </a:bodyPr>
          <a:lstStyle/>
          <a:p>
            <a:pPr>
              <a:spcBef>
                <a:spcPct val="50000"/>
              </a:spcBef>
            </a:pPr>
            <a:endParaRPr lang="en-US"/>
          </a:p>
        </p:txBody>
      </p:sp>
      <p:graphicFrame>
        <p:nvGraphicFramePr>
          <p:cNvPr id="11288" name="Group 24"/>
          <p:cNvGraphicFramePr>
            <a:graphicFrameLocks noGrp="1"/>
          </p:cNvGraphicFramePr>
          <p:nvPr>
            <p:extLst>
              <p:ext uri="{D42A27DB-BD31-4B8C-83A1-F6EECF244321}">
                <p14:modId xmlns:p14="http://schemas.microsoft.com/office/powerpoint/2010/main" val="2011118744"/>
              </p:ext>
            </p:extLst>
          </p:nvPr>
        </p:nvGraphicFramePr>
        <p:xfrm>
          <a:off x="152400" y="533400"/>
          <a:ext cx="8304832" cy="6429057"/>
        </p:xfrm>
        <a:graphic>
          <a:graphicData uri="http://schemas.openxmlformats.org/drawingml/2006/table">
            <a:tbl>
              <a:tblPr/>
              <a:tblGrid>
                <a:gridCol w="2750172">
                  <a:extLst>
                    <a:ext uri="{9D8B030D-6E8A-4147-A177-3AD203B41FA5}">
                      <a16:colId xmlns:a16="http://schemas.microsoft.com/office/drawing/2014/main" val="20000"/>
                    </a:ext>
                  </a:extLst>
                </a:gridCol>
                <a:gridCol w="3099756">
                  <a:extLst>
                    <a:ext uri="{9D8B030D-6E8A-4147-A177-3AD203B41FA5}">
                      <a16:colId xmlns:a16="http://schemas.microsoft.com/office/drawing/2014/main" val="20001"/>
                    </a:ext>
                  </a:extLst>
                </a:gridCol>
                <a:gridCol w="2454904">
                  <a:extLst>
                    <a:ext uri="{9D8B030D-6E8A-4147-A177-3AD203B41FA5}">
                      <a16:colId xmlns:a16="http://schemas.microsoft.com/office/drawing/2014/main" val="3022494645"/>
                    </a:ext>
                  </a:extLst>
                </a:gridCol>
              </a:tblGrid>
              <a:tr h="15866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Addition of halogens to alkenes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rPr>
                        <a:t>anti</a:t>
                      </a:r>
                      <a:r>
                        <a:rPr kumimoji="0" lang="en-US" sz="2800" b="0" i="0" u="none" strike="noStrike" cap="none" normalizeH="0" baseline="0" dirty="0" smtClean="0">
                          <a:ln>
                            <a:noFill/>
                          </a:ln>
                          <a:solidFill>
                            <a:schemeClr val="tx1"/>
                          </a:solidFill>
                          <a:effectLst/>
                          <a:latin typeface="Times New Roman" pitchFamily="18" charset="0"/>
                        </a:rPr>
                        <a:t>-addition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Cis-anti-</a:t>
                      </a:r>
                      <a:r>
                        <a:rPr kumimoji="0" lang="en-US" sz="2400" b="0" i="0" u="none" strike="noStrike" cap="none" normalizeH="0" baseline="0" dirty="0" err="1" smtClean="0">
                          <a:ln>
                            <a:noFill/>
                          </a:ln>
                          <a:solidFill>
                            <a:schemeClr val="tx1"/>
                          </a:solidFill>
                          <a:effectLst/>
                          <a:latin typeface="Times New Roman" pitchFamily="18" charset="0"/>
                        </a:rPr>
                        <a:t>threo</a:t>
                      </a:r>
                      <a:endParaRPr kumimoji="0" lang="en-US" sz="24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Trans-anti-</a:t>
                      </a:r>
                      <a:r>
                        <a:rPr kumimoji="0" lang="en-US" sz="2400" b="0" i="0" u="none" strike="noStrike" cap="none" normalizeH="0" baseline="0" dirty="0" err="1" smtClean="0">
                          <a:ln>
                            <a:noFill/>
                          </a:ln>
                          <a:solidFill>
                            <a:schemeClr val="tx1"/>
                          </a:solidFill>
                          <a:effectLst/>
                          <a:latin typeface="Times New Roman" pitchFamily="18" charset="0"/>
                        </a:rPr>
                        <a:t>erythro</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753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Hydoxylation with KMnO</a:t>
                      </a:r>
                      <a:r>
                        <a:rPr kumimoji="0" lang="en-US" sz="2800" b="0" i="0" u="none" strike="noStrike" cap="none" normalizeH="0" baseline="-25000" smtClean="0">
                          <a:ln>
                            <a:noFill/>
                          </a:ln>
                          <a:solidFill>
                            <a:schemeClr val="tx1"/>
                          </a:solidFill>
                          <a:effectLst/>
                          <a:latin typeface="Times New Roman" pitchFamily="18" charset="0"/>
                        </a:rPr>
                        <a:t>4</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smtClean="0">
                          <a:ln>
                            <a:noFill/>
                          </a:ln>
                          <a:solidFill>
                            <a:schemeClr val="tx1"/>
                          </a:solidFill>
                          <a:effectLst/>
                          <a:latin typeface="Times New Roman" pitchFamily="18" charset="0"/>
                        </a:rPr>
                        <a:t>syn</a:t>
                      </a:r>
                      <a:r>
                        <a:rPr kumimoji="0" lang="en-US" sz="2800" b="0" i="0" u="none" strike="noStrike" cap="none" normalizeH="0" baseline="0" smtClean="0">
                          <a:ln>
                            <a:noFill/>
                          </a:ln>
                          <a:solidFill>
                            <a:schemeClr val="tx1"/>
                          </a:solidFill>
                          <a:effectLst/>
                          <a:latin typeface="Times New Roman" pitchFamily="18" charset="0"/>
                        </a:rPr>
                        <a:t>-oxidation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Cis-</a:t>
                      </a:r>
                      <a:r>
                        <a:rPr kumimoji="0" lang="en-US" sz="2400" b="0" i="0" u="none" strike="noStrike" cap="none" normalizeH="0" baseline="0" dirty="0" err="1" smtClean="0">
                          <a:ln>
                            <a:noFill/>
                          </a:ln>
                          <a:solidFill>
                            <a:schemeClr val="tx1"/>
                          </a:solidFill>
                          <a:effectLst/>
                          <a:latin typeface="Times New Roman" pitchFamily="18" charset="0"/>
                        </a:rPr>
                        <a:t>syn</a:t>
                      </a:r>
                      <a:r>
                        <a:rPr kumimoji="0" lang="en-US" sz="2400" b="0" i="0" u="none" strike="noStrike" cap="none" normalizeH="0" baseline="0" dirty="0" smtClean="0">
                          <a:ln>
                            <a:noFill/>
                          </a:ln>
                          <a:solidFill>
                            <a:schemeClr val="tx1"/>
                          </a:solidFill>
                          <a:effectLst/>
                          <a:latin typeface="Times New Roman" pitchFamily="18" charset="0"/>
                        </a:rPr>
                        <a:t>-</a:t>
                      </a:r>
                      <a:r>
                        <a:rPr kumimoji="0" lang="en-US" sz="2400" b="0" i="0" u="none" strike="noStrike" cap="none" normalizeH="0" baseline="0" dirty="0" err="1" smtClean="0">
                          <a:ln>
                            <a:noFill/>
                          </a:ln>
                          <a:solidFill>
                            <a:schemeClr val="tx1"/>
                          </a:solidFill>
                          <a:effectLst/>
                          <a:latin typeface="Times New Roman" pitchFamily="18" charset="0"/>
                        </a:rPr>
                        <a:t>erythro</a:t>
                      </a:r>
                      <a:endParaRPr kumimoji="0" lang="en-US" sz="24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Trans-</a:t>
                      </a:r>
                      <a:r>
                        <a:rPr kumimoji="0" lang="en-US" sz="2400" b="0" i="0" u="none" strike="noStrike" cap="none" normalizeH="0" baseline="0" dirty="0" err="1" smtClean="0">
                          <a:ln>
                            <a:noFill/>
                          </a:ln>
                          <a:solidFill>
                            <a:schemeClr val="tx1"/>
                          </a:solidFill>
                          <a:effectLst/>
                          <a:latin typeface="Times New Roman" pitchFamily="18" charset="0"/>
                        </a:rPr>
                        <a:t>syn</a:t>
                      </a:r>
                      <a:r>
                        <a:rPr kumimoji="0" lang="en-US" sz="2400" b="0" i="0" u="none" strike="noStrike" cap="none" normalizeH="0" baseline="0" dirty="0" smtClean="0">
                          <a:ln>
                            <a:noFill/>
                          </a:ln>
                          <a:solidFill>
                            <a:schemeClr val="tx1"/>
                          </a:solidFill>
                          <a:effectLst/>
                          <a:latin typeface="Times New Roman" pitchFamily="18" charset="0"/>
                        </a:rPr>
                        <a:t>-</a:t>
                      </a:r>
                      <a:r>
                        <a:rPr kumimoji="0" lang="en-US" sz="2400" b="0" i="0" u="none" strike="noStrike" cap="none" normalizeH="0" baseline="0" dirty="0" err="1" smtClean="0">
                          <a:ln>
                            <a:noFill/>
                          </a:ln>
                          <a:solidFill>
                            <a:schemeClr val="tx1"/>
                          </a:solidFill>
                          <a:effectLst/>
                          <a:latin typeface="Times New Roman" pitchFamily="18" charset="0"/>
                        </a:rPr>
                        <a:t>threo</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866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Hydroxylation with HCO</a:t>
                      </a:r>
                      <a:r>
                        <a:rPr kumimoji="0" lang="en-US" sz="2800" b="0" i="0" u="none" strike="noStrike" cap="none" normalizeH="0" baseline="-25000" smtClean="0">
                          <a:ln>
                            <a:noFill/>
                          </a:ln>
                          <a:solidFill>
                            <a:schemeClr val="tx1"/>
                          </a:solidFill>
                          <a:effectLst/>
                          <a:latin typeface="Times New Roman" pitchFamily="18" charset="0"/>
                        </a:rPr>
                        <a:t>2</a:t>
                      </a:r>
                      <a:r>
                        <a:rPr kumimoji="0" lang="en-US" sz="2800" b="0" i="0" u="none" strike="noStrike" cap="none" normalizeH="0" baseline="0" smtClean="0">
                          <a:ln>
                            <a:noFill/>
                          </a:ln>
                          <a:solidFill>
                            <a:schemeClr val="tx1"/>
                          </a:solidFill>
                          <a:effectLst/>
                          <a:latin typeface="Times New Roman" pitchFamily="18" charset="0"/>
                        </a:rPr>
                        <a:t>OH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smtClean="0">
                          <a:ln>
                            <a:noFill/>
                          </a:ln>
                          <a:solidFill>
                            <a:schemeClr val="tx1"/>
                          </a:solidFill>
                          <a:effectLst/>
                          <a:latin typeface="Times New Roman" pitchFamily="18" charset="0"/>
                        </a:rPr>
                        <a:t>anti</a:t>
                      </a:r>
                      <a:r>
                        <a:rPr kumimoji="0" lang="en-US" sz="2800" b="0" i="0" u="none" strike="noStrike" cap="none" normalizeH="0" baseline="0" smtClean="0">
                          <a:ln>
                            <a:noFill/>
                          </a:ln>
                          <a:solidFill>
                            <a:schemeClr val="tx1"/>
                          </a:solidFill>
                          <a:effectLst/>
                          <a:latin typeface="Times New Roman" pitchFamily="18" charset="0"/>
                        </a:rPr>
                        <a:t>-oxidation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Cis-anti-</a:t>
                      </a:r>
                      <a:r>
                        <a:rPr kumimoji="0" lang="en-US" sz="2400" b="0" i="0" u="none" strike="noStrike" cap="none" normalizeH="0" baseline="0" dirty="0" err="1" smtClean="0">
                          <a:ln>
                            <a:noFill/>
                          </a:ln>
                          <a:solidFill>
                            <a:schemeClr val="tx1"/>
                          </a:solidFill>
                          <a:effectLst/>
                          <a:latin typeface="Times New Roman" pitchFamily="18" charset="0"/>
                        </a:rPr>
                        <a:t>threo</a:t>
                      </a:r>
                      <a:endParaRPr kumimoji="0" lang="en-US" sz="24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Trans-anti-</a:t>
                      </a:r>
                      <a:r>
                        <a:rPr kumimoji="0" lang="en-US" sz="2400" b="0" i="0" u="none" strike="noStrike" cap="none" normalizeH="0" baseline="0" dirty="0" err="1" smtClean="0">
                          <a:ln>
                            <a:noFill/>
                          </a:ln>
                          <a:solidFill>
                            <a:schemeClr val="tx1"/>
                          </a:solidFill>
                          <a:effectLst/>
                          <a:latin typeface="Times New Roman" pitchFamily="18" charset="0"/>
                        </a:rPr>
                        <a:t>erythro</a:t>
                      </a:r>
                      <a:endParaRPr kumimoji="0" lang="en-US" sz="24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803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Dehydrohalogenation of alkyl halides  E2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rPr>
                        <a:t>anti</a:t>
                      </a:r>
                      <a:r>
                        <a:rPr kumimoji="0" lang="en-US" sz="2800" b="0" i="0" u="none" strike="noStrike" cap="none" normalizeH="0" baseline="0" dirty="0" smtClean="0">
                          <a:ln>
                            <a:noFill/>
                          </a:ln>
                          <a:solidFill>
                            <a:schemeClr val="tx1"/>
                          </a:solidFill>
                          <a:effectLst/>
                          <a:latin typeface="Times New Roman" pitchFamily="18" charset="0"/>
                        </a:rPr>
                        <a:t>-elimination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Times New Roman" pitchFamily="18" charset="0"/>
                        </a:rPr>
                        <a:t>Erythro</a:t>
                      </a:r>
                      <a:r>
                        <a:rPr kumimoji="0" lang="en-US" sz="2400" b="0" i="0" u="none" strike="noStrike" cap="none" normalizeH="0" baseline="0" dirty="0" smtClean="0">
                          <a:ln>
                            <a:noFill/>
                          </a:ln>
                          <a:solidFill>
                            <a:schemeClr val="tx1"/>
                          </a:solidFill>
                          <a:effectLst/>
                          <a:latin typeface="Times New Roman" pitchFamily="18" charset="0"/>
                        </a:rPr>
                        <a:t>-anti-cis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Times New Roman" pitchFamily="18" charset="0"/>
                        </a:rPr>
                        <a:t>Threo</a:t>
                      </a:r>
                      <a:r>
                        <a:rPr kumimoji="0" lang="en-US" sz="2400" b="0" i="0" u="none" strike="noStrike" cap="none" normalizeH="0" baseline="0" dirty="0" smtClean="0">
                          <a:ln>
                            <a:noFill/>
                          </a:ln>
                          <a:solidFill>
                            <a:schemeClr val="tx1"/>
                          </a:solidFill>
                          <a:effectLst/>
                          <a:latin typeface="Times New Roman" pitchFamily="18" charset="0"/>
                        </a:rPr>
                        <a:t>-anti-trans</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838200"/>
            <a:ext cx="8382000" cy="2585323"/>
          </a:xfrm>
          <a:prstGeom prst="rect">
            <a:avLst/>
          </a:prstGeom>
        </p:spPr>
        <p:txBody>
          <a:bodyPr wrap="square">
            <a:spAutoFit/>
          </a:bodyPr>
          <a:lstStyle/>
          <a:p>
            <a:r>
              <a:rPr lang="en-US" sz="1800" dirty="0">
                <a:latin typeface="Verdana" panose="020B0604030504040204" pitchFamily="34" charset="0"/>
                <a:ea typeface="Times New Roman" panose="02020603050405020304" pitchFamily="18" charset="0"/>
                <a:cs typeface="Times New Roman" panose="02020603050405020304" pitchFamily="18" charset="0"/>
              </a:rPr>
              <a:t>One way to determine what stereoisomers are obtained from many reactions that create a product with two asymmetric carbons is the mnemonic </a:t>
            </a:r>
            <a:r>
              <a:rPr lang="en-US" sz="1800" b="1" dirty="0">
                <a:latin typeface="Verdana" panose="020B0604030504040204" pitchFamily="34" charset="0"/>
                <a:ea typeface="Times New Roman" panose="02020603050405020304" pitchFamily="18" charset="0"/>
                <a:cs typeface="Times New Roman" panose="02020603050405020304" pitchFamily="18" charset="0"/>
              </a:rPr>
              <a:t>CIS-SYN-ERYTHRO</a:t>
            </a:r>
            <a:r>
              <a:rPr lang="en-US" sz="1800" dirty="0">
                <a:latin typeface="Verdana" panose="020B0604030504040204" pitchFamily="34" charset="0"/>
                <a:ea typeface="Times New Roman" panose="02020603050405020304" pitchFamily="18" charset="0"/>
                <a:cs typeface="Times New Roman" panose="02020603050405020304" pitchFamily="18" charset="0"/>
              </a:rPr>
              <a:t>, which is easy to remember because all three terms mean “on the same side.” You can change any two of the terms but you can’t change just one. (For example, </a:t>
            </a:r>
            <a:r>
              <a:rPr lang="en-US" sz="1800" b="1" dirty="0">
                <a:latin typeface="Verdana" panose="020B0604030504040204" pitchFamily="34" charset="0"/>
                <a:ea typeface="Times New Roman" panose="02020603050405020304" pitchFamily="18" charset="0"/>
                <a:cs typeface="Times New Roman" panose="02020603050405020304" pitchFamily="18" charset="0"/>
              </a:rPr>
              <a:t>TRANS-ANTI-ERYTHRO, </a:t>
            </a:r>
            <a:r>
              <a:rPr lang="en-US" sz="1800" dirty="0">
                <a:latin typeface="Verdana" panose="020B0604030504040204" pitchFamily="34" charset="0"/>
                <a:ea typeface="Times New Roman" panose="02020603050405020304" pitchFamily="18" charset="0"/>
                <a:cs typeface="Times New Roman" panose="02020603050405020304" pitchFamily="18" charset="0"/>
              </a:rPr>
              <a:t> and </a:t>
            </a:r>
            <a:r>
              <a:rPr lang="en-US" sz="1800" b="1" dirty="0">
                <a:latin typeface="Verdana" panose="020B0604030504040204" pitchFamily="34" charset="0"/>
                <a:ea typeface="Times New Roman" panose="02020603050405020304" pitchFamily="18" charset="0"/>
                <a:cs typeface="Times New Roman" panose="02020603050405020304" pitchFamily="18" charset="0"/>
              </a:rPr>
              <a:t>CIS-ANTI-THREO</a:t>
            </a:r>
            <a:r>
              <a:rPr lang="en-US" sz="1800" dirty="0">
                <a:latin typeface="Verdana" panose="020B0604030504040204" pitchFamily="34" charset="0"/>
                <a:ea typeface="Times New Roman" panose="02020603050405020304" pitchFamily="18" charset="0"/>
                <a:cs typeface="Times New Roman" panose="02020603050405020304" pitchFamily="18" charset="0"/>
              </a:rPr>
              <a:t> are allowed, but </a:t>
            </a:r>
            <a:r>
              <a:rPr lang="en-US" sz="1800" b="1" dirty="0">
                <a:latin typeface="Verdana" panose="020B0604030504040204" pitchFamily="34" charset="0"/>
                <a:ea typeface="Times New Roman" panose="02020603050405020304" pitchFamily="18" charset="0"/>
                <a:cs typeface="Times New Roman" panose="02020603050405020304" pitchFamily="18" charset="0"/>
              </a:rPr>
              <a:t>TRANS-SYN-ERYTHRO</a:t>
            </a:r>
            <a:r>
              <a:rPr lang="en-US" sz="1800" dirty="0">
                <a:latin typeface="Verdana" panose="020B0604030504040204" pitchFamily="34" charset="0"/>
                <a:ea typeface="Times New Roman" panose="02020603050405020304" pitchFamily="18" charset="0"/>
                <a:cs typeface="Times New Roman" panose="02020603050405020304" pitchFamily="18" charset="0"/>
              </a:rPr>
              <a:t> is not allowed.) So if you have a trans reactant that undergoes addition of Br</a:t>
            </a:r>
            <a:r>
              <a:rPr lang="en-US" sz="1800" baseline="-25000" dirty="0">
                <a:latin typeface="Verdana" panose="020B0604030504040204" pitchFamily="34" charset="0"/>
                <a:ea typeface="Times New Roman" panose="02020603050405020304" pitchFamily="18" charset="0"/>
                <a:cs typeface="Times New Roman" panose="02020603050405020304" pitchFamily="18" charset="0"/>
              </a:rPr>
              <a:t>2</a:t>
            </a:r>
            <a:r>
              <a:rPr lang="en-US" sz="1800" dirty="0">
                <a:latin typeface="Verdana" panose="020B0604030504040204" pitchFamily="34" charset="0"/>
                <a:ea typeface="Times New Roman" panose="02020603050405020304" pitchFamily="18" charset="0"/>
                <a:cs typeface="Times New Roman" panose="02020603050405020304" pitchFamily="18" charset="0"/>
              </a:rPr>
              <a:t> (which is anti), the </a:t>
            </a:r>
            <a:r>
              <a:rPr lang="en-US" sz="1800" dirty="0" err="1">
                <a:latin typeface="Verdana" panose="020B0604030504040204" pitchFamily="34" charset="0"/>
                <a:ea typeface="Times New Roman" panose="02020603050405020304" pitchFamily="18" charset="0"/>
                <a:cs typeface="Times New Roman" panose="02020603050405020304" pitchFamily="18" charset="0"/>
              </a:rPr>
              <a:t>erythro</a:t>
            </a:r>
            <a:r>
              <a:rPr lang="en-US" sz="1800" dirty="0">
                <a:latin typeface="Verdana" panose="020B0604030504040204" pitchFamily="34" charset="0"/>
                <a:ea typeface="Times New Roman" panose="02020603050405020304" pitchFamily="18" charset="0"/>
                <a:cs typeface="Times New Roman" panose="02020603050405020304" pitchFamily="18" charset="0"/>
              </a:rPr>
              <a:t> products are obtained. </a:t>
            </a:r>
            <a:endParaRPr lang="en-US" sz="1800" dirty="0"/>
          </a:p>
        </p:txBody>
      </p:sp>
    </p:spTree>
    <p:extLst>
      <p:ext uri="{BB962C8B-B14F-4D97-AF65-F5344CB8AC3E}">
        <p14:creationId xmlns:p14="http://schemas.microsoft.com/office/powerpoint/2010/main" val="2006669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838200" y="914400"/>
            <a:ext cx="7086600" cy="457200"/>
          </a:xfrm>
          <a:prstGeom prst="rect">
            <a:avLst/>
          </a:prstGeom>
          <a:noFill/>
          <a:ln w="9525">
            <a:noFill/>
            <a:miter lim="800000"/>
            <a:headEnd/>
            <a:tailEnd/>
          </a:ln>
          <a:effectLst/>
        </p:spPr>
        <p:txBody>
          <a:bodyPr>
            <a:spAutoFit/>
          </a:bodyPr>
          <a:lstStyle/>
          <a:p>
            <a:pPr>
              <a:spcBef>
                <a:spcPct val="50000"/>
              </a:spcBef>
            </a:pPr>
            <a:endParaRPr lang="en-US"/>
          </a:p>
        </p:txBody>
      </p:sp>
      <p:sp>
        <p:nvSpPr>
          <p:cNvPr id="4099" name="Text Box 3"/>
          <p:cNvSpPr txBox="1">
            <a:spLocks noChangeArrowheads="1"/>
          </p:cNvSpPr>
          <p:nvPr/>
        </p:nvSpPr>
        <p:spPr bwMode="auto">
          <a:xfrm>
            <a:off x="762000" y="381000"/>
            <a:ext cx="7696200" cy="5568950"/>
          </a:xfrm>
          <a:prstGeom prst="rect">
            <a:avLst/>
          </a:prstGeom>
          <a:noFill/>
          <a:ln w="9525">
            <a:noFill/>
            <a:miter lim="800000"/>
            <a:headEnd/>
            <a:tailEnd/>
          </a:ln>
          <a:effectLst/>
        </p:spPr>
        <p:txBody>
          <a:bodyPr>
            <a:spAutoFit/>
          </a:bodyPr>
          <a:lstStyle/>
          <a:p>
            <a:pPr>
              <a:lnSpc>
                <a:spcPct val="50000"/>
              </a:lnSpc>
              <a:spcBef>
                <a:spcPct val="50000"/>
              </a:spcBef>
            </a:pPr>
            <a:endParaRPr lang="en-US"/>
          </a:p>
          <a:p>
            <a:pPr>
              <a:lnSpc>
                <a:spcPct val="50000"/>
              </a:lnSpc>
              <a:spcBef>
                <a:spcPct val="50000"/>
              </a:spcBef>
            </a:pPr>
            <a:r>
              <a:rPr lang="en-US"/>
              <a:t>                                                            CH</a:t>
            </a:r>
            <a:r>
              <a:rPr lang="en-US" baseline="-25000"/>
              <a:t>3</a:t>
            </a:r>
            <a:r>
              <a:rPr lang="en-US"/>
              <a:t>                                                           </a:t>
            </a:r>
          </a:p>
          <a:p>
            <a:pPr>
              <a:lnSpc>
                <a:spcPct val="50000"/>
              </a:lnSpc>
              <a:spcBef>
                <a:spcPct val="50000"/>
              </a:spcBef>
            </a:pPr>
            <a:r>
              <a:rPr lang="en-US"/>
              <a:t> H          CH</a:t>
            </a:r>
            <a:r>
              <a:rPr lang="en-US" baseline="-25000"/>
              <a:t>3</a:t>
            </a:r>
            <a:r>
              <a:rPr lang="en-US"/>
              <a:t>				</a:t>
            </a:r>
          </a:p>
          <a:p>
            <a:pPr>
              <a:lnSpc>
                <a:spcPct val="50000"/>
              </a:lnSpc>
              <a:spcBef>
                <a:spcPct val="50000"/>
              </a:spcBef>
            </a:pPr>
            <a:r>
              <a:rPr lang="en-US"/>
              <a:t>     \         /      			      H           Br</a:t>
            </a:r>
          </a:p>
          <a:p>
            <a:pPr>
              <a:lnSpc>
                <a:spcPct val="50000"/>
              </a:lnSpc>
              <a:spcBef>
                <a:spcPct val="50000"/>
              </a:spcBef>
            </a:pPr>
            <a:r>
              <a:rPr lang="en-US"/>
              <a:t>      C = C         +   Br</a:t>
            </a:r>
            <a:r>
              <a:rPr lang="en-US" baseline="-25000"/>
              <a:t>2</a:t>
            </a:r>
            <a:r>
              <a:rPr lang="en-US"/>
              <a:t>   </a:t>
            </a:r>
            <a:r>
              <a:rPr lang="en-US">
                <a:sym typeface="Wingdings" pitchFamily="2" charset="2"/>
              </a:rPr>
              <a:t>               </a:t>
            </a:r>
            <a:endParaRPr lang="en-US"/>
          </a:p>
          <a:p>
            <a:pPr>
              <a:lnSpc>
                <a:spcPct val="50000"/>
              </a:lnSpc>
              <a:spcBef>
                <a:spcPct val="50000"/>
              </a:spcBef>
            </a:pPr>
            <a:r>
              <a:rPr lang="en-US"/>
              <a:t>     /         \    			      H           Br       </a:t>
            </a:r>
          </a:p>
          <a:p>
            <a:pPr>
              <a:lnSpc>
                <a:spcPct val="50000"/>
              </a:lnSpc>
              <a:spcBef>
                <a:spcPct val="50000"/>
              </a:spcBef>
            </a:pPr>
            <a:r>
              <a:rPr lang="en-US"/>
              <a:t> CH</a:t>
            </a:r>
            <a:r>
              <a:rPr lang="en-US" baseline="-25000"/>
              <a:t>3</a:t>
            </a:r>
            <a:r>
              <a:rPr lang="en-US"/>
              <a:t>         H</a:t>
            </a:r>
          </a:p>
          <a:p>
            <a:pPr>
              <a:lnSpc>
                <a:spcPct val="50000"/>
              </a:lnSpc>
              <a:spcBef>
                <a:spcPct val="50000"/>
              </a:spcBef>
            </a:pPr>
            <a:r>
              <a:rPr lang="en-US"/>
              <a:t>                                                             CH</a:t>
            </a:r>
            <a:r>
              <a:rPr lang="en-US" baseline="-25000"/>
              <a:t>3</a:t>
            </a:r>
            <a:endParaRPr lang="en-US"/>
          </a:p>
          <a:p>
            <a:pPr>
              <a:lnSpc>
                <a:spcPct val="50000"/>
              </a:lnSpc>
              <a:spcBef>
                <a:spcPct val="50000"/>
              </a:spcBef>
            </a:pPr>
            <a:r>
              <a:rPr lang="en-US" i="1">
                <a:solidFill>
                  <a:schemeClr val="accent2"/>
                </a:solidFill>
              </a:rPr>
              <a:t>trans</a:t>
            </a:r>
            <a:r>
              <a:rPr lang="en-US">
                <a:solidFill>
                  <a:schemeClr val="accent2"/>
                </a:solidFill>
              </a:rPr>
              <a:t>-2-butene		        </a:t>
            </a:r>
            <a:r>
              <a:rPr lang="en-US" i="1">
                <a:solidFill>
                  <a:schemeClr val="accent2"/>
                </a:solidFill>
              </a:rPr>
              <a:t>meso</a:t>
            </a:r>
            <a:r>
              <a:rPr lang="en-US">
                <a:solidFill>
                  <a:schemeClr val="accent2"/>
                </a:solidFill>
              </a:rPr>
              <a:t>-2,3-dibromobutane</a:t>
            </a:r>
          </a:p>
          <a:p>
            <a:pPr>
              <a:lnSpc>
                <a:spcPct val="50000"/>
              </a:lnSpc>
              <a:spcBef>
                <a:spcPct val="50000"/>
              </a:spcBef>
            </a:pPr>
            <a:r>
              <a:rPr lang="en-US">
                <a:solidFill>
                  <a:schemeClr val="accent2"/>
                </a:solidFill>
              </a:rPr>
              <a:t>                                                     </a:t>
            </a:r>
            <a:r>
              <a:rPr lang="en-US" i="1">
                <a:solidFill>
                  <a:srgbClr val="FF0000"/>
                </a:solidFill>
              </a:rPr>
              <a:t>only product</a:t>
            </a:r>
          </a:p>
          <a:p>
            <a:pPr>
              <a:lnSpc>
                <a:spcPct val="50000"/>
              </a:lnSpc>
              <a:spcBef>
                <a:spcPct val="50000"/>
              </a:spcBef>
            </a:pPr>
            <a:endParaRPr lang="en-US" i="1">
              <a:solidFill>
                <a:srgbClr val="FF0000"/>
              </a:solidFill>
            </a:endParaRPr>
          </a:p>
          <a:p>
            <a:pPr>
              <a:spcBef>
                <a:spcPct val="50000"/>
              </a:spcBef>
            </a:pPr>
            <a:r>
              <a:rPr lang="en-US"/>
              <a:t>A reaction that yields predominately one stereoisomer (or one pair of enantiomers) of several diastereomers is called a </a:t>
            </a:r>
            <a:r>
              <a:rPr lang="en-US">
                <a:solidFill>
                  <a:srgbClr val="FF0000"/>
                </a:solidFill>
              </a:rPr>
              <a:t>stereoselective reaction</a:t>
            </a:r>
            <a:r>
              <a:rPr lang="en-US"/>
              <a:t>.  In this case the </a:t>
            </a:r>
            <a:r>
              <a:rPr lang="en-US" i="1"/>
              <a:t>meso</a:t>
            </a:r>
            <a:r>
              <a:rPr lang="en-US"/>
              <a:t>- product is produced and not the other two diastereomers.</a:t>
            </a:r>
          </a:p>
        </p:txBody>
      </p:sp>
      <p:sp>
        <p:nvSpPr>
          <p:cNvPr id="4104" name="Line 8"/>
          <p:cNvSpPr>
            <a:spLocks noChangeShapeType="1"/>
          </p:cNvSpPr>
          <p:nvPr/>
        </p:nvSpPr>
        <p:spPr bwMode="auto">
          <a:xfrm>
            <a:off x="5638800" y="990600"/>
            <a:ext cx="0" cy="1905000"/>
          </a:xfrm>
          <a:prstGeom prst="line">
            <a:avLst/>
          </a:prstGeom>
          <a:noFill/>
          <a:ln w="9525">
            <a:solidFill>
              <a:schemeClr val="tx1"/>
            </a:solidFill>
            <a:round/>
            <a:headEnd/>
            <a:tailEnd/>
          </a:ln>
          <a:effectLst/>
        </p:spPr>
        <p:txBody>
          <a:bodyPr/>
          <a:lstStyle/>
          <a:p>
            <a:endParaRPr lang="en-US"/>
          </a:p>
        </p:txBody>
      </p:sp>
      <p:sp>
        <p:nvSpPr>
          <p:cNvPr id="4106" name="Line 10"/>
          <p:cNvSpPr>
            <a:spLocks noChangeShapeType="1"/>
          </p:cNvSpPr>
          <p:nvPr/>
        </p:nvSpPr>
        <p:spPr bwMode="auto">
          <a:xfrm>
            <a:off x="5181600" y="1600200"/>
            <a:ext cx="762000" cy="0"/>
          </a:xfrm>
          <a:prstGeom prst="line">
            <a:avLst/>
          </a:prstGeom>
          <a:noFill/>
          <a:ln w="9525">
            <a:solidFill>
              <a:schemeClr val="tx1"/>
            </a:solidFill>
            <a:round/>
            <a:headEnd/>
            <a:tailEnd/>
          </a:ln>
          <a:effectLst/>
        </p:spPr>
        <p:txBody>
          <a:bodyPr/>
          <a:lstStyle/>
          <a:p>
            <a:endParaRPr lang="en-US"/>
          </a:p>
        </p:txBody>
      </p:sp>
      <p:sp>
        <p:nvSpPr>
          <p:cNvPr id="4107" name="Line 11"/>
          <p:cNvSpPr>
            <a:spLocks noChangeShapeType="1"/>
          </p:cNvSpPr>
          <p:nvPr/>
        </p:nvSpPr>
        <p:spPr bwMode="auto">
          <a:xfrm>
            <a:off x="5181600" y="2286000"/>
            <a:ext cx="838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762000" y="838200"/>
            <a:ext cx="7696200" cy="5386388"/>
          </a:xfrm>
          <a:prstGeom prst="rect">
            <a:avLst/>
          </a:prstGeom>
          <a:noFill/>
          <a:ln w="9525">
            <a:noFill/>
            <a:miter lim="800000"/>
            <a:headEnd/>
            <a:tailEnd/>
          </a:ln>
          <a:effectLst/>
        </p:spPr>
        <p:txBody>
          <a:bodyPr>
            <a:spAutoFit/>
          </a:bodyPr>
          <a:lstStyle/>
          <a:p>
            <a:pPr>
              <a:spcBef>
                <a:spcPct val="50000"/>
              </a:spcBef>
            </a:pPr>
            <a:r>
              <a:rPr lang="en-US"/>
              <a:t>			             CH</a:t>
            </a:r>
            <a:r>
              <a:rPr lang="en-US" baseline="-25000"/>
              <a:t>3</a:t>
            </a:r>
            <a:r>
              <a:rPr lang="en-US"/>
              <a:t>                    CH</a:t>
            </a:r>
            <a:r>
              <a:rPr lang="en-US" baseline="-25000"/>
              <a:t>3</a:t>
            </a:r>
            <a:endParaRPr lang="en-US"/>
          </a:p>
          <a:p>
            <a:pPr>
              <a:lnSpc>
                <a:spcPct val="50000"/>
              </a:lnSpc>
              <a:spcBef>
                <a:spcPct val="50000"/>
              </a:spcBef>
            </a:pPr>
            <a:r>
              <a:rPr lang="en-US"/>
              <a:t>  H           H			</a:t>
            </a:r>
          </a:p>
          <a:p>
            <a:pPr>
              <a:lnSpc>
                <a:spcPct val="50000"/>
              </a:lnSpc>
              <a:spcBef>
                <a:spcPct val="50000"/>
              </a:spcBef>
            </a:pPr>
            <a:r>
              <a:rPr lang="en-US"/>
              <a:t>     \         /      		       H          Br          Br         H</a:t>
            </a:r>
          </a:p>
          <a:p>
            <a:pPr>
              <a:lnSpc>
                <a:spcPct val="50000"/>
              </a:lnSpc>
              <a:spcBef>
                <a:spcPct val="50000"/>
              </a:spcBef>
            </a:pPr>
            <a:r>
              <a:rPr lang="en-US"/>
              <a:t>      C = C     +   Br</a:t>
            </a:r>
            <a:r>
              <a:rPr lang="en-US" baseline="-25000"/>
              <a:t>2</a:t>
            </a:r>
            <a:r>
              <a:rPr lang="en-US"/>
              <a:t>   </a:t>
            </a:r>
            <a:r>
              <a:rPr lang="en-US">
                <a:sym typeface="Wingdings" pitchFamily="2" charset="2"/>
              </a:rPr>
              <a:t>                           +</a:t>
            </a:r>
            <a:endParaRPr lang="en-US"/>
          </a:p>
          <a:p>
            <a:pPr>
              <a:lnSpc>
                <a:spcPct val="50000"/>
              </a:lnSpc>
              <a:spcBef>
                <a:spcPct val="50000"/>
              </a:spcBef>
            </a:pPr>
            <a:r>
              <a:rPr lang="en-US"/>
              <a:t>     /         \    		      Br          H            H         Br</a:t>
            </a:r>
          </a:p>
          <a:p>
            <a:pPr>
              <a:lnSpc>
                <a:spcPct val="50000"/>
              </a:lnSpc>
              <a:spcBef>
                <a:spcPct val="50000"/>
              </a:spcBef>
            </a:pPr>
            <a:r>
              <a:rPr lang="en-US"/>
              <a:t> CH</a:t>
            </a:r>
            <a:r>
              <a:rPr lang="en-US" baseline="-25000"/>
              <a:t>3</a:t>
            </a:r>
            <a:r>
              <a:rPr lang="en-US"/>
              <a:t>       CH</a:t>
            </a:r>
            <a:r>
              <a:rPr lang="en-US" baseline="-25000"/>
              <a:t>3</a:t>
            </a:r>
          </a:p>
          <a:p>
            <a:pPr>
              <a:lnSpc>
                <a:spcPct val="50000"/>
              </a:lnSpc>
              <a:spcBef>
                <a:spcPct val="50000"/>
              </a:spcBef>
            </a:pPr>
            <a:r>
              <a:rPr lang="en-US"/>
              <a:t>                                                 CH</a:t>
            </a:r>
            <a:r>
              <a:rPr lang="en-US" baseline="-25000"/>
              <a:t>3</a:t>
            </a:r>
            <a:r>
              <a:rPr lang="en-US"/>
              <a:t>                    CH</a:t>
            </a:r>
            <a:r>
              <a:rPr lang="en-US" baseline="-25000"/>
              <a:t>3</a:t>
            </a:r>
            <a:endParaRPr lang="en-US"/>
          </a:p>
          <a:p>
            <a:pPr>
              <a:lnSpc>
                <a:spcPct val="50000"/>
              </a:lnSpc>
              <a:spcBef>
                <a:spcPct val="50000"/>
              </a:spcBef>
            </a:pPr>
            <a:r>
              <a:rPr lang="en-US" i="1">
                <a:solidFill>
                  <a:schemeClr val="accent2"/>
                </a:solidFill>
              </a:rPr>
              <a:t>cis</a:t>
            </a:r>
            <a:r>
              <a:rPr lang="en-US">
                <a:solidFill>
                  <a:schemeClr val="accent2"/>
                </a:solidFill>
              </a:rPr>
              <a:t>-2-butene	            (</a:t>
            </a:r>
            <a:r>
              <a:rPr lang="en-US" i="1">
                <a:solidFill>
                  <a:schemeClr val="accent2"/>
                </a:solidFill>
              </a:rPr>
              <a:t>S,S</a:t>
            </a:r>
            <a:r>
              <a:rPr lang="en-US">
                <a:solidFill>
                  <a:schemeClr val="accent2"/>
                </a:solidFill>
              </a:rPr>
              <a:t>)-   &amp;  (</a:t>
            </a:r>
            <a:r>
              <a:rPr lang="en-US" i="1">
                <a:solidFill>
                  <a:schemeClr val="accent2"/>
                </a:solidFill>
              </a:rPr>
              <a:t>R,R)</a:t>
            </a:r>
            <a:r>
              <a:rPr lang="en-US">
                <a:solidFill>
                  <a:schemeClr val="accent2"/>
                </a:solidFill>
              </a:rPr>
              <a:t>-2,3-dibromobutane</a:t>
            </a:r>
          </a:p>
          <a:p>
            <a:pPr>
              <a:lnSpc>
                <a:spcPct val="50000"/>
              </a:lnSpc>
              <a:spcBef>
                <a:spcPct val="50000"/>
              </a:spcBef>
            </a:pPr>
            <a:r>
              <a:rPr lang="en-US"/>
              <a:t>                                    </a:t>
            </a:r>
            <a:r>
              <a:rPr lang="en-US" i="1">
                <a:solidFill>
                  <a:srgbClr val="FF0000"/>
                </a:solidFill>
              </a:rPr>
              <a:t>racemic modification</a:t>
            </a:r>
            <a:r>
              <a:rPr lang="en-US" i="1"/>
              <a:t>   </a:t>
            </a:r>
            <a:r>
              <a:rPr lang="en-US" i="1">
                <a:solidFill>
                  <a:srgbClr val="FF0000"/>
                </a:solidFill>
              </a:rPr>
              <a:t>only products</a:t>
            </a:r>
            <a:r>
              <a:rPr lang="en-US" i="1"/>
              <a:t>                                                 </a:t>
            </a:r>
            <a:endParaRPr lang="en-US" i="1">
              <a:solidFill>
                <a:srgbClr val="FF0000"/>
              </a:solidFill>
            </a:endParaRPr>
          </a:p>
          <a:p>
            <a:pPr>
              <a:lnSpc>
                <a:spcPct val="50000"/>
              </a:lnSpc>
              <a:spcBef>
                <a:spcPct val="50000"/>
              </a:spcBef>
            </a:pPr>
            <a:endParaRPr lang="en-US" i="1">
              <a:solidFill>
                <a:srgbClr val="FF0000"/>
              </a:solidFill>
            </a:endParaRPr>
          </a:p>
          <a:p>
            <a:pPr>
              <a:spcBef>
                <a:spcPct val="50000"/>
              </a:spcBef>
            </a:pPr>
            <a:r>
              <a:rPr lang="en-US"/>
              <a:t>A reaction in which stereochemically different molecules react differently is called a </a:t>
            </a:r>
            <a:r>
              <a:rPr lang="en-US">
                <a:solidFill>
                  <a:srgbClr val="FF0000"/>
                </a:solidFill>
              </a:rPr>
              <a:t>stereospecific reaction</a:t>
            </a:r>
            <a:r>
              <a:rPr lang="en-US"/>
              <a:t>.  In this case the </a:t>
            </a:r>
            <a:r>
              <a:rPr lang="en-US" i="1">
                <a:solidFill>
                  <a:schemeClr val="accent2"/>
                </a:solidFill>
              </a:rPr>
              <a:t>cis</a:t>
            </a:r>
            <a:r>
              <a:rPr lang="en-US" i="1"/>
              <a:t>- </a:t>
            </a:r>
            <a:r>
              <a:rPr lang="en-US"/>
              <a:t> and </a:t>
            </a:r>
            <a:r>
              <a:rPr lang="en-US" i="1">
                <a:solidFill>
                  <a:schemeClr val="accent2"/>
                </a:solidFill>
              </a:rPr>
              <a:t>trans</a:t>
            </a:r>
            <a:r>
              <a:rPr lang="en-US" i="1"/>
              <a:t>-</a:t>
            </a:r>
            <a:r>
              <a:rPr lang="en-US"/>
              <a:t> stereoisomers give different products.</a:t>
            </a:r>
          </a:p>
        </p:txBody>
      </p:sp>
      <p:sp>
        <p:nvSpPr>
          <p:cNvPr id="5125" name="Line 5"/>
          <p:cNvSpPr>
            <a:spLocks noChangeShapeType="1"/>
          </p:cNvSpPr>
          <p:nvPr/>
        </p:nvSpPr>
        <p:spPr bwMode="auto">
          <a:xfrm>
            <a:off x="4419600" y="1905000"/>
            <a:ext cx="685800" cy="0"/>
          </a:xfrm>
          <a:prstGeom prst="line">
            <a:avLst/>
          </a:prstGeom>
          <a:noFill/>
          <a:ln w="9525">
            <a:solidFill>
              <a:schemeClr val="tx1"/>
            </a:solidFill>
            <a:round/>
            <a:headEnd/>
            <a:tailEnd/>
          </a:ln>
          <a:effectLst/>
        </p:spPr>
        <p:txBody>
          <a:bodyPr/>
          <a:lstStyle/>
          <a:p>
            <a:endParaRPr lang="en-US"/>
          </a:p>
        </p:txBody>
      </p:sp>
      <p:sp>
        <p:nvSpPr>
          <p:cNvPr id="5126" name="Line 6"/>
          <p:cNvSpPr>
            <a:spLocks noChangeShapeType="1"/>
          </p:cNvSpPr>
          <p:nvPr/>
        </p:nvSpPr>
        <p:spPr bwMode="auto">
          <a:xfrm>
            <a:off x="6477000" y="1905000"/>
            <a:ext cx="685800" cy="0"/>
          </a:xfrm>
          <a:prstGeom prst="line">
            <a:avLst/>
          </a:prstGeom>
          <a:noFill/>
          <a:ln w="9525">
            <a:solidFill>
              <a:schemeClr val="tx1"/>
            </a:solidFill>
            <a:round/>
            <a:headEnd/>
            <a:tailEnd/>
          </a:ln>
          <a:effectLst/>
        </p:spPr>
        <p:txBody>
          <a:bodyPr/>
          <a:lstStyle/>
          <a:p>
            <a:endParaRPr lang="en-US"/>
          </a:p>
        </p:txBody>
      </p:sp>
      <p:sp>
        <p:nvSpPr>
          <p:cNvPr id="5129" name="Line 9"/>
          <p:cNvSpPr>
            <a:spLocks noChangeShapeType="1"/>
          </p:cNvSpPr>
          <p:nvPr/>
        </p:nvSpPr>
        <p:spPr bwMode="auto">
          <a:xfrm>
            <a:off x="6477000" y="2590800"/>
            <a:ext cx="609600" cy="0"/>
          </a:xfrm>
          <a:prstGeom prst="line">
            <a:avLst/>
          </a:prstGeom>
          <a:noFill/>
          <a:ln w="9525">
            <a:solidFill>
              <a:schemeClr val="tx1"/>
            </a:solidFill>
            <a:round/>
            <a:headEnd/>
            <a:tailEnd/>
          </a:ln>
          <a:effectLst/>
        </p:spPr>
        <p:txBody>
          <a:bodyPr/>
          <a:lstStyle/>
          <a:p>
            <a:endParaRPr lang="en-US"/>
          </a:p>
        </p:txBody>
      </p:sp>
      <p:sp>
        <p:nvSpPr>
          <p:cNvPr id="5131" name="Line 11"/>
          <p:cNvSpPr>
            <a:spLocks noChangeShapeType="1"/>
          </p:cNvSpPr>
          <p:nvPr/>
        </p:nvSpPr>
        <p:spPr bwMode="auto">
          <a:xfrm>
            <a:off x="4724400" y="1295400"/>
            <a:ext cx="0" cy="1828800"/>
          </a:xfrm>
          <a:prstGeom prst="line">
            <a:avLst/>
          </a:prstGeom>
          <a:noFill/>
          <a:ln w="9525">
            <a:solidFill>
              <a:schemeClr val="tx1"/>
            </a:solidFill>
            <a:round/>
            <a:headEnd/>
            <a:tailEnd/>
          </a:ln>
          <a:effectLst/>
        </p:spPr>
        <p:txBody>
          <a:bodyPr/>
          <a:lstStyle/>
          <a:p>
            <a:endParaRPr lang="en-US"/>
          </a:p>
        </p:txBody>
      </p:sp>
      <p:sp>
        <p:nvSpPr>
          <p:cNvPr id="5132" name="Line 12"/>
          <p:cNvSpPr>
            <a:spLocks noChangeShapeType="1"/>
          </p:cNvSpPr>
          <p:nvPr/>
        </p:nvSpPr>
        <p:spPr bwMode="auto">
          <a:xfrm>
            <a:off x="6781800" y="1295400"/>
            <a:ext cx="0" cy="1752600"/>
          </a:xfrm>
          <a:prstGeom prst="line">
            <a:avLst/>
          </a:prstGeom>
          <a:noFill/>
          <a:ln w="9525">
            <a:solidFill>
              <a:schemeClr val="tx1"/>
            </a:solidFill>
            <a:round/>
            <a:headEnd/>
            <a:tailEnd/>
          </a:ln>
          <a:effectLst/>
        </p:spPr>
        <p:txBody>
          <a:bodyPr/>
          <a:lstStyle/>
          <a:p>
            <a:endParaRPr lang="en-US"/>
          </a:p>
        </p:txBody>
      </p:sp>
      <p:sp>
        <p:nvSpPr>
          <p:cNvPr id="5133" name="Line 13"/>
          <p:cNvSpPr>
            <a:spLocks noChangeShapeType="1"/>
          </p:cNvSpPr>
          <p:nvPr/>
        </p:nvSpPr>
        <p:spPr bwMode="auto">
          <a:xfrm>
            <a:off x="4419600" y="2590800"/>
            <a:ext cx="685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685800" y="1905000"/>
            <a:ext cx="7772400" cy="3600986"/>
          </a:xfrm>
          <a:prstGeom prst="rect">
            <a:avLst/>
          </a:prstGeom>
          <a:noFill/>
          <a:ln w="9525">
            <a:noFill/>
            <a:miter lim="800000"/>
            <a:headEnd/>
            <a:tailEnd/>
          </a:ln>
          <a:effectLst/>
        </p:spPr>
        <p:txBody>
          <a:bodyPr>
            <a:spAutoFit/>
          </a:bodyPr>
          <a:lstStyle/>
          <a:p>
            <a:pPr>
              <a:spcBef>
                <a:spcPct val="50000"/>
              </a:spcBef>
            </a:pPr>
            <a:r>
              <a:rPr lang="en-US" dirty="0"/>
              <a:t>The fact that the addition of halogens to alkenes is </a:t>
            </a:r>
            <a:r>
              <a:rPr lang="en-US" u="sng" dirty="0"/>
              <a:t>both</a:t>
            </a:r>
            <a:r>
              <a:rPr lang="en-US" dirty="0"/>
              <a:t> </a:t>
            </a:r>
            <a:r>
              <a:rPr lang="en-US" dirty="0" err="1"/>
              <a:t>stereoselective</a:t>
            </a:r>
            <a:r>
              <a:rPr lang="en-US" dirty="0"/>
              <a:t> and </a:t>
            </a:r>
            <a:r>
              <a:rPr lang="en-US" dirty="0" err="1"/>
              <a:t>stereospecific</a:t>
            </a:r>
            <a:r>
              <a:rPr lang="en-US" dirty="0"/>
              <a:t> gives us additional information about the stereochemistry of the addition and the </a:t>
            </a:r>
            <a:r>
              <a:rPr lang="en-US" dirty="0">
                <a:solidFill>
                  <a:srgbClr val="FF0000"/>
                </a:solidFill>
              </a:rPr>
              <a:t>mechanism</a:t>
            </a:r>
            <a:r>
              <a:rPr lang="en-US" dirty="0"/>
              <a:t> for the reaction</a:t>
            </a:r>
            <a:r>
              <a:rPr lang="en-US" dirty="0" smtClean="0"/>
              <a:t>.</a:t>
            </a:r>
          </a:p>
          <a:p>
            <a:pPr>
              <a:spcBef>
                <a:spcPct val="50000"/>
              </a:spcBef>
            </a:pPr>
            <a:r>
              <a:rPr lang="en-US" dirty="0" smtClean="0"/>
              <a:t>Thus the addition of </a:t>
            </a:r>
            <a:r>
              <a:rPr lang="en-US" dirty="0" smtClean="0">
                <a:solidFill>
                  <a:srgbClr val="FF0000"/>
                </a:solidFill>
              </a:rPr>
              <a:t>bromine</a:t>
            </a:r>
            <a:r>
              <a:rPr lang="en-US" dirty="0" smtClean="0"/>
              <a:t> is a </a:t>
            </a:r>
            <a:r>
              <a:rPr lang="en-US" dirty="0" err="1" smtClean="0">
                <a:solidFill>
                  <a:srgbClr val="FF0000"/>
                </a:solidFill>
              </a:rPr>
              <a:t>stereospecific</a:t>
            </a:r>
            <a:r>
              <a:rPr lang="en-US" dirty="0" smtClean="0">
                <a:solidFill>
                  <a:srgbClr val="FF0000"/>
                </a:solidFill>
              </a:rPr>
              <a:t> reaction</a:t>
            </a:r>
            <a:r>
              <a:rPr lang="en-US" dirty="0" smtClean="0"/>
              <a:t>—the product obtained from addition to the </a:t>
            </a:r>
            <a:r>
              <a:rPr lang="en-US" dirty="0" err="1" smtClean="0"/>
              <a:t>cis</a:t>
            </a:r>
            <a:r>
              <a:rPr lang="en-US" dirty="0" smtClean="0"/>
              <a:t> isomer is </a:t>
            </a:r>
            <a:r>
              <a:rPr lang="en-US" dirty="0" smtClean="0">
                <a:solidFill>
                  <a:srgbClr val="FF0000"/>
                </a:solidFill>
              </a:rPr>
              <a:t>different</a:t>
            </a:r>
            <a:r>
              <a:rPr lang="en-US" dirty="0" smtClean="0"/>
              <a:t> from the </a:t>
            </a:r>
            <a:r>
              <a:rPr lang="en-US" dirty="0" smtClean="0">
                <a:solidFill>
                  <a:srgbClr val="FF0000"/>
                </a:solidFill>
              </a:rPr>
              <a:t>product</a:t>
            </a:r>
            <a:r>
              <a:rPr lang="en-US" dirty="0" smtClean="0"/>
              <a:t> obtained from addition to the trans isomer. It is also a </a:t>
            </a:r>
            <a:r>
              <a:rPr lang="en-US" dirty="0" err="1" smtClean="0">
                <a:solidFill>
                  <a:srgbClr val="FF0000"/>
                </a:solidFill>
              </a:rPr>
              <a:t>stereoselective</a:t>
            </a:r>
            <a:r>
              <a:rPr lang="en-US" dirty="0" smtClean="0">
                <a:solidFill>
                  <a:srgbClr val="FF0000"/>
                </a:solidFill>
              </a:rPr>
              <a:t> reaction </a:t>
            </a:r>
            <a:r>
              <a:rPr lang="en-US" dirty="0" smtClean="0"/>
              <a:t>because </a:t>
            </a:r>
            <a:r>
              <a:rPr lang="en-US" dirty="0" smtClean="0">
                <a:solidFill>
                  <a:srgbClr val="FF0000"/>
                </a:solidFill>
              </a:rPr>
              <a:t>all</a:t>
            </a:r>
            <a:r>
              <a:rPr lang="en-US" dirty="0" smtClean="0"/>
              <a:t> possible </a:t>
            </a:r>
            <a:r>
              <a:rPr lang="en-US" dirty="0" smtClean="0">
                <a:solidFill>
                  <a:srgbClr val="FF0000"/>
                </a:solidFill>
              </a:rPr>
              <a:t>isomers </a:t>
            </a:r>
            <a:r>
              <a:rPr lang="en-US" dirty="0" smtClean="0"/>
              <a:t>are </a:t>
            </a:r>
            <a:r>
              <a:rPr lang="en-US" dirty="0" smtClean="0">
                <a:solidFill>
                  <a:srgbClr val="FF0000"/>
                </a:solidFill>
              </a:rPr>
              <a:t>not formed</a:t>
            </a:r>
            <a:r>
              <a:rPr lang="en-US"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14" name="Object 2"/>
          <p:cNvGraphicFramePr>
            <a:graphicFrameLocks noChangeAspect="1"/>
          </p:cNvGraphicFramePr>
          <p:nvPr/>
        </p:nvGraphicFramePr>
        <p:xfrm>
          <a:off x="990600" y="1219200"/>
          <a:ext cx="7467600" cy="4171950"/>
        </p:xfrm>
        <a:graphic>
          <a:graphicData uri="http://schemas.openxmlformats.org/presentationml/2006/ole">
            <mc:AlternateContent xmlns:mc="http://schemas.openxmlformats.org/markup-compatibility/2006">
              <mc:Choice xmlns:v="urn:schemas-microsoft-com:vml" Requires="v">
                <p:oleObj spid="_x0000_s38919" name="CS ChemDraw Drawing" r:id="rId3" imgW="2140560" imgH="1203480" progId="ChemDraw.Document.6.0">
                  <p:embed/>
                </p:oleObj>
              </mc:Choice>
              <mc:Fallback>
                <p:oleObj name="CS ChemDraw Drawing" r:id="rId3" imgW="2140560" imgH="1203480" progId="ChemDraw.Document.6.0">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1219200"/>
                        <a:ext cx="7467600" cy="417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kshitij-iitjee.com/Study/Chemistry/Part2/Chapter3/153.jpg"/>
          <p:cNvPicPr/>
          <p:nvPr/>
        </p:nvPicPr>
        <p:blipFill>
          <a:blip r:embed="rId2" cstate="print"/>
          <a:srcRect/>
          <a:stretch>
            <a:fillRect/>
          </a:stretch>
        </p:blipFill>
        <p:spPr bwMode="auto">
          <a:xfrm>
            <a:off x="152400" y="533401"/>
            <a:ext cx="8763000" cy="3984942"/>
          </a:xfrm>
          <a:prstGeom prst="rect">
            <a:avLst/>
          </a:prstGeom>
          <a:noFill/>
          <a:ln w="9525">
            <a:noFill/>
            <a:miter lim="800000"/>
            <a:headEnd/>
            <a:tailEnd/>
          </a:ln>
        </p:spPr>
      </p:pic>
    </p:spTree>
    <p:extLst>
      <p:ext uri="{BB962C8B-B14F-4D97-AF65-F5344CB8AC3E}">
        <p14:creationId xmlns:p14="http://schemas.microsoft.com/office/powerpoint/2010/main" val="1468502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Object 2"/>
          <p:cNvGraphicFramePr>
            <a:graphicFrameLocks noChangeAspect="1"/>
          </p:cNvGraphicFramePr>
          <p:nvPr/>
        </p:nvGraphicFramePr>
        <p:xfrm>
          <a:off x="685800" y="990600"/>
          <a:ext cx="7924800" cy="3937000"/>
        </p:xfrm>
        <a:graphic>
          <a:graphicData uri="http://schemas.openxmlformats.org/presentationml/2006/ole">
            <mc:AlternateContent xmlns:mc="http://schemas.openxmlformats.org/markup-compatibility/2006">
              <mc:Choice xmlns:v="urn:schemas-microsoft-com:vml" Requires="v">
                <p:oleObj spid="_x0000_s37895" name="CS ChemDraw Drawing" r:id="rId3" imgW="3449880" imgH="1718280" progId="ChemDraw.Document.6.0">
                  <p:embed/>
                </p:oleObj>
              </mc:Choice>
              <mc:Fallback>
                <p:oleObj name="CS ChemDraw Drawing" r:id="rId3" imgW="3449880" imgH="1718280" progId="ChemDraw.Document.6.0">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990600"/>
                        <a:ext cx="7924800" cy="3937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891" name="Text Box 3"/>
          <p:cNvSpPr txBox="1">
            <a:spLocks noChangeArrowheads="1"/>
          </p:cNvSpPr>
          <p:nvPr/>
        </p:nvSpPr>
        <p:spPr bwMode="auto">
          <a:xfrm>
            <a:off x="1219200" y="5334000"/>
            <a:ext cx="6934200" cy="457200"/>
          </a:xfrm>
          <a:prstGeom prst="rect">
            <a:avLst/>
          </a:prstGeom>
          <a:noFill/>
          <a:ln w="9525">
            <a:noFill/>
            <a:miter lim="800000"/>
            <a:headEnd/>
            <a:tailEnd/>
          </a:ln>
          <a:effectLst/>
        </p:spPr>
        <p:txBody>
          <a:bodyPr>
            <a:spAutoFit/>
          </a:bodyPr>
          <a:lstStyle/>
          <a:p>
            <a:pPr>
              <a:spcBef>
                <a:spcPct val="50000"/>
              </a:spcBef>
            </a:pPr>
            <a:r>
              <a:rPr lang="en-US"/>
              <a:t>Is the addition of Br</a:t>
            </a:r>
            <a:r>
              <a:rPr lang="en-US" baseline="-25000"/>
              <a:t>2</a:t>
            </a:r>
            <a:r>
              <a:rPr lang="en-US"/>
              <a:t> </a:t>
            </a:r>
            <a:r>
              <a:rPr lang="en-US" i="1">
                <a:solidFill>
                  <a:schemeClr val="accent2"/>
                </a:solidFill>
              </a:rPr>
              <a:t>syn</a:t>
            </a:r>
            <a:r>
              <a:rPr lang="en-US" i="1"/>
              <a:t> or </a:t>
            </a:r>
            <a:r>
              <a:rPr lang="en-US" i="1">
                <a:solidFill>
                  <a:schemeClr val="accent2"/>
                </a:solidFill>
              </a:rPr>
              <a:t>anti</a:t>
            </a:r>
            <a:r>
              <a:rPr lang="en-US"/>
              <a: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580</TotalTime>
  <Words>1009</Words>
  <Application>Microsoft Office PowerPoint</Application>
  <PresentationFormat>On-screen Show (4:3)</PresentationFormat>
  <Paragraphs>295</Paragraphs>
  <Slides>33</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1" baseType="lpstr">
      <vt:lpstr>Lucida Sans Unicode</vt:lpstr>
      <vt:lpstr>Times New Roman</vt:lpstr>
      <vt:lpstr>Verdana</vt:lpstr>
      <vt:lpstr>Wingdings</vt:lpstr>
      <vt:lpstr>Wingdings 2</vt:lpstr>
      <vt:lpstr>Wingdings 3</vt:lpstr>
      <vt:lpstr>Concourse</vt:lpstr>
      <vt:lpstr>CS ChemDraw Drawing</vt:lpstr>
      <vt:lpstr>Stereoselective and stereospecific reactions.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L Lyle</dc:creator>
  <cp:lastModifiedBy>Chemistry</cp:lastModifiedBy>
  <cp:revision>53</cp:revision>
  <dcterms:created xsi:type="dcterms:W3CDTF">2002-10-13T18:48:10Z</dcterms:created>
  <dcterms:modified xsi:type="dcterms:W3CDTF">2017-12-19T18:03:55Z</dcterms:modified>
</cp:coreProperties>
</file>