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2" r:id="rId1"/>
  </p:sldMasterIdLst>
  <p:sldIdLst>
    <p:sldId id="256" r:id="rId2"/>
    <p:sldId id="329" r:id="rId3"/>
    <p:sldId id="330" r:id="rId4"/>
    <p:sldId id="331" r:id="rId5"/>
    <p:sldId id="332" r:id="rId6"/>
    <p:sldId id="333" r:id="rId7"/>
    <p:sldId id="334" r:id="rId8"/>
    <p:sldId id="335" r:id="rId9"/>
    <p:sldId id="336" r:id="rId10"/>
    <p:sldId id="337" r:id="rId11"/>
    <p:sldId id="338" r:id="rId12"/>
    <p:sldId id="339" r:id="rId13"/>
    <p:sldId id="340" r:id="rId14"/>
    <p:sldId id="341" r:id="rId15"/>
    <p:sldId id="342" r:id="rId16"/>
    <p:sldId id="343" r:id="rId17"/>
    <p:sldId id="344" r:id="rId18"/>
    <p:sldId id="345" r:id="rId19"/>
    <p:sldId id="346" r:id="rId20"/>
    <p:sldId id="347" r:id="rId21"/>
    <p:sldId id="348" r:id="rId22"/>
    <p:sldId id="349" r:id="rId23"/>
    <p:sldId id="350" r:id="rId24"/>
    <p:sldId id="351" r:id="rId25"/>
    <p:sldId id="352" r:id="rId26"/>
    <p:sldId id="353" r:id="rId27"/>
    <p:sldId id="354" r:id="rId28"/>
    <p:sldId id="355" r:id="rId29"/>
    <p:sldId id="356" r:id="rId30"/>
    <p:sldId id="357" r:id="rId31"/>
    <p:sldId id="358" r:id="rId32"/>
    <p:sldId id="359"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C96F1-F5DB-4F84-B0EA-14DB962E08D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4B98737-BF24-4ED0-9EF8-C97A3A8D1A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B730BAB-4816-463B-8485-3B0A6567517C}"/>
              </a:ext>
            </a:extLst>
          </p:cNvPr>
          <p:cNvSpPr>
            <a:spLocks noGrp="1"/>
          </p:cNvSpPr>
          <p:nvPr>
            <p:ph type="dt" sz="half" idx="10"/>
          </p:nvPr>
        </p:nvSpPr>
        <p:spPr/>
        <p:txBody>
          <a:bodyPr/>
          <a:lstStyle/>
          <a:p>
            <a:fld id="{26E6011F-AB32-4009-8A77-14E4080DC79D}" type="datetimeFigureOut">
              <a:rPr lang="en-GB" smtClean="0"/>
              <a:t>22/10/2018</a:t>
            </a:fld>
            <a:endParaRPr lang="en-GB"/>
          </a:p>
        </p:txBody>
      </p:sp>
      <p:sp>
        <p:nvSpPr>
          <p:cNvPr id="5" name="Footer Placeholder 4">
            <a:extLst>
              <a:ext uri="{FF2B5EF4-FFF2-40B4-BE49-F238E27FC236}">
                <a16:creationId xmlns:a16="http://schemas.microsoft.com/office/drawing/2014/main" id="{3FBFDBA1-D195-4AA1-A9D8-4D85E04C02B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B3C8376-BD88-4CAB-AD4C-97F1BDFA16C7}"/>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2141869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263D1-282C-4616-8B75-4364755188E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3CE4170-D9B8-4E02-9EA0-4C344E75762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6730ED9-51AC-42F7-A25D-967913C375B0}"/>
              </a:ext>
            </a:extLst>
          </p:cNvPr>
          <p:cNvSpPr>
            <a:spLocks noGrp="1"/>
          </p:cNvSpPr>
          <p:nvPr>
            <p:ph type="dt" sz="half" idx="10"/>
          </p:nvPr>
        </p:nvSpPr>
        <p:spPr/>
        <p:txBody>
          <a:bodyPr/>
          <a:lstStyle/>
          <a:p>
            <a:fld id="{26E6011F-AB32-4009-8A77-14E4080DC79D}" type="datetimeFigureOut">
              <a:rPr lang="en-GB" smtClean="0"/>
              <a:t>22/10/2018</a:t>
            </a:fld>
            <a:endParaRPr lang="en-GB"/>
          </a:p>
        </p:txBody>
      </p:sp>
      <p:sp>
        <p:nvSpPr>
          <p:cNvPr id="5" name="Footer Placeholder 4">
            <a:extLst>
              <a:ext uri="{FF2B5EF4-FFF2-40B4-BE49-F238E27FC236}">
                <a16:creationId xmlns:a16="http://schemas.microsoft.com/office/drawing/2014/main" id="{77440167-214B-4316-A50F-A3B7B19021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EC94314-A568-4467-A19B-1C95BBEAD9BE}"/>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2773417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67398C-3343-4FDF-8793-FE1F31DC5A8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A99E320-04B1-4B6A-AA00-B8A7D762A62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F19F2EC-D67E-4F68-AD46-54324207AD87}"/>
              </a:ext>
            </a:extLst>
          </p:cNvPr>
          <p:cNvSpPr>
            <a:spLocks noGrp="1"/>
          </p:cNvSpPr>
          <p:nvPr>
            <p:ph type="dt" sz="half" idx="10"/>
          </p:nvPr>
        </p:nvSpPr>
        <p:spPr/>
        <p:txBody>
          <a:bodyPr/>
          <a:lstStyle/>
          <a:p>
            <a:fld id="{26E6011F-AB32-4009-8A77-14E4080DC79D}" type="datetimeFigureOut">
              <a:rPr lang="en-GB" smtClean="0"/>
              <a:t>22/10/2018</a:t>
            </a:fld>
            <a:endParaRPr lang="en-GB"/>
          </a:p>
        </p:txBody>
      </p:sp>
      <p:sp>
        <p:nvSpPr>
          <p:cNvPr id="5" name="Footer Placeholder 4">
            <a:extLst>
              <a:ext uri="{FF2B5EF4-FFF2-40B4-BE49-F238E27FC236}">
                <a16:creationId xmlns:a16="http://schemas.microsoft.com/office/drawing/2014/main" id="{0CCAC749-285F-444F-8523-4912F54707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540C116-573C-412A-B6B5-FEC15888633F}"/>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2231254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ECBDA-FA8B-4BFC-8C3A-DCF4211EE07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86F57E1-1042-45CC-8248-06DC27B6B90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7C8AEB-F717-4061-8015-44A0FAFD47B2}"/>
              </a:ext>
            </a:extLst>
          </p:cNvPr>
          <p:cNvSpPr>
            <a:spLocks noGrp="1"/>
          </p:cNvSpPr>
          <p:nvPr>
            <p:ph type="dt" sz="half" idx="10"/>
          </p:nvPr>
        </p:nvSpPr>
        <p:spPr/>
        <p:txBody>
          <a:bodyPr/>
          <a:lstStyle/>
          <a:p>
            <a:fld id="{26E6011F-AB32-4009-8A77-14E4080DC79D}" type="datetimeFigureOut">
              <a:rPr lang="en-GB" smtClean="0"/>
              <a:t>22/10/2018</a:t>
            </a:fld>
            <a:endParaRPr lang="en-GB"/>
          </a:p>
        </p:txBody>
      </p:sp>
      <p:sp>
        <p:nvSpPr>
          <p:cNvPr id="5" name="Footer Placeholder 4">
            <a:extLst>
              <a:ext uri="{FF2B5EF4-FFF2-40B4-BE49-F238E27FC236}">
                <a16:creationId xmlns:a16="http://schemas.microsoft.com/office/drawing/2014/main" id="{ED22AC66-2F73-4FB6-8FFE-1405EDD24F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5B55669-6EAE-41D0-A96A-E96A76632729}"/>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284574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A9541-542C-42B6-AC8E-63CC260144D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A284725-E36B-4284-A8D9-747F12F580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3F79065-26BC-40BB-8354-371C20849E16}"/>
              </a:ext>
            </a:extLst>
          </p:cNvPr>
          <p:cNvSpPr>
            <a:spLocks noGrp="1"/>
          </p:cNvSpPr>
          <p:nvPr>
            <p:ph type="dt" sz="half" idx="10"/>
          </p:nvPr>
        </p:nvSpPr>
        <p:spPr/>
        <p:txBody>
          <a:bodyPr/>
          <a:lstStyle/>
          <a:p>
            <a:fld id="{26E6011F-AB32-4009-8A77-14E4080DC79D}" type="datetimeFigureOut">
              <a:rPr lang="en-GB" smtClean="0"/>
              <a:t>22/10/2018</a:t>
            </a:fld>
            <a:endParaRPr lang="en-GB"/>
          </a:p>
        </p:txBody>
      </p:sp>
      <p:sp>
        <p:nvSpPr>
          <p:cNvPr id="5" name="Footer Placeholder 4">
            <a:extLst>
              <a:ext uri="{FF2B5EF4-FFF2-40B4-BE49-F238E27FC236}">
                <a16:creationId xmlns:a16="http://schemas.microsoft.com/office/drawing/2014/main" id="{C765768C-225B-473E-98F3-C6031E71B7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7D1DBC-16E5-4FA7-9E46-D40F0436C8BE}"/>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3188470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43ADB-880F-41A5-BAF9-955C492AE48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BE755BF-FFB4-40A1-94A6-10F6B3CCD84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C42EDB3-8899-4AC8-9F61-C5D048110A5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A772709-7720-4F9B-BD4B-5C46C2264AF5}"/>
              </a:ext>
            </a:extLst>
          </p:cNvPr>
          <p:cNvSpPr>
            <a:spLocks noGrp="1"/>
          </p:cNvSpPr>
          <p:nvPr>
            <p:ph type="dt" sz="half" idx="10"/>
          </p:nvPr>
        </p:nvSpPr>
        <p:spPr/>
        <p:txBody>
          <a:bodyPr/>
          <a:lstStyle/>
          <a:p>
            <a:fld id="{26E6011F-AB32-4009-8A77-14E4080DC79D}" type="datetimeFigureOut">
              <a:rPr lang="en-GB" smtClean="0"/>
              <a:t>22/10/2018</a:t>
            </a:fld>
            <a:endParaRPr lang="en-GB"/>
          </a:p>
        </p:txBody>
      </p:sp>
      <p:sp>
        <p:nvSpPr>
          <p:cNvPr id="6" name="Footer Placeholder 5">
            <a:extLst>
              <a:ext uri="{FF2B5EF4-FFF2-40B4-BE49-F238E27FC236}">
                <a16:creationId xmlns:a16="http://schemas.microsoft.com/office/drawing/2014/main" id="{3CB7D2B5-E2F7-4BCD-8061-F108E612CD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BAE1E75-7FE3-4721-B9FC-989CA2F297D2}"/>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403417975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1BCFB-2F96-4B5C-9525-9ACBA73B46B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840D5D1-FFF5-4FF3-A43B-FFE4BC2308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20DB20C-96D2-4207-B342-CF228033742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0D9988F-B842-4101-BBD2-FE648347EA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CF46A32-68E6-4ED7-B01C-3507D0BFB92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319BA97-15E1-4E11-96DE-9EF5E31AC299}"/>
              </a:ext>
            </a:extLst>
          </p:cNvPr>
          <p:cNvSpPr>
            <a:spLocks noGrp="1"/>
          </p:cNvSpPr>
          <p:nvPr>
            <p:ph type="dt" sz="half" idx="10"/>
          </p:nvPr>
        </p:nvSpPr>
        <p:spPr/>
        <p:txBody>
          <a:bodyPr/>
          <a:lstStyle/>
          <a:p>
            <a:fld id="{26E6011F-AB32-4009-8A77-14E4080DC79D}" type="datetimeFigureOut">
              <a:rPr lang="en-GB" smtClean="0"/>
              <a:t>22/10/2018</a:t>
            </a:fld>
            <a:endParaRPr lang="en-GB"/>
          </a:p>
        </p:txBody>
      </p:sp>
      <p:sp>
        <p:nvSpPr>
          <p:cNvPr id="8" name="Footer Placeholder 7">
            <a:extLst>
              <a:ext uri="{FF2B5EF4-FFF2-40B4-BE49-F238E27FC236}">
                <a16:creationId xmlns:a16="http://schemas.microsoft.com/office/drawing/2014/main" id="{8F2C17A3-40BF-4C38-829D-F4658A09C50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B1E4E6C-090E-406B-912C-89E8ED3BDB31}"/>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150561809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ADC96-9101-4463-A5F9-1E1936D5DD5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188AD36-C10E-43CA-868D-0C9EE7792674}"/>
              </a:ext>
            </a:extLst>
          </p:cNvPr>
          <p:cNvSpPr>
            <a:spLocks noGrp="1"/>
          </p:cNvSpPr>
          <p:nvPr>
            <p:ph type="dt" sz="half" idx="10"/>
          </p:nvPr>
        </p:nvSpPr>
        <p:spPr/>
        <p:txBody>
          <a:bodyPr/>
          <a:lstStyle/>
          <a:p>
            <a:fld id="{26E6011F-AB32-4009-8A77-14E4080DC79D}" type="datetimeFigureOut">
              <a:rPr lang="en-GB" smtClean="0"/>
              <a:t>22/10/2018</a:t>
            </a:fld>
            <a:endParaRPr lang="en-GB"/>
          </a:p>
        </p:txBody>
      </p:sp>
      <p:sp>
        <p:nvSpPr>
          <p:cNvPr id="4" name="Footer Placeholder 3">
            <a:extLst>
              <a:ext uri="{FF2B5EF4-FFF2-40B4-BE49-F238E27FC236}">
                <a16:creationId xmlns:a16="http://schemas.microsoft.com/office/drawing/2014/main" id="{C2BA8B59-091F-44BD-8A4C-1DFE4F703DA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C480803-2177-4EB1-9B34-E0D1285F4EE2}"/>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293627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3A9E5E-1FB2-4BE7-A88B-922ABB08797F}"/>
              </a:ext>
            </a:extLst>
          </p:cNvPr>
          <p:cNvSpPr>
            <a:spLocks noGrp="1"/>
          </p:cNvSpPr>
          <p:nvPr>
            <p:ph type="dt" sz="half" idx="10"/>
          </p:nvPr>
        </p:nvSpPr>
        <p:spPr/>
        <p:txBody>
          <a:bodyPr/>
          <a:lstStyle/>
          <a:p>
            <a:fld id="{26E6011F-AB32-4009-8A77-14E4080DC79D}" type="datetimeFigureOut">
              <a:rPr lang="en-GB" smtClean="0"/>
              <a:t>22/10/2018</a:t>
            </a:fld>
            <a:endParaRPr lang="en-GB"/>
          </a:p>
        </p:txBody>
      </p:sp>
      <p:sp>
        <p:nvSpPr>
          <p:cNvPr id="3" name="Footer Placeholder 2">
            <a:extLst>
              <a:ext uri="{FF2B5EF4-FFF2-40B4-BE49-F238E27FC236}">
                <a16:creationId xmlns:a16="http://schemas.microsoft.com/office/drawing/2014/main" id="{FF11301A-ECC4-4545-820E-6C8E8BBC4CB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ABDB719-D9B5-435D-8AA3-39724845072B}"/>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2930513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A768E-2210-4A16-89B4-953F619B7E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617678B-82A7-4B14-B6AD-CBCFCE30EE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363FF36-894A-4031-AEBE-5455A6D9E4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F36C286-8A98-4F02-81F8-998FB949AE2F}"/>
              </a:ext>
            </a:extLst>
          </p:cNvPr>
          <p:cNvSpPr>
            <a:spLocks noGrp="1"/>
          </p:cNvSpPr>
          <p:nvPr>
            <p:ph type="dt" sz="half" idx="10"/>
          </p:nvPr>
        </p:nvSpPr>
        <p:spPr/>
        <p:txBody>
          <a:bodyPr/>
          <a:lstStyle/>
          <a:p>
            <a:fld id="{26E6011F-AB32-4009-8A77-14E4080DC79D}" type="datetimeFigureOut">
              <a:rPr lang="en-GB" smtClean="0"/>
              <a:t>22/10/2018</a:t>
            </a:fld>
            <a:endParaRPr lang="en-GB"/>
          </a:p>
        </p:txBody>
      </p:sp>
      <p:sp>
        <p:nvSpPr>
          <p:cNvPr id="6" name="Footer Placeholder 5">
            <a:extLst>
              <a:ext uri="{FF2B5EF4-FFF2-40B4-BE49-F238E27FC236}">
                <a16:creationId xmlns:a16="http://schemas.microsoft.com/office/drawing/2014/main" id="{89BF26FF-ECEA-4AFF-932C-18AE43B9E3A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4B09AAB-7630-401E-A07E-428A3AE85E54}"/>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363915124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A0114-E759-4F7C-8F95-96F3560D63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1F821F4-564E-4277-8A33-B60147838A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558C032-55C0-4C78-B3A1-28B1C2653C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738A91B-85CB-4F48-94CD-0BE17A7231D1}"/>
              </a:ext>
            </a:extLst>
          </p:cNvPr>
          <p:cNvSpPr>
            <a:spLocks noGrp="1"/>
          </p:cNvSpPr>
          <p:nvPr>
            <p:ph type="dt" sz="half" idx="10"/>
          </p:nvPr>
        </p:nvSpPr>
        <p:spPr/>
        <p:txBody>
          <a:bodyPr/>
          <a:lstStyle/>
          <a:p>
            <a:fld id="{26E6011F-AB32-4009-8A77-14E4080DC79D}" type="datetimeFigureOut">
              <a:rPr lang="en-GB" smtClean="0"/>
              <a:t>22/10/2018</a:t>
            </a:fld>
            <a:endParaRPr lang="en-GB"/>
          </a:p>
        </p:txBody>
      </p:sp>
      <p:sp>
        <p:nvSpPr>
          <p:cNvPr id="6" name="Footer Placeholder 5">
            <a:extLst>
              <a:ext uri="{FF2B5EF4-FFF2-40B4-BE49-F238E27FC236}">
                <a16:creationId xmlns:a16="http://schemas.microsoft.com/office/drawing/2014/main" id="{EF2B1571-49CB-4638-9F92-13A9151A29C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31E152A-6B50-4C7B-8F5A-D0F655CB9FB9}"/>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2936044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12591D-DB73-47A8-852B-9575666C4D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4670D64-5DAB-494F-9F29-05D50F566A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D117BB8-6BE9-481D-8B6F-DBB4654AAA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E6011F-AB32-4009-8A77-14E4080DC79D}" type="datetimeFigureOut">
              <a:rPr lang="en-GB" smtClean="0"/>
              <a:t>22/10/2018</a:t>
            </a:fld>
            <a:endParaRPr lang="en-GB"/>
          </a:p>
        </p:txBody>
      </p:sp>
      <p:sp>
        <p:nvSpPr>
          <p:cNvPr id="5" name="Footer Placeholder 4">
            <a:extLst>
              <a:ext uri="{FF2B5EF4-FFF2-40B4-BE49-F238E27FC236}">
                <a16:creationId xmlns:a16="http://schemas.microsoft.com/office/drawing/2014/main" id="{359A587A-6C2D-4DD9-8A0B-BBCF94DA66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AA75F4E-A9BE-4873-B1A5-5A4A32348F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43B7AE-EA54-4A4E-8AEA-B5D7A6C69E72}" type="slidenum">
              <a:rPr lang="en-GB" smtClean="0"/>
              <a:t>‹#›</a:t>
            </a:fld>
            <a:endParaRPr lang="en-GB"/>
          </a:p>
        </p:txBody>
      </p:sp>
    </p:spTree>
    <p:extLst>
      <p:ext uri="{BB962C8B-B14F-4D97-AF65-F5344CB8AC3E}">
        <p14:creationId xmlns:p14="http://schemas.microsoft.com/office/powerpoint/2010/main" val="2821671296"/>
      </p:ext>
    </p:extLst>
  </p:cSld>
  <p:clrMap bg1="lt1" tx1="dk1" bg2="lt2" tx2="dk2" accent1="accent1" accent2="accent2" accent3="accent3" accent4="accent4" accent5="accent5" accent6="accent6" hlink="hlink" folHlink="folHlink"/>
  <p:sldLayoutIdLst>
    <p:sldLayoutId id="2147483903" r:id="rId1"/>
    <p:sldLayoutId id="2147483904" r:id="rId2"/>
    <p:sldLayoutId id="2147483905" r:id="rId3"/>
    <p:sldLayoutId id="2147483906" r:id="rId4"/>
    <p:sldLayoutId id="2147483907" r:id="rId5"/>
    <p:sldLayoutId id="2147483908" r:id="rId6"/>
    <p:sldLayoutId id="2147483909" r:id="rId7"/>
    <p:sldLayoutId id="2147483910" r:id="rId8"/>
    <p:sldLayoutId id="2147483911" r:id="rId9"/>
    <p:sldLayoutId id="2147483912" r:id="rId10"/>
    <p:sldLayoutId id="214748391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hyperlink" Target="mailto:amiedy5@yahoo.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8.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9BAAF-85B3-480B-B580-CA3E7DEB4FFF}"/>
              </a:ext>
            </a:extLst>
          </p:cNvPr>
          <p:cNvSpPr>
            <a:spLocks noGrp="1"/>
          </p:cNvSpPr>
          <p:nvPr>
            <p:ph type="ctrTitle"/>
          </p:nvPr>
        </p:nvSpPr>
        <p:spPr/>
        <p:txBody>
          <a:bodyPr>
            <a:normAutofit/>
          </a:bodyPr>
          <a:lstStyle/>
          <a:p>
            <a:r>
              <a:rPr lang="en-GB" b="1" dirty="0"/>
              <a:t>ORGANIC PHARMACEUTICAL CHEMISTRY IV</a:t>
            </a:r>
          </a:p>
        </p:txBody>
      </p:sp>
      <p:sp>
        <p:nvSpPr>
          <p:cNvPr id="3" name="Subtitle 2">
            <a:extLst>
              <a:ext uri="{FF2B5EF4-FFF2-40B4-BE49-F238E27FC236}">
                <a16:creationId xmlns:a16="http://schemas.microsoft.com/office/drawing/2014/main" id="{80B70C4D-E788-4449-AE17-0F28C62FDB3D}"/>
              </a:ext>
            </a:extLst>
          </p:cNvPr>
          <p:cNvSpPr>
            <a:spLocks noGrp="1"/>
          </p:cNvSpPr>
          <p:nvPr>
            <p:ph type="subTitle" idx="1"/>
          </p:nvPr>
        </p:nvSpPr>
        <p:spPr/>
        <p:txBody>
          <a:bodyPr>
            <a:normAutofit/>
          </a:bodyPr>
          <a:lstStyle/>
          <a:p>
            <a:endParaRPr lang="en-GB" dirty="0"/>
          </a:p>
          <a:p>
            <a:r>
              <a:rPr lang="en-GB" dirty="0" err="1"/>
              <a:t>Dr.</a:t>
            </a:r>
            <a:r>
              <a:rPr lang="en-GB" dirty="0"/>
              <a:t> Mohammed Al-Ameedee</a:t>
            </a:r>
          </a:p>
          <a:p>
            <a:r>
              <a:rPr lang="en-GB" dirty="0">
                <a:hlinkClick r:id="rId2"/>
              </a:rPr>
              <a:t>amiedy5@yahoo.com</a:t>
            </a:r>
            <a:endParaRPr lang="en-GB" dirty="0"/>
          </a:p>
          <a:p>
            <a:endParaRPr lang="en-GB" dirty="0"/>
          </a:p>
        </p:txBody>
      </p:sp>
    </p:spTree>
    <p:extLst>
      <p:ext uri="{BB962C8B-B14F-4D97-AF65-F5344CB8AC3E}">
        <p14:creationId xmlns:p14="http://schemas.microsoft.com/office/powerpoint/2010/main" val="2393135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FEC09-EB7D-46FF-AE83-61802AD3EC2F}"/>
              </a:ext>
            </a:extLst>
          </p:cNvPr>
          <p:cNvSpPr>
            <a:spLocks noGrp="1"/>
          </p:cNvSpPr>
          <p:nvPr>
            <p:ph type="title"/>
          </p:nvPr>
        </p:nvSpPr>
        <p:spPr/>
        <p:txBody>
          <a:bodyPr/>
          <a:lstStyle/>
          <a:p>
            <a:r>
              <a:rPr lang="en-GB" b="1" dirty="0" err="1"/>
              <a:t>Bioisosteres</a:t>
            </a:r>
            <a:r>
              <a:rPr lang="en-GB" b="1" dirty="0"/>
              <a:t> for polar groups</a:t>
            </a:r>
            <a:endParaRPr lang="en-GB" dirty="0"/>
          </a:p>
        </p:txBody>
      </p:sp>
      <p:sp>
        <p:nvSpPr>
          <p:cNvPr id="3" name="Content Placeholder 2">
            <a:extLst>
              <a:ext uri="{FF2B5EF4-FFF2-40B4-BE49-F238E27FC236}">
                <a16:creationId xmlns:a16="http://schemas.microsoft.com/office/drawing/2014/main" id="{FD432C21-674E-4CE9-8B67-F022EBD7C0C4}"/>
              </a:ext>
            </a:extLst>
          </p:cNvPr>
          <p:cNvSpPr>
            <a:spLocks noGrp="1"/>
          </p:cNvSpPr>
          <p:nvPr>
            <p:ph idx="1"/>
          </p:nvPr>
        </p:nvSpPr>
        <p:spPr/>
        <p:txBody>
          <a:bodyPr>
            <a:normAutofit/>
          </a:bodyPr>
          <a:lstStyle/>
          <a:p>
            <a:r>
              <a:rPr lang="en-GB" dirty="0" err="1"/>
              <a:t>Bioisosteres</a:t>
            </a:r>
            <a:r>
              <a:rPr lang="en-GB" dirty="0"/>
              <a:t> have been used as substitutes for important functional groups which suffer from pharmacokinetic problems</a:t>
            </a:r>
          </a:p>
          <a:p>
            <a:r>
              <a:rPr lang="en-GB" dirty="0"/>
              <a:t>For example, a carboxylic acid is a highly polar group which can ionize and hinder absorption of any drug containing it</a:t>
            </a:r>
          </a:p>
          <a:p>
            <a:r>
              <a:rPr lang="en-GB" dirty="0"/>
              <a:t>An important strategy is to replace it with a </a:t>
            </a:r>
            <a:r>
              <a:rPr lang="en-GB" dirty="0" err="1"/>
              <a:t>bioisostere</a:t>
            </a:r>
            <a:r>
              <a:rPr lang="en-GB" dirty="0"/>
              <a:t> which has similar physicochemical properties, but which offers some advantage over the original carboxylic acid</a:t>
            </a:r>
          </a:p>
          <a:p>
            <a:r>
              <a:rPr lang="en-GB" dirty="0"/>
              <a:t>Several </a:t>
            </a:r>
            <a:r>
              <a:rPr lang="en-GB" dirty="0" err="1"/>
              <a:t>bioisosteres</a:t>
            </a:r>
            <a:r>
              <a:rPr lang="en-GB" dirty="0"/>
              <a:t> have been used for carboxylic acids, but among the most popular is a 5-substituted tetrazole ring</a:t>
            </a:r>
          </a:p>
          <a:p>
            <a:endParaRPr lang="en-GB" dirty="0"/>
          </a:p>
        </p:txBody>
      </p:sp>
    </p:spTree>
    <p:extLst>
      <p:ext uri="{BB962C8B-B14F-4D97-AF65-F5344CB8AC3E}">
        <p14:creationId xmlns:p14="http://schemas.microsoft.com/office/powerpoint/2010/main" val="441170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2D486-FE8D-4E48-B13B-007CAB0E96D9}"/>
              </a:ext>
            </a:extLst>
          </p:cNvPr>
          <p:cNvSpPr>
            <a:spLocks noGrp="1"/>
          </p:cNvSpPr>
          <p:nvPr>
            <p:ph type="title"/>
          </p:nvPr>
        </p:nvSpPr>
        <p:spPr/>
        <p:txBody>
          <a:bodyPr/>
          <a:lstStyle/>
          <a:p>
            <a:r>
              <a:rPr lang="en-GB" b="1" dirty="0" err="1"/>
              <a:t>Bioisosteres</a:t>
            </a:r>
            <a:r>
              <a:rPr lang="en-GB" b="1" dirty="0"/>
              <a:t> for polar groups</a:t>
            </a:r>
            <a:endParaRPr lang="en-GB" dirty="0"/>
          </a:p>
        </p:txBody>
      </p:sp>
      <p:sp>
        <p:nvSpPr>
          <p:cNvPr id="3" name="Content Placeholder 2">
            <a:extLst>
              <a:ext uri="{FF2B5EF4-FFF2-40B4-BE49-F238E27FC236}">
                <a16:creationId xmlns:a16="http://schemas.microsoft.com/office/drawing/2014/main" id="{3588A9DC-FBA9-48D6-BDE6-E97194D6AEED}"/>
              </a:ext>
            </a:extLst>
          </p:cNvPr>
          <p:cNvSpPr>
            <a:spLocks noGrp="1"/>
          </p:cNvSpPr>
          <p:nvPr>
            <p:ph idx="1"/>
          </p:nvPr>
        </p:nvSpPr>
        <p:spPr/>
        <p:txBody>
          <a:bodyPr>
            <a:normAutofit fontScale="92500" lnSpcReduction="10000"/>
          </a:bodyPr>
          <a:lstStyle/>
          <a:p>
            <a:r>
              <a:rPr lang="en-GB" dirty="0"/>
              <a:t>Like carboxylic acids, tetrazoles contain an acidic proton and are ionized at pH 7.4</a:t>
            </a:r>
          </a:p>
          <a:p>
            <a:r>
              <a:rPr lang="en-GB" dirty="0"/>
              <a:t>They are also planar in structure. However, they have an advantage in that the tetrazole anion is 10 times more lipophilic than a carboxylate anion and drug absorption is enhanced as a result</a:t>
            </a:r>
          </a:p>
          <a:p>
            <a:r>
              <a:rPr lang="en-GB" dirty="0"/>
              <a:t>The biphenyl structure (Structure I) inhibits the receptor for angiotensin II and had potential as an antihypertensive agent</a:t>
            </a:r>
          </a:p>
          <a:p>
            <a:r>
              <a:rPr lang="en-GB" dirty="0"/>
              <a:t> However, the drug had to be injected as it showed poor absorption through the gut wall</a:t>
            </a:r>
          </a:p>
          <a:p>
            <a:r>
              <a:rPr lang="en-GB" dirty="0"/>
              <a:t>Replacing the carboxylic acid with a tetrazole ring led to </a:t>
            </a:r>
            <a:r>
              <a:rPr lang="en-GB" b="1" dirty="0"/>
              <a:t>losartan</a:t>
            </a:r>
            <a:r>
              <a:rPr lang="en-GB" dirty="0"/>
              <a:t>, which was launched in 1994</a:t>
            </a:r>
          </a:p>
        </p:txBody>
      </p:sp>
    </p:spTree>
    <p:extLst>
      <p:ext uri="{BB962C8B-B14F-4D97-AF65-F5344CB8AC3E}">
        <p14:creationId xmlns:p14="http://schemas.microsoft.com/office/powerpoint/2010/main" val="3560394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DA698-8C10-447E-AC56-CBFDA79098AF}"/>
              </a:ext>
            </a:extLst>
          </p:cNvPr>
          <p:cNvSpPr>
            <a:spLocks noGrp="1"/>
          </p:cNvSpPr>
          <p:nvPr>
            <p:ph type="title"/>
          </p:nvPr>
        </p:nvSpPr>
        <p:spPr/>
        <p:txBody>
          <a:bodyPr/>
          <a:lstStyle/>
          <a:p>
            <a:r>
              <a:rPr lang="en-GB" b="1" dirty="0" err="1"/>
              <a:t>Bioisosteres</a:t>
            </a:r>
            <a:r>
              <a:rPr lang="en-GB" b="1" dirty="0"/>
              <a:t> for polar groups</a:t>
            </a:r>
            <a:endParaRPr lang="en-GB" dirty="0"/>
          </a:p>
        </p:txBody>
      </p:sp>
      <p:sp>
        <p:nvSpPr>
          <p:cNvPr id="3" name="Content Placeholder 2">
            <a:extLst>
              <a:ext uri="{FF2B5EF4-FFF2-40B4-BE49-F238E27FC236}">
                <a16:creationId xmlns:a16="http://schemas.microsoft.com/office/drawing/2014/main" id="{B9EDA192-1C9B-489A-BDAD-5571FD665E7C}"/>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8A848BD3-C687-4EC5-84BC-1268FA38B5AB}"/>
              </a:ext>
            </a:extLst>
          </p:cNvPr>
          <p:cNvPicPr>
            <a:picLocks noChangeAspect="1"/>
          </p:cNvPicPr>
          <p:nvPr/>
        </p:nvPicPr>
        <p:blipFill>
          <a:blip r:embed="rId2"/>
          <a:stretch>
            <a:fillRect/>
          </a:stretch>
        </p:blipFill>
        <p:spPr>
          <a:xfrm>
            <a:off x="2391332" y="2429782"/>
            <a:ext cx="7409336" cy="3477532"/>
          </a:xfrm>
          <a:prstGeom prst="rect">
            <a:avLst/>
          </a:prstGeom>
        </p:spPr>
      </p:pic>
    </p:spTree>
    <p:extLst>
      <p:ext uri="{BB962C8B-B14F-4D97-AF65-F5344CB8AC3E}">
        <p14:creationId xmlns:p14="http://schemas.microsoft.com/office/powerpoint/2010/main" val="2564292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6341F-8C88-4A70-8CCF-C9383127EB58}"/>
              </a:ext>
            </a:extLst>
          </p:cNvPr>
          <p:cNvSpPr>
            <a:spLocks noGrp="1"/>
          </p:cNvSpPr>
          <p:nvPr>
            <p:ph type="title"/>
          </p:nvPr>
        </p:nvSpPr>
        <p:spPr/>
        <p:txBody>
          <a:bodyPr>
            <a:normAutofit/>
          </a:bodyPr>
          <a:lstStyle/>
          <a:p>
            <a:r>
              <a:rPr lang="en-GB" b="1" dirty="0"/>
              <a:t>Making drugs more resistant to chemical and enzymatic degradation</a:t>
            </a:r>
            <a:endParaRPr lang="en-GB" dirty="0"/>
          </a:p>
        </p:txBody>
      </p:sp>
      <p:sp>
        <p:nvSpPr>
          <p:cNvPr id="3" name="Content Placeholder 2">
            <a:extLst>
              <a:ext uri="{FF2B5EF4-FFF2-40B4-BE49-F238E27FC236}">
                <a16:creationId xmlns:a16="http://schemas.microsoft.com/office/drawing/2014/main" id="{DB8FEA18-AA46-4AA1-AEDF-36408D3551ED}"/>
              </a:ext>
            </a:extLst>
          </p:cNvPr>
          <p:cNvSpPr>
            <a:spLocks noGrp="1"/>
          </p:cNvSpPr>
          <p:nvPr>
            <p:ph idx="1"/>
          </p:nvPr>
        </p:nvSpPr>
        <p:spPr/>
        <p:txBody>
          <a:bodyPr/>
          <a:lstStyle/>
          <a:p>
            <a:r>
              <a:rPr lang="en-GB" dirty="0"/>
              <a:t>A common strategy to protect degradation susceptible functional groups such as esters and amides is to add steric shields designed to hinder the approach of a nucleophile or an enzyme to the susceptible group</a:t>
            </a:r>
          </a:p>
          <a:p>
            <a:r>
              <a:rPr lang="en-GB" dirty="0"/>
              <a:t>the </a:t>
            </a:r>
            <a:r>
              <a:rPr lang="en-GB" i="1" dirty="0"/>
              <a:t>t </a:t>
            </a:r>
            <a:r>
              <a:rPr lang="en-GB" dirty="0"/>
              <a:t>–butyl group in the anti-rheumatic agent </a:t>
            </a:r>
            <a:r>
              <a:rPr lang="en-GB" b="1" dirty="0"/>
              <a:t>D 1927 </a:t>
            </a:r>
            <a:r>
              <a:rPr lang="en-GB" dirty="0"/>
              <a:t>serves as a steric shield and blocks hydrolysis of the terminal peptide bond</a:t>
            </a:r>
          </a:p>
        </p:txBody>
      </p:sp>
      <p:pic>
        <p:nvPicPr>
          <p:cNvPr id="4" name="Picture 3">
            <a:extLst>
              <a:ext uri="{FF2B5EF4-FFF2-40B4-BE49-F238E27FC236}">
                <a16:creationId xmlns:a16="http://schemas.microsoft.com/office/drawing/2014/main" id="{ED9B0B5A-ED2C-46D7-B02F-5B17851F8457}"/>
              </a:ext>
            </a:extLst>
          </p:cNvPr>
          <p:cNvPicPr>
            <a:picLocks noChangeAspect="1"/>
          </p:cNvPicPr>
          <p:nvPr/>
        </p:nvPicPr>
        <p:blipFill>
          <a:blip r:embed="rId2"/>
          <a:stretch>
            <a:fillRect/>
          </a:stretch>
        </p:blipFill>
        <p:spPr>
          <a:xfrm>
            <a:off x="3793485" y="4258101"/>
            <a:ext cx="4605029" cy="2402006"/>
          </a:xfrm>
          <a:prstGeom prst="rect">
            <a:avLst/>
          </a:prstGeom>
        </p:spPr>
      </p:pic>
    </p:spTree>
    <p:extLst>
      <p:ext uri="{BB962C8B-B14F-4D97-AF65-F5344CB8AC3E}">
        <p14:creationId xmlns:p14="http://schemas.microsoft.com/office/powerpoint/2010/main" val="2258391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081C2-1C0E-4F75-958C-0A4BA0683CFC}"/>
              </a:ext>
            </a:extLst>
          </p:cNvPr>
          <p:cNvSpPr>
            <a:spLocks noGrp="1"/>
          </p:cNvSpPr>
          <p:nvPr>
            <p:ph type="title"/>
          </p:nvPr>
        </p:nvSpPr>
        <p:spPr/>
        <p:txBody>
          <a:bodyPr/>
          <a:lstStyle/>
          <a:p>
            <a:r>
              <a:rPr lang="en-GB" b="1" dirty="0"/>
              <a:t>Electronic effects of </a:t>
            </a:r>
            <a:r>
              <a:rPr lang="en-GB" b="1" dirty="0" err="1"/>
              <a:t>bioisosteres</a:t>
            </a:r>
            <a:endParaRPr lang="en-GB" dirty="0"/>
          </a:p>
        </p:txBody>
      </p:sp>
      <p:sp>
        <p:nvSpPr>
          <p:cNvPr id="3" name="Content Placeholder 2">
            <a:extLst>
              <a:ext uri="{FF2B5EF4-FFF2-40B4-BE49-F238E27FC236}">
                <a16:creationId xmlns:a16="http://schemas.microsoft.com/office/drawing/2014/main" id="{C1AED4B9-3661-4088-95BC-6B58B77D43A5}"/>
              </a:ext>
            </a:extLst>
          </p:cNvPr>
          <p:cNvSpPr>
            <a:spLocks noGrp="1"/>
          </p:cNvSpPr>
          <p:nvPr>
            <p:ph idx="1"/>
          </p:nvPr>
        </p:nvSpPr>
        <p:spPr/>
        <p:txBody>
          <a:bodyPr>
            <a:normAutofit/>
          </a:bodyPr>
          <a:lstStyle/>
          <a:p>
            <a:r>
              <a:rPr lang="en-GB" dirty="0"/>
              <a:t>Another strategy to protect against degradation is to stabilize the group electronically using a </a:t>
            </a:r>
            <a:r>
              <a:rPr lang="en-GB" dirty="0" err="1"/>
              <a:t>bioisostere</a:t>
            </a:r>
            <a:endParaRPr lang="en-GB" dirty="0"/>
          </a:p>
          <a:p>
            <a:r>
              <a:rPr lang="en-GB" dirty="0"/>
              <a:t>Replacing the methyl group of an ethanoate ester with NH 2 results in a urethane functional group which is more stable than the original ester </a:t>
            </a:r>
          </a:p>
          <a:p>
            <a:r>
              <a:rPr lang="en-GB" dirty="0"/>
              <a:t>The NH</a:t>
            </a:r>
            <a:r>
              <a:rPr lang="en-GB" baseline="-25000" dirty="0"/>
              <a:t>2</a:t>
            </a:r>
            <a:r>
              <a:rPr lang="en-GB" dirty="0"/>
              <a:t> group is the same valency and size as the methyl group and, therefore, has no steric effect, but it has totally different electronic properties as it can feed electrons into the carboxyl group and stabilize it from hydrolysis</a:t>
            </a:r>
          </a:p>
        </p:txBody>
      </p:sp>
    </p:spTree>
    <p:extLst>
      <p:ext uri="{BB962C8B-B14F-4D97-AF65-F5344CB8AC3E}">
        <p14:creationId xmlns:p14="http://schemas.microsoft.com/office/powerpoint/2010/main" val="20990003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D5E8A-C19B-4A9A-884B-9305DD78EE2F}"/>
              </a:ext>
            </a:extLst>
          </p:cNvPr>
          <p:cNvSpPr>
            <a:spLocks noGrp="1"/>
          </p:cNvSpPr>
          <p:nvPr>
            <p:ph type="title"/>
          </p:nvPr>
        </p:nvSpPr>
        <p:spPr/>
        <p:txBody>
          <a:bodyPr/>
          <a:lstStyle/>
          <a:p>
            <a:r>
              <a:rPr lang="en-GB" b="1" dirty="0"/>
              <a:t>Electronic effects of </a:t>
            </a:r>
            <a:r>
              <a:rPr lang="en-GB" b="1" dirty="0" err="1"/>
              <a:t>bioisosteres</a:t>
            </a:r>
            <a:endParaRPr lang="en-GB" dirty="0"/>
          </a:p>
        </p:txBody>
      </p:sp>
      <p:sp>
        <p:nvSpPr>
          <p:cNvPr id="3" name="Content Placeholder 2">
            <a:extLst>
              <a:ext uri="{FF2B5EF4-FFF2-40B4-BE49-F238E27FC236}">
                <a16:creationId xmlns:a16="http://schemas.microsoft.com/office/drawing/2014/main" id="{031401F8-1207-49B0-8AB7-3425A0867371}"/>
              </a:ext>
            </a:extLst>
          </p:cNvPr>
          <p:cNvSpPr>
            <a:spLocks noGrp="1"/>
          </p:cNvSpPr>
          <p:nvPr>
            <p:ph idx="1"/>
          </p:nvPr>
        </p:nvSpPr>
        <p:spPr/>
        <p:txBody>
          <a:bodyPr/>
          <a:lstStyle/>
          <a:p>
            <a:r>
              <a:rPr lang="en-GB" dirty="0"/>
              <a:t>Cefoxitin shows good metabolic stability to </a:t>
            </a:r>
            <a:r>
              <a:rPr lang="en-GB" dirty="0" err="1"/>
              <a:t>esterases</a:t>
            </a:r>
            <a:r>
              <a:rPr lang="en-GB" dirty="0"/>
              <a:t> owing to the presence of the urethane group at position 3, rather than an ester</a:t>
            </a:r>
          </a:p>
        </p:txBody>
      </p:sp>
      <p:pic>
        <p:nvPicPr>
          <p:cNvPr id="4" name="Picture 3">
            <a:extLst>
              <a:ext uri="{FF2B5EF4-FFF2-40B4-BE49-F238E27FC236}">
                <a16:creationId xmlns:a16="http://schemas.microsoft.com/office/drawing/2014/main" id="{B2C8E7E9-0386-4A48-857C-A6A3A3F3F505}"/>
              </a:ext>
            </a:extLst>
          </p:cNvPr>
          <p:cNvPicPr>
            <a:picLocks noChangeAspect="1"/>
          </p:cNvPicPr>
          <p:nvPr/>
        </p:nvPicPr>
        <p:blipFill rotWithShape="1">
          <a:blip r:embed="rId2"/>
          <a:srcRect r="8028"/>
          <a:stretch/>
        </p:blipFill>
        <p:spPr>
          <a:xfrm>
            <a:off x="3354615" y="2763768"/>
            <a:ext cx="5482770" cy="3084110"/>
          </a:xfrm>
          <a:prstGeom prst="rect">
            <a:avLst/>
          </a:prstGeom>
        </p:spPr>
      </p:pic>
    </p:spTree>
    <p:extLst>
      <p:ext uri="{BB962C8B-B14F-4D97-AF65-F5344CB8AC3E}">
        <p14:creationId xmlns:p14="http://schemas.microsoft.com/office/powerpoint/2010/main" val="1240377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7E82D-3B1C-4FE7-9AD1-C307D52FD7DF}"/>
              </a:ext>
            </a:extLst>
          </p:cNvPr>
          <p:cNvSpPr>
            <a:spLocks noGrp="1"/>
          </p:cNvSpPr>
          <p:nvPr>
            <p:ph type="title"/>
          </p:nvPr>
        </p:nvSpPr>
        <p:spPr/>
        <p:txBody>
          <a:bodyPr/>
          <a:lstStyle/>
          <a:p>
            <a:r>
              <a:rPr lang="en-GB" b="1" dirty="0"/>
              <a:t>Steric and electronic modifications</a:t>
            </a:r>
            <a:endParaRPr lang="en-GB" dirty="0"/>
          </a:p>
        </p:txBody>
      </p:sp>
      <p:sp>
        <p:nvSpPr>
          <p:cNvPr id="3" name="Content Placeholder 2">
            <a:extLst>
              <a:ext uri="{FF2B5EF4-FFF2-40B4-BE49-F238E27FC236}">
                <a16:creationId xmlns:a16="http://schemas.microsoft.com/office/drawing/2014/main" id="{4706EA7D-BEE2-4F1E-BFC8-FA0E92E1E7A3}"/>
              </a:ext>
            </a:extLst>
          </p:cNvPr>
          <p:cNvSpPr>
            <a:spLocks noGrp="1"/>
          </p:cNvSpPr>
          <p:nvPr>
            <p:ph idx="1"/>
          </p:nvPr>
        </p:nvSpPr>
        <p:spPr/>
        <p:txBody>
          <a:bodyPr>
            <a:normAutofit/>
          </a:bodyPr>
          <a:lstStyle/>
          <a:p>
            <a:r>
              <a:rPr lang="en-GB" dirty="0"/>
              <a:t>Steric hindrance and electronic stabilization have often been used together to stabilize labile groups. </a:t>
            </a:r>
          </a:p>
          <a:p>
            <a:r>
              <a:rPr lang="en-GB" b="1" dirty="0"/>
              <a:t>Procaine is</a:t>
            </a:r>
            <a:r>
              <a:rPr lang="en-GB" dirty="0"/>
              <a:t> a good, but short-lasting, local anaesthetic because its ester group is quickly hydrolysed</a:t>
            </a:r>
          </a:p>
          <a:p>
            <a:r>
              <a:rPr lang="en-GB" dirty="0"/>
              <a:t>Changing the ester group to the less reactive amide group reduces susceptibility to chemical hydrolysis</a:t>
            </a:r>
          </a:p>
          <a:p>
            <a:r>
              <a:rPr lang="en-GB" dirty="0"/>
              <a:t>The presence of two </a:t>
            </a:r>
            <a:r>
              <a:rPr lang="en-GB" i="1" dirty="0"/>
              <a:t>ortho </a:t>
            </a:r>
            <a:r>
              <a:rPr lang="en-GB" dirty="0"/>
              <a:t>-methyl groups</a:t>
            </a:r>
            <a:r>
              <a:rPr lang="ar-IQ" dirty="0"/>
              <a:t> </a:t>
            </a:r>
            <a:r>
              <a:rPr lang="en-GB" dirty="0"/>
              <a:t>on the aromatic ring helps to shield the carbonyl group from attack by nucleophiles or enzymes This results in the longer-acting local anaesthetic </a:t>
            </a:r>
            <a:r>
              <a:rPr lang="en-GB" b="1" dirty="0"/>
              <a:t>lidocaine</a:t>
            </a:r>
            <a:endParaRPr lang="en-GB" dirty="0"/>
          </a:p>
        </p:txBody>
      </p:sp>
    </p:spTree>
    <p:extLst>
      <p:ext uri="{BB962C8B-B14F-4D97-AF65-F5344CB8AC3E}">
        <p14:creationId xmlns:p14="http://schemas.microsoft.com/office/powerpoint/2010/main" val="1700594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88CDF-9B79-45F2-A493-D4C793F7AB96}"/>
              </a:ext>
            </a:extLst>
          </p:cNvPr>
          <p:cNvSpPr>
            <a:spLocks noGrp="1"/>
          </p:cNvSpPr>
          <p:nvPr>
            <p:ph type="title"/>
          </p:nvPr>
        </p:nvSpPr>
        <p:spPr/>
        <p:txBody>
          <a:bodyPr/>
          <a:lstStyle/>
          <a:p>
            <a:r>
              <a:rPr lang="en-GB" b="1" dirty="0"/>
              <a:t>Steric and electronic modifications</a:t>
            </a:r>
            <a:endParaRPr lang="en-GB" dirty="0"/>
          </a:p>
        </p:txBody>
      </p:sp>
      <p:sp>
        <p:nvSpPr>
          <p:cNvPr id="3" name="Content Placeholder 2">
            <a:extLst>
              <a:ext uri="{FF2B5EF4-FFF2-40B4-BE49-F238E27FC236}">
                <a16:creationId xmlns:a16="http://schemas.microsoft.com/office/drawing/2014/main" id="{61D0AD69-1FCD-41D5-8E1F-EF1EECBCBEAE}"/>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0FB502D0-B759-41A1-94FC-5F5DB7BB2784}"/>
              </a:ext>
            </a:extLst>
          </p:cNvPr>
          <p:cNvPicPr>
            <a:picLocks noChangeAspect="1"/>
          </p:cNvPicPr>
          <p:nvPr/>
        </p:nvPicPr>
        <p:blipFill>
          <a:blip r:embed="rId2"/>
          <a:stretch>
            <a:fillRect/>
          </a:stretch>
        </p:blipFill>
        <p:spPr>
          <a:xfrm>
            <a:off x="2702773" y="2143991"/>
            <a:ext cx="6786454" cy="2570018"/>
          </a:xfrm>
          <a:prstGeom prst="rect">
            <a:avLst/>
          </a:prstGeom>
        </p:spPr>
      </p:pic>
    </p:spTree>
    <p:extLst>
      <p:ext uri="{BB962C8B-B14F-4D97-AF65-F5344CB8AC3E}">
        <p14:creationId xmlns:p14="http://schemas.microsoft.com/office/powerpoint/2010/main" val="35835744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7CF89-2E06-4C02-A9A8-47F16434FD3B}"/>
              </a:ext>
            </a:extLst>
          </p:cNvPr>
          <p:cNvSpPr>
            <a:spLocks noGrp="1"/>
          </p:cNvSpPr>
          <p:nvPr>
            <p:ph type="title"/>
          </p:nvPr>
        </p:nvSpPr>
        <p:spPr/>
        <p:txBody>
          <a:bodyPr/>
          <a:lstStyle/>
          <a:p>
            <a:r>
              <a:rPr lang="en-GB" b="1" dirty="0"/>
              <a:t>Metabolic blockers</a:t>
            </a:r>
            <a:endParaRPr lang="en-GB" dirty="0"/>
          </a:p>
        </p:txBody>
      </p:sp>
      <p:sp>
        <p:nvSpPr>
          <p:cNvPr id="3" name="Content Placeholder 2">
            <a:extLst>
              <a:ext uri="{FF2B5EF4-FFF2-40B4-BE49-F238E27FC236}">
                <a16:creationId xmlns:a16="http://schemas.microsoft.com/office/drawing/2014/main" id="{3BAE3458-756C-400B-93BD-2DB1E1CC85F2}"/>
              </a:ext>
            </a:extLst>
          </p:cNvPr>
          <p:cNvSpPr>
            <a:spLocks noGrp="1"/>
          </p:cNvSpPr>
          <p:nvPr>
            <p:ph idx="1"/>
          </p:nvPr>
        </p:nvSpPr>
        <p:spPr/>
        <p:txBody>
          <a:bodyPr>
            <a:normAutofit lnSpcReduction="10000"/>
          </a:bodyPr>
          <a:lstStyle/>
          <a:p>
            <a:r>
              <a:rPr lang="en-GB" dirty="0"/>
              <a:t>A popular method of protecting aromatic rings from metabolism at the </a:t>
            </a:r>
            <a:r>
              <a:rPr lang="en-GB" i="1" dirty="0"/>
              <a:t>para </a:t>
            </a:r>
            <a:r>
              <a:rPr lang="en-GB" dirty="0"/>
              <a:t>–position is to introduce a </a:t>
            </a:r>
            <a:r>
              <a:rPr lang="en-GB" dirty="0" err="1"/>
              <a:t>fluoro</a:t>
            </a:r>
            <a:r>
              <a:rPr lang="en-GB" dirty="0"/>
              <a:t> substituent</a:t>
            </a:r>
          </a:p>
          <a:p>
            <a:r>
              <a:rPr lang="en-GB" b="1" dirty="0"/>
              <a:t>CGP 52411 </a:t>
            </a:r>
            <a:r>
              <a:rPr lang="en-GB" dirty="0"/>
              <a:t>is an enzyme inhibitor which acts on the kinase-active site of the epidermal growth factor receptor </a:t>
            </a:r>
          </a:p>
          <a:p>
            <a:r>
              <a:rPr lang="en-GB" dirty="0"/>
              <a:t>It went forward for clinical trials as an anticancer agent and was found to undergo oxidative metabolism at the </a:t>
            </a:r>
            <a:r>
              <a:rPr lang="en-GB" i="1" dirty="0"/>
              <a:t>para</a:t>
            </a:r>
            <a:r>
              <a:rPr lang="en-GB" dirty="0"/>
              <a:t>-position of the aromatic rings</a:t>
            </a:r>
          </a:p>
          <a:p>
            <a:r>
              <a:rPr lang="en-GB" dirty="0" err="1"/>
              <a:t>Fluoro</a:t>
            </a:r>
            <a:r>
              <a:rPr lang="en-GB" dirty="0"/>
              <a:t> substituents were successfully added in the analogue </a:t>
            </a:r>
            <a:r>
              <a:rPr lang="en-GB" b="1" dirty="0"/>
              <a:t>CGP 53353 </a:t>
            </a:r>
            <a:r>
              <a:rPr lang="en-GB" dirty="0"/>
              <a:t>to block this metabolism</a:t>
            </a:r>
          </a:p>
          <a:p>
            <a:r>
              <a:rPr lang="en-GB" dirty="0"/>
              <a:t>This tactic was also applied successfully in the design of </a:t>
            </a:r>
            <a:r>
              <a:rPr lang="en-GB" b="1" dirty="0"/>
              <a:t>gefitinib</a:t>
            </a:r>
            <a:endParaRPr lang="en-GB" dirty="0"/>
          </a:p>
        </p:txBody>
      </p:sp>
    </p:spTree>
    <p:extLst>
      <p:ext uri="{BB962C8B-B14F-4D97-AF65-F5344CB8AC3E}">
        <p14:creationId xmlns:p14="http://schemas.microsoft.com/office/powerpoint/2010/main" val="21654049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768CB-E7C4-46D3-AA50-6C4D0AEAAAA6}"/>
              </a:ext>
            </a:extLst>
          </p:cNvPr>
          <p:cNvSpPr>
            <a:spLocks noGrp="1"/>
          </p:cNvSpPr>
          <p:nvPr>
            <p:ph type="title"/>
          </p:nvPr>
        </p:nvSpPr>
        <p:spPr/>
        <p:txBody>
          <a:bodyPr/>
          <a:lstStyle/>
          <a:p>
            <a:r>
              <a:rPr lang="en-GB" b="1" dirty="0"/>
              <a:t>Metabolic blockers</a:t>
            </a:r>
          </a:p>
        </p:txBody>
      </p:sp>
      <p:sp>
        <p:nvSpPr>
          <p:cNvPr id="3" name="Content Placeholder 2">
            <a:extLst>
              <a:ext uri="{FF2B5EF4-FFF2-40B4-BE49-F238E27FC236}">
                <a16:creationId xmlns:a16="http://schemas.microsoft.com/office/drawing/2014/main" id="{957688A3-B31F-4307-9DBB-C7DCD49A34DE}"/>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FD09D68E-7BBB-4635-BBAE-9DDF46EBD6B2}"/>
              </a:ext>
            </a:extLst>
          </p:cNvPr>
          <p:cNvPicPr>
            <a:picLocks noChangeAspect="1"/>
          </p:cNvPicPr>
          <p:nvPr/>
        </p:nvPicPr>
        <p:blipFill>
          <a:blip r:embed="rId3"/>
          <a:stretch>
            <a:fillRect/>
          </a:stretch>
        </p:blipFill>
        <p:spPr>
          <a:xfrm>
            <a:off x="6599904" y="2523078"/>
            <a:ext cx="4338692" cy="2685184"/>
          </a:xfrm>
          <a:prstGeom prst="rect">
            <a:avLst/>
          </a:prstGeom>
        </p:spPr>
      </p:pic>
      <p:graphicFrame>
        <p:nvGraphicFramePr>
          <p:cNvPr id="5" name="Object 4">
            <a:extLst>
              <a:ext uri="{FF2B5EF4-FFF2-40B4-BE49-F238E27FC236}">
                <a16:creationId xmlns:a16="http://schemas.microsoft.com/office/drawing/2014/main" id="{31BCA895-D9D8-4179-BD3E-A61CFCBB298C}"/>
              </a:ext>
            </a:extLst>
          </p:cNvPr>
          <p:cNvGraphicFramePr>
            <a:graphicFrameLocks noChangeAspect="1"/>
          </p:cNvGraphicFramePr>
          <p:nvPr>
            <p:extLst>
              <p:ext uri="{D42A27DB-BD31-4B8C-83A1-F6EECF244321}">
                <p14:modId xmlns:p14="http://schemas.microsoft.com/office/powerpoint/2010/main" val="929438295"/>
              </p:ext>
            </p:extLst>
          </p:nvPr>
        </p:nvGraphicFramePr>
        <p:xfrm>
          <a:off x="1253404" y="2743704"/>
          <a:ext cx="4153070" cy="2243932"/>
        </p:xfrm>
        <a:graphic>
          <a:graphicData uri="http://schemas.openxmlformats.org/presentationml/2006/ole">
            <mc:AlternateContent xmlns:mc="http://schemas.openxmlformats.org/markup-compatibility/2006">
              <mc:Choice xmlns:v="urn:schemas-microsoft-com:vml" Requires="v">
                <p:oleObj spid="_x0000_s6152" name="CS ChemDraw Drawing" r:id="rId4" imgW="2383234" imgH="1287172" progId="ChemDraw.Document.6.0">
                  <p:embed/>
                </p:oleObj>
              </mc:Choice>
              <mc:Fallback>
                <p:oleObj name="CS ChemDraw Drawing" r:id="rId4" imgW="2383234" imgH="1287172" progId="ChemDraw.Document.6.0">
                  <p:embed/>
                  <p:pic>
                    <p:nvPicPr>
                      <p:cNvPr id="0" name=""/>
                      <p:cNvPicPr/>
                      <p:nvPr/>
                    </p:nvPicPr>
                    <p:blipFill>
                      <a:blip r:embed="rId5"/>
                      <a:stretch>
                        <a:fillRect/>
                      </a:stretch>
                    </p:blipFill>
                    <p:spPr>
                      <a:xfrm>
                        <a:off x="1253404" y="2743704"/>
                        <a:ext cx="4153070" cy="2243932"/>
                      </a:xfrm>
                      <a:prstGeom prst="rect">
                        <a:avLst/>
                      </a:prstGeom>
                    </p:spPr>
                  </p:pic>
                </p:oleObj>
              </mc:Fallback>
            </mc:AlternateContent>
          </a:graphicData>
        </a:graphic>
      </p:graphicFrame>
    </p:spTree>
    <p:extLst>
      <p:ext uri="{BB962C8B-B14F-4D97-AF65-F5344CB8AC3E}">
        <p14:creationId xmlns:p14="http://schemas.microsoft.com/office/powerpoint/2010/main" val="753435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977BD-BED1-409E-9437-41D92C3234B1}"/>
              </a:ext>
            </a:extLst>
          </p:cNvPr>
          <p:cNvSpPr>
            <a:spLocks noGrp="1"/>
          </p:cNvSpPr>
          <p:nvPr>
            <p:ph type="title"/>
          </p:nvPr>
        </p:nvSpPr>
        <p:spPr/>
        <p:txBody>
          <a:bodyPr/>
          <a:lstStyle/>
          <a:p>
            <a:r>
              <a:rPr lang="en-GB" b="1" dirty="0"/>
              <a:t>Optimizing access to target</a:t>
            </a:r>
          </a:p>
        </p:txBody>
      </p:sp>
      <p:sp>
        <p:nvSpPr>
          <p:cNvPr id="3" name="Content Placeholder 2">
            <a:extLst>
              <a:ext uri="{FF2B5EF4-FFF2-40B4-BE49-F238E27FC236}">
                <a16:creationId xmlns:a16="http://schemas.microsoft.com/office/drawing/2014/main" id="{927B8B32-AA99-4850-A087-44912CCBBD47}"/>
              </a:ext>
            </a:extLst>
          </p:cNvPr>
          <p:cNvSpPr>
            <a:spLocks noGrp="1"/>
          </p:cNvSpPr>
          <p:nvPr>
            <p:ph idx="1"/>
          </p:nvPr>
        </p:nvSpPr>
        <p:spPr/>
        <p:txBody>
          <a:bodyPr>
            <a:normAutofit lnSpcReduction="10000"/>
          </a:bodyPr>
          <a:lstStyle/>
          <a:p>
            <a:r>
              <a:rPr lang="en-GB" dirty="0"/>
              <a:t>The compound with the best binding interactions is not necessarily the best drug to use in medicine</a:t>
            </a:r>
          </a:p>
          <a:p>
            <a:r>
              <a:rPr lang="en-GB" dirty="0"/>
              <a:t>The drug needs to overcome many barriers if it is to reach its target in the body</a:t>
            </a:r>
          </a:p>
          <a:p>
            <a:r>
              <a:rPr lang="en-GB" dirty="0"/>
              <a:t>There are design strategies which can be used to counter such barriers, and which involve modification of the drug itself</a:t>
            </a:r>
          </a:p>
          <a:p>
            <a:r>
              <a:rPr lang="en-GB" dirty="0"/>
              <a:t>The aim is to design drugs that will be absorbed into the blood supply, will reach their target efficiently, be stable enough to survive  the journey, and will be eliminated in a reasonable period of time. </a:t>
            </a:r>
          </a:p>
          <a:p>
            <a:r>
              <a:rPr lang="en-GB" dirty="0"/>
              <a:t>This all comes under the category of drug pharmacokinetics </a:t>
            </a:r>
          </a:p>
          <a:p>
            <a:endParaRPr lang="en-GB" dirty="0"/>
          </a:p>
        </p:txBody>
      </p:sp>
    </p:spTree>
    <p:extLst>
      <p:ext uri="{BB962C8B-B14F-4D97-AF65-F5344CB8AC3E}">
        <p14:creationId xmlns:p14="http://schemas.microsoft.com/office/powerpoint/2010/main" val="3970808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928F4-3109-42A3-AD8E-17A71BCF414B}"/>
              </a:ext>
            </a:extLst>
          </p:cNvPr>
          <p:cNvSpPr>
            <a:spLocks noGrp="1"/>
          </p:cNvSpPr>
          <p:nvPr>
            <p:ph type="title"/>
          </p:nvPr>
        </p:nvSpPr>
        <p:spPr/>
        <p:txBody>
          <a:bodyPr/>
          <a:lstStyle/>
          <a:p>
            <a:r>
              <a:rPr lang="en-GB" b="1" dirty="0"/>
              <a:t>Group shifts</a:t>
            </a:r>
          </a:p>
        </p:txBody>
      </p:sp>
      <p:sp>
        <p:nvSpPr>
          <p:cNvPr id="3" name="Content Placeholder 2">
            <a:extLst>
              <a:ext uri="{FF2B5EF4-FFF2-40B4-BE49-F238E27FC236}">
                <a16:creationId xmlns:a16="http://schemas.microsoft.com/office/drawing/2014/main" id="{AE44769D-2ED9-4E5D-9D2E-19A429346EFD}"/>
              </a:ext>
            </a:extLst>
          </p:cNvPr>
          <p:cNvSpPr>
            <a:spLocks noGrp="1"/>
          </p:cNvSpPr>
          <p:nvPr>
            <p:ph idx="1"/>
          </p:nvPr>
        </p:nvSpPr>
        <p:spPr/>
        <p:txBody>
          <a:bodyPr>
            <a:normAutofit/>
          </a:bodyPr>
          <a:lstStyle/>
          <a:p>
            <a:r>
              <a:rPr lang="en-GB" dirty="0"/>
              <a:t>Removing or replacing a metabolically sensitive group is possible if the group concerned is not involved in important binding interactions with the binding site</a:t>
            </a:r>
          </a:p>
          <a:p>
            <a:r>
              <a:rPr lang="en-GB" dirty="0"/>
              <a:t>If</a:t>
            </a:r>
            <a:r>
              <a:rPr lang="ar-IQ" dirty="0"/>
              <a:t> </a:t>
            </a:r>
            <a:r>
              <a:rPr lang="en-GB" dirty="0"/>
              <a:t>the group </a:t>
            </a:r>
            <a:r>
              <a:rPr lang="en-GB" i="1" dirty="0"/>
              <a:t>is </a:t>
            </a:r>
            <a:r>
              <a:rPr lang="en-GB" dirty="0"/>
              <a:t>important, then we have to use a different</a:t>
            </a:r>
            <a:r>
              <a:rPr lang="ar-IQ" dirty="0"/>
              <a:t> </a:t>
            </a:r>
            <a:r>
              <a:rPr lang="en-GB" dirty="0"/>
              <a:t>strategy</a:t>
            </a:r>
            <a:endParaRPr lang="ar-IQ" dirty="0"/>
          </a:p>
          <a:p>
            <a:r>
              <a:rPr lang="en-GB" dirty="0"/>
              <a:t>We can try shifting the vulnerable</a:t>
            </a:r>
            <a:r>
              <a:rPr lang="ar-IQ" dirty="0"/>
              <a:t> </a:t>
            </a:r>
            <a:r>
              <a:rPr lang="en-GB" dirty="0"/>
              <a:t>group within the molecular skeleton which was successful in the development of salbutamol</a:t>
            </a:r>
          </a:p>
          <a:p>
            <a:r>
              <a:rPr lang="en-GB" dirty="0"/>
              <a:t>Salbutamol is an analogue of the neurotransmitter </a:t>
            </a:r>
            <a:r>
              <a:rPr lang="en-GB" b="1" dirty="0"/>
              <a:t>noradrenaline </a:t>
            </a:r>
            <a:r>
              <a:rPr lang="en-GB" dirty="0"/>
              <a:t>—a catechol structure containing two </a:t>
            </a:r>
            <a:r>
              <a:rPr lang="en-GB" i="1" dirty="0"/>
              <a:t>ortho </a:t>
            </a:r>
            <a:r>
              <a:rPr lang="en-GB" dirty="0"/>
              <a:t>-phenolic groups</a:t>
            </a:r>
          </a:p>
        </p:txBody>
      </p:sp>
    </p:spTree>
    <p:extLst>
      <p:ext uri="{BB962C8B-B14F-4D97-AF65-F5344CB8AC3E}">
        <p14:creationId xmlns:p14="http://schemas.microsoft.com/office/powerpoint/2010/main" val="19871076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8BA3C-D909-4DB7-ADA5-1A5D952282BA}"/>
              </a:ext>
            </a:extLst>
          </p:cNvPr>
          <p:cNvSpPr>
            <a:spLocks noGrp="1"/>
          </p:cNvSpPr>
          <p:nvPr>
            <p:ph type="title"/>
          </p:nvPr>
        </p:nvSpPr>
        <p:spPr/>
        <p:txBody>
          <a:bodyPr/>
          <a:lstStyle/>
          <a:p>
            <a:r>
              <a:rPr lang="en-GB" b="1" dirty="0"/>
              <a:t>Group shifts</a:t>
            </a:r>
            <a:endParaRPr lang="en-GB" dirty="0"/>
          </a:p>
        </p:txBody>
      </p:sp>
      <p:sp>
        <p:nvSpPr>
          <p:cNvPr id="3" name="Content Placeholder 2">
            <a:extLst>
              <a:ext uri="{FF2B5EF4-FFF2-40B4-BE49-F238E27FC236}">
                <a16:creationId xmlns:a16="http://schemas.microsoft.com/office/drawing/2014/main" id="{5268F02F-7F4D-472F-B53F-917D802A0E9C}"/>
              </a:ext>
            </a:extLst>
          </p:cNvPr>
          <p:cNvSpPr>
            <a:spLocks noGrp="1"/>
          </p:cNvSpPr>
          <p:nvPr>
            <p:ph idx="1"/>
          </p:nvPr>
        </p:nvSpPr>
        <p:spPr/>
        <p:txBody>
          <a:bodyPr>
            <a:normAutofit lnSpcReduction="10000"/>
          </a:bodyPr>
          <a:lstStyle/>
          <a:p>
            <a:r>
              <a:rPr lang="en-GB" dirty="0"/>
              <a:t>One of the problems faced by catechol compounds is metabolic methylation of one of the phenolic groups</a:t>
            </a:r>
          </a:p>
          <a:p>
            <a:r>
              <a:rPr lang="en-GB" dirty="0"/>
              <a:t> As both phenol groups are involved in hydrogen bonds to the receptor, methylation of one of the phenol groups disrupts the hydrogen bonding and makes the compound inactive</a:t>
            </a:r>
          </a:p>
          <a:p>
            <a:r>
              <a:rPr lang="en-GB" dirty="0"/>
              <a:t>The noradrenaline analogue (structure I) has useful anti-asthmatic activity, but the effect is of short duration because the compound is rapidly metabolized to the inactive methyl ether (structure II)</a:t>
            </a:r>
            <a:endParaRPr lang="ar-IQ" dirty="0"/>
          </a:p>
          <a:p>
            <a:r>
              <a:rPr lang="en-GB" dirty="0"/>
              <a:t>Removing the OH or replacing it with CH</a:t>
            </a:r>
            <a:r>
              <a:rPr lang="en-GB" baseline="-25000" dirty="0"/>
              <a:t>3</a:t>
            </a:r>
            <a:r>
              <a:rPr lang="en-GB" dirty="0"/>
              <a:t> prevents metabolism, but also prevents the important hydrogen bonding interactions with the binding site</a:t>
            </a:r>
          </a:p>
        </p:txBody>
      </p:sp>
    </p:spTree>
    <p:extLst>
      <p:ext uri="{BB962C8B-B14F-4D97-AF65-F5344CB8AC3E}">
        <p14:creationId xmlns:p14="http://schemas.microsoft.com/office/powerpoint/2010/main" val="32944254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C8276-155E-4904-898C-2EDBFE85DEBC}"/>
              </a:ext>
            </a:extLst>
          </p:cNvPr>
          <p:cNvSpPr>
            <a:spLocks noGrp="1"/>
          </p:cNvSpPr>
          <p:nvPr>
            <p:ph type="title"/>
          </p:nvPr>
        </p:nvSpPr>
        <p:spPr/>
        <p:txBody>
          <a:bodyPr/>
          <a:lstStyle/>
          <a:p>
            <a:r>
              <a:rPr lang="en-GB" b="1" dirty="0"/>
              <a:t>Group shifts</a:t>
            </a:r>
            <a:endParaRPr lang="en-GB" dirty="0"/>
          </a:p>
        </p:txBody>
      </p:sp>
      <p:pic>
        <p:nvPicPr>
          <p:cNvPr id="4" name="Content Placeholder 3">
            <a:extLst>
              <a:ext uri="{FF2B5EF4-FFF2-40B4-BE49-F238E27FC236}">
                <a16:creationId xmlns:a16="http://schemas.microsoft.com/office/drawing/2014/main" id="{27BD56CA-6822-4808-BC93-1FEFE260A081}"/>
              </a:ext>
            </a:extLst>
          </p:cNvPr>
          <p:cNvPicPr>
            <a:picLocks noGrp="1" noChangeAspect="1"/>
          </p:cNvPicPr>
          <p:nvPr>
            <p:ph idx="1"/>
          </p:nvPr>
        </p:nvPicPr>
        <p:blipFill>
          <a:blip r:embed="rId2"/>
          <a:stretch>
            <a:fillRect/>
          </a:stretch>
        </p:blipFill>
        <p:spPr>
          <a:xfrm>
            <a:off x="2614608" y="1260362"/>
            <a:ext cx="6962783" cy="3164901"/>
          </a:xfrm>
          <a:prstGeom prst="rect">
            <a:avLst/>
          </a:prstGeom>
        </p:spPr>
      </p:pic>
      <p:pic>
        <p:nvPicPr>
          <p:cNvPr id="6" name="Picture 5">
            <a:extLst>
              <a:ext uri="{FF2B5EF4-FFF2-40B4-BE49-F238E27FC236}">
                <a16:creationId xmlns:a16="http://schemas.microsoft.com/office/drawing/2014/main" id="{C4B17938-E4AF-4BC1-8C74-D6DD7F7047B7}"/>
              </a:ext>
            </a:extLst>
          </p:cNvPr>
          <p:cNvPicPr>
            <a:picLocks noChangeAspect="1"/>
          </p:cNvPicPr>
          <p:nvPr/>
        </p:nvPicPr>
        <p:blipFill>
          <a:blip r:embed="rId3"/>
          <a:stretch>
            <a:fillRect/>
          </a:stretch>
        </p:blipFill>
        <p:spPr>
          <a:xfrm>
            <a:off x="1912684" y="4425263"/>
            <a:ext cx="8366629" cy="1834324"/>
          </a:xfrm>
          <a:prstGeom prst="rect">
            <a:avLst/>
          </a:prstGeom>
        </p:spPr>
      </p:pic>
    </p:spTree>
    <p:extLst>
      <p:ext uri="{BB962C8B-B14F-4D97-AF65-F5344CB8AC3E}">
        <p14:creationId xmlns:p14="http://schemas.microsoft.com/office/powerpoint/2010/main" val="1911281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DB189-6620-4665-81E6-FC1662AFFFCF}"/>
              </a:ext>
            </a:extLst>
          </p:cNvPr>
          <p:cNvSpPr>
            <a:spLocks noGrp="1"/>
          </p:cNvSpPr>
          <p:nvPr>
            <p:ph type="title"/>
          </p:nvPr>
        </p:nvSpPr>
        <p:spPr/>
        <p:txBody>
          <a:bodyPr/>
          <a:lstStyle/>
          <a:p>
            <a:r>
              <a:rPr lang="en-GB" b="1" dirty="0"/>
              <a:t>Group shifts</a:t>
            </a:r>
            <a:endParaRPr lang="en-GB" dirty="0"/>
          </a:p>
        </p:txBody>
      </p:sp>
      <p:sp>
        <p:nvSpPr>
          <p:cNvPr id="3" name="Content Placeholder 2">
            <a:extLst>
              <a:ext uri="{FF2B5EF4-FFF2-40B4-BE49-F238E27FC236}">
                <a16:creationId xmlns:a16="http://schemas.microsoft.com/office/drawing/2014/main" id="{0C37E99C-3F8E-4649-9134-7CAFC8F04345}"/>
              </a:ext>
            </a:extLst>
          </p:cNvPr>
          <p:cNvSpPr>
            <a:spLocks noGrp="1"/>
          </p:cNvSpPr>
          <p:nvPr>
            <p:ph idx="1"/>
          </p:nvPr>
        </p:nvSpPr>
        <p:spPr/>
        <p:txBody>
          <a:bodyPr>
            <a:normAutofit/>
          </a:bodyPr>
          <a:lstStyle/>
          <a:p>
            <a:r>
              <a:rPr lang="en-GB" dirty="0"/>
              <a:t>This problem was solved by moving the vulnerable hydroxyl group out from the ring by one carbon unit</a:t>
            </a:r>
          </a:p>
          <a:p>
            <a:r>
              <a:rPr lang="en-GB" dirty="0"/>
              <a:t>This was enough to make the compound unrecognizable to the metabolic enzyme, but not to the receptor binding site</a:t>
            </a:r>
          </a:p>
          <a:p>
            <a:r>
              <a:rPr lang="en-GB" dirty="0"/>
              <a:t>Fortunately, the receptor appears to be quite flexible over the position of this hydrogen bonding group and a hydroxyethyl group is also acceptable</a:t>
            </a:r>
          </a:p>
          <a:p>
            <a:r>
              <a:rPr lang="en-GB" dirty="0"/>
              <a:t>Beyond that, activity is lost because the OH group is out of range or the substituent is too large to fit</a:t>
            </a:r>
          </a:p>
        </p:txBody>
      </p:sp>
    </p:spTree>
    <p:extLst>
      <p:ext uri="{BB962C8B-B14F-4D97-AF65-F5344CB8AC3E}">
        <p14:creationId xmlns:p14="http://schemas.microsoft.com/office/powerpoint/2010/main" val="24326169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A36CF-D47F-479F-94D4-3B4DE2ACE832}"/>
              </a:ext>
            </a:extLst>
          </p:cNvPr>
          <p:cNvSpPr>
            <a:spLocks noGrp="1"/>
          </p:cNvSpPr>
          <p:nvPr>
            <p:ph type="title"/>
          </p:nvPr>
        </p:nvSpPr>
        <p:spPr/>
        <p:txBody>
          <a:bodyPr/>
          <a:lstStyle/>
          <a:p>
            <a:r>
              <a:rPr lang="en-GB" b="1" dirty="0"/>
              <a:t>Ring variation and ring substituents</a:t>
            </a:r>
            <a:endParaRPr lang="en-GB" dirty="0"/>
          </a:p>
        </p:txBody>
      </p:sp>
      <p:sp>
        <p:nvSpPr>
          <p:cNvPr id="3" name="Content Placeholder 2">
            <a:extLst>
              <a:ext uri="{FF2B5EF4-FFF2-40B4-BE49-F238E27FC236}">
                <a16:creationId xmlns:a16="http://schemas.microsoft.com/office/drawing/2014/main" id="{F059ECE3-9E58-4F6B-BBC6-71987B9DF014}"/>
              </a:ext>
            </a:extLst>
          </p:cNvPr>
          <p:cNvSpPr>
            <a:spLocks noGrp="1"/>
          </p:cNvSpPr>
          <p:nvPr>
            <p:ph idx="1"/>
          </p:nvPr>
        </p:nvSpPr>
        <p:spPr/>
        <p:txBody>
          <a:bodyPr>
            <a:normAutofit fontScale="92500" lnSpcReduction="10000"/>
          </a:bodyPr>
          <a:lstStyle/>
          <a:p>
            <a:r>
              <a:rPr lang="en-GB" dirty="0"/>
              <a:t>In some cases, introducing a nitrogen atom into the aromatic/heteroaromatic ring can be useful, as lowering the electron density in the ring also helps to make the methyl substituent more resistant to metabolism</a:t>
            </a:r>
          </a:p>
          <a:p>
            <a:r>
              <a:rPr lang="en-GB" dirty="0"/>
              <a:t>F13640 underwent phase II clinical trials as an analgesic</a:t>
            </a:r>
          </a:p>
          <a:p>
            <a:r>
              <a:rPr lang="en-GB" dirty="0"/>
              <a:t>The methyl substituent on the pyridine ring is susceptible to oxidation and is converted to a carboxylic acid, which is inactive</a:t>
            </a:r>
          </a:p>
          <a:p>
            <a:r>
              <a:rPr lang="en-GB" dirty="0"/>
              <a:t>The methyl group plays an important binding role and has to be present</a:t>
            </a:r>
          </a:p>
          <a:p>
            <a:r>
              <a:rPr lang="en-GB" dirty="0"/>
              <a:t>Therefore, the pyridine ring was changed to a pyrimidine ring resulting in a compound (F15599) that has increased metabolic stability without affecting binding affinity</a:t>
            </a:r>
          </a:p>
        </p:txBody>
      </p:sp>
    </p:spTree>
    <p:extLst>
      <p:ext uri="{BB962C8B-B14F-4D97-AF65-F5344CB8AC3E}">
        <p14:creationId xmlns:p14="http://schemas.microsoft.com/office/powerpoint/2010/main" val="462625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019E1-C447-4DBA-B2A1-CD5CFB3AFD7F}"/>
              </a:ext>
            </a:extLst>
          </p:cNvPr>
          <p:cNvSpPr>
            <a:spLocks noGrp="1"/>
          </p:cNvSpPr>
          <p:nvPr>
            <p:ph type="title"/>
          </p:nvPr>
        </p:nvSpPr>
        <p:spPr/>
        <p:txBody>
          <a:bodyPr/>
          <a:lstStyle/>
          <a:p>
            <a:r>
              <a:rPr lang="en-GB" b="1" dirty="0"/>
              <a:t>Ring variation and ring substituents</a:t>
            </a:r>
            <a:endParaRPr lang="en-GB" dirty="0"/>
          </a:p>
        </p:txBody>
      </p:sp>
      <p:pic>
        <p:nvPicPr>
          <p:cNvPr id="4" name="Content Placeholder 3">
            <a:extLst>
              <a:ext uri="{FF2B5EF4-FFF2-40B4-BE49-F238E27FC236}">
                <a16:creationId xmlns:a16="http://schemas.microsoft.com/office/drawing/2014/main" id="{F0C2E0F6-FFE4-4B05-912D-9A09C4F91D04}"/>
              </a:ext>
            </a:extLst>
          </p:cNvPr>
          <p:cNvPicPr>
            <a:picLocks noGrp="1" noChangeAspect="1"/>
          </p:cNvPicPr>
          <p:nvPr>
            <p:ph idx="1"/>
          </p:nvPr>
        </p:nvPicPr>
        <p:blipFill>
          <a:blip r:embed="rId2"/>
          <a:stretch>
            <a:fillRect/>
          </a:stretch>
        </p:blipFill>
        <p:spPr>
          <a:xfrm>
            <a:off x="731607" y="2554756"/>
            <a:ext cx="10728786" cy="2279867"/>
          </a:xfrm>
          <a:prstGeom prst="rect">
            <a:avLst/>
          </a:prstGeom>
        </p:spPr>
      </p:pic>
    </p:spTree>
    <p:extLst>
      <p:ext uri="{BB962C8B-B14F-4D97-AF65-F5344CB8AC3E}">
        <p14:creationId xmlns:p14="http://schemas.microsoft.com/office/powerpoint/2010/main" val="4560230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8629E-51C7-4F46-8C4E-118297AB3233}"/>
              </a:ext>
            </a:extLst>
          </p:cNvPr>
          <p:cNvSpPr>
            <a:spLocks noGrp="1"/>
          </p:cNvSpPr>
          <p:nvPr>
            <p:ph type="title"/>
          </p:nvPr>
        </p:nvSpPr>
        <p:spPr>
          <a:xfrm>
            <a:off x="838200" y="365125"/>
            <a:ext cx="10647218" cy="1325563"/>
          </a:xfrm>
        </p:spPr>
        <p:txBody>
          <a:bodyPr>
            <a:normAutofit/>
          </a:bodyPr>
          <a:lstStyle/>
          <a:p>
            <a:r>
              <a:rPr lang="en-GB" b="1" dirty="0"/>
              <a:t>Making drugs less resistant to drug metabolism</a:t>
            </a:r>
            <a:endParaRPr lang="en-GB" dirty="0"/>
          </a:p>
        </p:txBody>
      </p:sp>
      <p:sp>
        <p:nvSpPr>
          <p:cNvPr id="3" name="Content Placeholder 2">
            <a:extLst>
              <a:ext uri="{FF2B5EF4-FFF2-40B4-BE49-F238E27FC236}">
                <a16:creationId xmlns:a16="http://schemas.microsoft.com/office/drawing/2014/main" id="{9B512645-1023-4D6B-9409-5D782773D9BA}"/>
              </a:ext>
            </a:extLst>
          </p:cNvPr>
          <p:cNvSpPr>
            <a:spLocks noGrp="1"/>
          </p:cNvSpPr>
          <p:nvPr>
            <p:ph idx="1"/>
          </p:nvPr>
        </p:nvSpPr>
        <p:spPr/>
        <p:txBody>
          <a:bodyPr/>
          <a:lstStyle/>
          <a:p>
            <a:r>
              <a:rPr lang="en-GB" dirty="0"/>
              <a:t>If a drug that is extremely stable to metabolism and is very slowly excreted can pose just as many problems as one that is susceptible to metabolism</a:t>
            </a:r>
          </a:p>
          <a:p>
            <a:r>
              <a:rPr lang="en-GB" dirty="0"/>
              <a:t>It is usually recommended to have a drug that does its action, then stops doing it within a reasonable time</a:t>
            </a:r>
          </a:p>
          <a:p>
            <a:r>
              <a:rPr lang="en-GB" dirty="0"/>
              <a:t>If not, the effects of the drug could last too long and cause toxicity and prolonged side effects</a:t>
            </a:r>
          </a:p>
          <a:p>
            <a:r>
              <a:rPr lang="en-GB" dirty="0"/>
              <a:t>Therefore, designing drugs with decreased chemical and metabolic stability can sometimes be useful</a:t>
            </a:r>
          </a:p>
          <a:p>
            <a:endParaRPr lang="en-GB" dirty="0"/>
          </a:p>
        </p:txBody>
      </p:sp>
    </p:spTree>
    <p:extLst>
      <p:ext uri="{BB962C8B-B14F-4D97-AF65-F5344CB8AC3E}">
        <p14:creationId xmlns:p14="http://schemas.microsoft.com/office/powerpoint/2010/main" val="28496376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B107D-4EA3-4C66-BC94-166C9C49E3AC}"/>
              </a:ext>
            </a:extLst>
          </p:cNvPr>
          <p:cNvSpPr>
            <a:spLocks noGrp="1"/>
          </p:cNvSpPr>
          <p:nvPr>
            <p:ph type="title"/>
          </p:nvPr>
        </p:nvSpPr>
        <p:spPr/>
        <p:txBody>
          <a:bodyPr/>
          <a:lstStyle/>
          <a:p>
            <a:r>
              <a:rPr lang="en-GB" b="1" dirty="0"/>
              <a:t>Introducing metabolically susceptible groups</a:t>
            </a:r>
            <a:endParaRPr lang="en-GB" dirty="0"/>
          </a:p>
        </p:txBody>
      </p:sp>
      <p:sp>
        <p:nvSpPr>
          <p:cNvPr id="3" name="Content Placeholder 2">
            <a:extLst>
              <a:ext uri="{FF2B5EF4-FFF2-40B4-BE49-F238E27FC236}">
                <a16:creationId xmlns:a16="http://schemas.microsoft.com/office/drawing/2014/main" id="{CD7A3F7A-173F-40AE-9B4C-A0BDE1E0B5E7}"/>
              </a:ext>
            </a:extLst>
          </p:cNvPr>
          <p:cNvSpPr>
            <a:spLocks noGrp="1"/>
          </p:cNvSpPr>
          <p:nvPr>
            <p:ph idx="1"/>
          </p:nvPr>
        </p:nvSpPr>
        <p:spPr/>
        <p:txBody>
          <a:bodyPr/>
          <a:lstStyle/>
          <a:p>
            <a:r>
              <a:rPr lang="en-GB" dirty="0"/>
              <a:t>Introducing groups that are susceptible to metabolism is a good way of shortening the lifetime of a drug</a:t>
            </a:r>
          </a:p>
          <a:p>
            <a:r>
              <a:rPr lang="en-GB" dirty="0"/>
              <a:t>For example, a methyl group was introduced to the anti-arthritic agent </a:t>
            </a:r>
            <a:r>
              <a:rPr lang="en-GB" b="1" dirty="0"/>
              <a:t>L 787257 </a:t>
            </a:r>
            <a:r>
              <a:rPr lang="en-GB" dirty="0"/>
              <a:t>to shorten its lifetime</a:t>
            </a:r>
          </a:p>
          <a:p>
            <a:r>
              <a:rPr lang="en-GB" dirty="0"/>
              <a:t>The methyl group of the resulting compound ( </a:t>
            </a:r>
            <a:r>
              <a:rPr lang="en-GB" b="1" dirty="0"/>
              <a:t>L 791456 </a:t>
            </a:r>
            <a:r>
              <a:rPr lang="en-GB" dirty="0"/>
              <a:t>) was metabolically oxidized to a polar alcohol, as well as to a carboxylic acid</a:t>
            </a:r>
          </a:p>
        </p:txBody>
      </p:sp>
    </p:spTree>
    <p:extLst>
      <p:ext uri="{BB962C8B-B14F-4D97-AF65-F5344CB8AC3E}">
        <p14:creationId xmlns:p14="http://schemas.microsoft.com/office/powerpoint/2010/main" val="16723999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31BE9-A1CB-4CCC-9BD0-28D326E3AB15}"/>
              </a:ext>
            </a:extLst>
          </p:cNvPr>
          <p:cNvSpPr>
            <a:spLocks noGrp="1"/>
          </p:cNvSpPr>
          <p:nvPr>
            <p:ph type="title"/>
          </p:nvPr>
        </p:nvSpPr>
        <p:spPr/>
        <p:txBody>
          <a:bodyPr/>
          <a:lstStyle/>
          <a:p>
            <a:r>
              <a:rPr lang="en-GB" b="1" dirty="0"/>
              <a:t>Introducing metabolically susceptible groups</a:t>
            </a:r>
            <a:endParaRPr lang="en-GB" dirty="0"/>
          </a:p>
        </p:txBody>
      </p:sp>
      <p:sp>
        <p:nvSpPr>
          <p:cNvPr id="3" name="Content Placeholder 2">
            <a:extLst>
              <a:ext uri="{FF2B5EF4-FFF2-40B4-BE49-F238E27FC236}">
                <a16:creationId xmlns:a16="http://schemas.microsoft.com/office/drawing/2014/main" id="{C6DB1FB4-BDB7-4CEF-9342-C99ABE090356}"/>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7C1946AA-044B-4A26-A962-6355B660A85E}"/>
              </a:ext>
            </a:extLst>
          </p:cNvPr>
          <p:cNvPicPr>
            <a:picLocks noChangeAspect="1"/>
          </p:cNvPicPr>
          <p:nvPr/>
        </p:nvPicPr>
        <p:blipFill>
          <a:blip r:embed="rId2"/>
          <a:stretch>
            <a:fillRect/>
          </a:stretch>
        </p:blipFill>
        <p:spPr>
          <a:xfrm>
            <a:off x="1146898" y="1676400"/>
            <a:ext cx="9898204" cy="3505200"/>
          </a:xfrm>
          <a:prstGeom prst="rect">
            <a:avLst/>
          </a:prstGeom>
        </p:spPr>
      </p:pic>
    </p:spTree>
    <p:extLst>
      <p:ext uri="{BB962C8B-B14F-4D97-AF65-F5344CB8AC3E}">
        <p14:creationId xmlns:p14="http://schemas.microsoft.com/office/powerpoint/2010/main" val="31104212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A63F6-D68F-43C0-9A81-32A6B3E813CA}"/>
              </a:ext>
            </a:extLst>
          </p:cNvPr>
          <p:cNvSpPr>
            <a:spLocks noGrp="1"/>
          </p:cNvSpPr>
          <p:nvPr>
            <p:ph type="title"/>
          </p:nvPr>
        </p:nvSpPr>
        <p:spPr/>
        <p:txBody>
          <a:bodyPr/>
          <a:lstStyle/>
          <a:p>
            <a:r>
              <a:rPr lang="en-GB" b="1" dirty="0"/>
              <a:t>Self destruct drugs</a:t>
            </a:r>
          </a:p>
        </p:txBody>
      </p:sp>
      <p:sp>
        <p:nvSpPr>
          <p:cNvPr id="3" name="Content Placeholder 2">
            <a:extLst>
              <a:ext uri="{FF2B5EF4-FFF2-40B4-BE49-F238E27FC236}">
                <a16:creationId xmlns:a16="http://schemas.microsoft.com/office/drawing/2014/main" id="{5407DC59-75C4-4DDF-A7FC-ED5A2D91CD27}"/>
              </a:ext>
            </a:extLst>
          </p:cNvPr>
          <p:cNvSpPr>
            <a:spLocks noGrp="1"/>
          </p:cNvSpPr>
          <p:nvPr>
            <p:ph idx="1"/>
          </p:nvPr>
        </p:nvSpPr>
        <p:spPr/>
        <p:txBody>
          <a:bodyPr>
            <a:normAutofit/>
          </a:bodyPr>
          <a:lstStyle/>
          <a:p>
            <a:r>
              <a:rPr lang="en-GB" dirty="0"/>
              <a:t>A </a:t>
            </a:r>
            <a:r>
              <a:rPr lang="en-GB" b="1" dirty="0"/>
              <a:t>self-destruct drug </a:t>
            </a:r>
            <a:r>
              <a:rPr lang="en-GB" dirty="0"/>
              <a:t>is one which is chemically stable under one set of conditions, but becomes unstable and degrades spontaneously under another set of conditions</a:t>
            </a:r>
          </a:p>
          <a:p>
            <a:r>
              <a:rPr lang="en-GB" dirty="0"/>
              <a:t>The advantage of a self-destruct drug is that inactivation does not depend on the activity of metabolic enzymes, which could vary from patient to patient</a:t>
            </a:r>
          </a:p>
          <a:p>
            <a:r>
              <a:rPr lang="en-GB" dirty="0"/>
              <a:t>Th e best example of a self-destruct drug is the neuromuscular blocking agent </a:t>
            </a:r>
            <a:r>
              <a:rPr lang="en-GB" b="1" dirty="0"/>
              <a:t>atracurium </a:t>
            </a:r>
            <a:r>
              <a:rPr lang="en-GB" dirty="0"/>
              <a:t>, which is stable at acid pH but self destructs when it meets the slightly alkaline conditions of the blood</a:t>
            </a:r>
          </a:p>
        </p:txBody>
      </p:sp>
    </p:spTree>
    <p:extLst>
      <p:ext uri="{BB962C8B-B14F-4D97-AF65-F5344CB8AC3E}">
        <p14:creationId xmlns:p14="http://schemas.microsoft.com/office/powerpoint/2010/main" val="752095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16424-F481-4EBF-A2B9-FB0A9F8DB5FB}"/>
              </a:ext>
            </a:extLst>
          </p:cNvPr>
          <p:cNvSpPr>
            <a:spLocks noGrp="1"/>
          </p:cNvSpPr>
          <p:nvPr>
            <p:ph type="title"/>
          </p:nvPr>
        </p:nvSpPr>
        <p:spPr/>
        <p:txBody>
          <a:bodyPr>
            <a:normAutofit/>
          </a:bodyPr>
          <a:lstStyle/>
          <a:p>
            <a:r>
              <a:rPr lang="en-GB" b="1" dirty="0"/>
              <a:t>Optimizing hydrophilic/hydrophobic properties</a:t>
            </a:r>
            <a:endParaRPr lang="en-GB" dirty="0"/>
          </a:p>
        </p:txBody>
      </p:sp>
      <p:sp>
        <p:nvSpPr>
          <p:cNvPr id="3" name="Content Placeholder 2">
            <a:extLst>
              <a:ext uri="{FF2B5EF4-FFF2-40B4-BE49-F238E27FC236}">
                <a16:creationId xmlns:a16="http://schemas.microsoft.com/office/drawing/2014/main" id="{94F356ED-5E99-4A6A-99D7-4853AF874E59}"/>
              </a:ext>
            </a:extLst>
          </p:cNvPr>
          <p:cNvSpPr>
            <a:spLocks noGrp="1"/>
          </p:cNvSpPr>
          <p:nvPr>
            <p:ph idx="1"/>
          </p:nvPr>
        </p:nvSpPr>
        <p:spPr/>
        <p:txBody>
          <a:bodyPr>
            <a:normAutofit/>
          </a:bodyPr>
          <a:lstStyle/>
          <a:p>
            <a:r>
              <a:rPr lang="en-GB" dirty="0"/>
              <a:t>The relative hydrophilic/hydrophobic properties of a drug are crucial in influencing its solubility, absorption, distribution, metabolism, and excretion (ADME)</a:t>
            </a:r>
          </a:p>
          <a:p>
            <a:r>
              <a:rPr lang="en-GB" dirty="0"/>
              <a:t>Drugs which are too polar or too hydrophilic do not cross the cell membranes of the gut wall easily. One way round this is to inject them, but they cannot be used against intracellular targets as they will not cross cell membranes</a:t>
            </a:r>
          </a:p>
          <a:p>
            <a:r>
              <a:rPr lang="en-GB" dirty="0"/>
              <a:t>The hydrophobic character of a drug can be measured experimentally by testing the drug’s relative distribution in an </a:t>
            </a:r>
            <a:r>
              <a:rPr lang="en-GB" i="1" dirty="0"/>
              <a:t>n</a:t>
            </a:r>
            <a:r>
              <a:rPr lang="en-GB" dirty="0"/>
              <a:t>-octanol/water mixture</a:t>
            </a:r>
          </a:p>
        </p:txBody>
      </p:sp>
    </p:spTree>
    <p:extLst>
      <p:ext uri="{BB962C8B-B14F-4D97-AF65-F5344CB8AC3E}">
        <p14:creationId xmlns:p14="http://schemas.microsoft.com/office/powerpoint/2010/main" val="29227120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CD9E2-90D2-4A87-A7E4-AF0160188F1C}"/>
              </a:ext>
            </a:extLst>
          </p:cNvPr>
          <p:cNvSpPr>
            <a:spLocks noGrp="1"/>
          </p:cNvSpPr>
          <p:nvPr>
            <p:ph type="title"/>
          </p:nvPr>
        </p:nvSpPr>
        <p:spPr/>
        <p:txBody>
          <a:bodyPr/>
          <a:lstStyle/>
          <a:p>
            <a:r>
              <a:rPr lang="en-GB" b="1" dirty="0"/>
              <a:t>Self destruct drugs</a:t>
            </a:r>
            <a:endParaRPr lang="en-GB" dirty="0"/>
          </a:p>
        </p:txBody>
      </p:sp>
      <p:sp>
        <p:nvSpPr>
          <p:cNvPr id="3" name="Content Placeholder 2">
            <a:extLst>
              <a:ext uri="{FF2B5EF4-FFF2-40B4-BE49-F238E27FC236}">
                <a16:creationId xmlns:a16="http://schemas.microsoft.com/office/drawing/2014/main" id="{463BE1A7-2E7B-4C99-8F15-9D3E2F2D3CE8}"/>
              </a:ext>
            </a:extLst>
          </p:cNvPr>
          <p:cNvSpPr>
            <a:spLocks noGrp="1"/>
          </p:cNvSpPr>
          <p:nvPr>
            <p:ph idx="1"/>
          </p:nvPr>
        </p:nvSpPr>
        <p:spPr/>
        <p:txBody>
          <a:bodyPr>
            <a:normAutofit fontScale="92500"/>
          </a:bodyPr>
          <a:lstStyle/>
          <a:p>
            <a:r>
              <a:rPr lang="en-GB" dirty="0"/>
              <a:t>Th is means that the drug has a short duration of action, allowing anaesthetists to control its blood levels during surgery by providing it as a continuous, intravenous drip</a:t>
            </a:r>
          </a:p>
          <a:p>
            <a:r>
              <a:rPr lang="en-GB" dirty="0"/>
              <a:t>Th e rapid breakdown is due to a self-destruct mechanism</a:t>
            </a:r>
          </a:p>
          <a:p>
            <a:r>
              <a:rPr lang="en-GB" dirty="0"/>
              <a:t>At the slightly alkaline pH of blood (pH = 7.4), the molecule can undergo a </a:t>
            </a:r>
            <a:r>
              <a:rPr lang="en-GB" b="1" dirty="0"/>
              <a:t>Hofmann elimination </a:t>
            </a:r>
          </a:p>
          <a:p>
            <a:r>
              <a:rPr lang="en-GB" dirty="0"/>
              <a:t>Once this happens, the compound is inactivated because the positive charge on the nitrogen is lost and the molecule is split in two</a:t>
            </a:r>
          </a:p>
          <a:p>
            <a:r>
              <a:rPr lang="en-GB" dirty="0"/>
              <a:t>It is a clever example of drug design in that the same element responsible for the molecule’s biological activity promotes its deactivation</a:t>
            </a:r>
          </a:p>
        </p:txBody>
      </p:sp>
    </p:spTree>
    <p:extLst>
      <p:ext uri="{BB962C8B-B14F-4D97-AF65-F5344CB8AC3E}">
        <p14:creationId xmlns:p14="http://schemas.microsoft.com/office/powerpoint/2010/main" val="42142866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87A58-A0F2-41E2-B992-7720CCA62F15}"/>
              </a:ext>
            </a:extLst>
          </p:cNvPr>
          <p:cNvSpPr>
            <a:spLocks noGrp="1"/>
          </p:cNvSpPr>
          <p:nvPr>
            <p:ph type="title"/>
          </p:nvPr>
        </p:nvSpPr>
        <p:spPr/>
        <p:txBody>
          <a:bodyPr/>
          <a:lstStyle/>
          <a:p>
            <a:r>
              <a:rPr lang="en-GB" b="1" dirty="0"/>
              <a:t>Self destruct drugs</a:t>
            </a:r>
            <a:endParaRPr lang="en-GB" dirty="0"/>
          </a:p>
        </p:txBody>
      </p:sp>
      <p:sp>
        <p:nvSpPr>
          <p:cNvPr id="3" name="Content Placeholder 2">
            <a:extLst>
              <a:ext uri="{FF2B5EF4-FFF2-40B4-BE49-F238E27FC236}">
                <a16:creationId xmlns:a16="http://schemas.microsoft.com/office/drawing/2014/main" id="{99F2AA12-A9C7-4661-9C5E-F2E8FA859C8B}"/>
              </a:ext>
            </a:extLst>
          </p:cNvPr>
          <p:cNvSpPr>
            <a:spLocks noGrp="1"/>
          </p:cNvSpPr>
          <p:nvPr>
            <p:ph idx="1"/>
          </p:nvPr>
        </p:nvSpPr>
        <p:spPr/>
        <p:txBody>
          <a:bodyPr/>
          <a:lstStyle/>
          <a:p>
            <a:endParaRPr lang="en-GB"/>
          </a:p>
        </p:txBody>
      </p:sp>
      <p:pic>
        <p:nvPicPr>
          <p:cNvPr id="5" name="Picture 4">
            <a:extLst>
              <a:ext uri="{FF2B5EF4-FFF2-40B4-BE49-F238E27FC236}">
                <a16:creationId xmlns:a16="http://schemas.microsoft.com/office/drawing/2014/main" id="{5BE27C32-A217-4F2B-8CE4-9ED0DAC7C832}"/>
              </a:ext>
            </a:extLst>
          </p:cNvPr>
          <p:cNvPicPr>
            <a:picLocks noChangeAspect="1"/>
          </p:cNvPicPr>
          <p:nvPr/>
        </p:nvPicPr>
        <p:blipFill>
          <a:blip r:embed="rId2"/>
          <a:stretch>
            <a:fillRect/>
          </a:stretch>
        </p:blipFill>
        <p:spPr>
          <a:xfrm>
            <a:off x="2671565" y="1690688"/>
            <a:ext cx="6848870" cy="4486275"/>
          </a:xfrm>
          <a:prstGeom prst="rect">
            <a:avLst/>
          </a:prstGeom>
        </p:spPr>
      </p:pic>
    </p:spTree>
    <p:extLst>
      <p:ext uri="{BB962C8B-B14F-4D97-AF65-F5344CB8AC3E}">
        <p14:creationId xmlns:p14="http://schemas.microsoft.com/office/powerpoint/2010/main" val="11084021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01AEF-49E5-4D10-81BA-57F41B11D1CD}"/>
              </a:ext>
            </a:extLst>
          </p:cNvPr>
          <p:cNvSpPr>
            <a:spLocks noGrp="1"/>
          </p:cNvSpPr>
          <p:nvPr>
            <p:ph type="title"/>
          </p:nvPr>
        </p:nvSpPr>
        <p:spPr/>
        <p:txBody>
          <a:bodyPr/>
          <a:lstStyle/>
          <a:p>
            <a:r>
              <a:rPr lang="en-GB" b="1" dirty="0"/>
              <a:t>Drug targeting</a:t>
            </a:r>
          </a:p>
        </p:txBody>
      </p:sp>
      <p:sp>
        <p:nvSpPr>
          <p:cNvPr id="3" name="Content Placeholder 2">
            <a:extLst>
              <a:ext uri="{FF2B5EF4-FFF2-40B4-BE49-F238E27FC236}">
                <a16:creationId xmlns:a16="http://schemas.microsoft.com/office/drawing/2014/main" id="{182C994F-87A0-4A23-AB8C-46BD53F8D3C7}"/>
              </a:ext>
            </a:extLst>
          </p:cNvPr>
          <p:cNvSpPr>
            <a:spLocks noGrp="1"/>
          </p:cNvSpPr>
          <p:nvPr>
            <p:ph idx="1"/>
          </p:nvPr>
        </p:nvSpPr>
        <p:spPr/>
        <p:txBody>
          <a:bodyPr>
            <a:normAutofit fontScale="85000" lnSpcReduction="10000"/>
          </a:bodyPr>
          <a:lstStyle/>
          <a:p>
            <a:r>
              <a:rPr lang="en-GB" dirty="0"/>
              <a:t>A major goal in cancer chemotherapy is to target drugs efficiently against tumour cells rather than normal cells</a:t>
            </a:r>
          </a:p>
          <a:p>
            <a:r>
              <a:rPr lang="en-GB" dirty="0"/>
              <a:t>One of targeting approaches is to attach the active drug to </a:t>
            </a:r>
            <a:r>
              <a:rPr lang="en-GB" b="1" dirty="0"/>
              <a:t>monoclonal antibodies </a:t>
            </a:r>
            <a:r>
              <a:rPr lang="en-GB" dirty="0"/>
              <a:t>which can recognize antigens unique to the tumour cell. Once the antibody binds to the antigen, the drug or poison is released to kill the cell. </a:t>
            </a:r>
          </a:p>
          <a:p>
            <a:r>
              <a:rPr lang="en-GB" dirty="0"/>
              <a:t>The difficulties in this approach include the identification of suitable antigens and the production of antibodies in significant quantity. The approach has great promise for the future</a:t>
            </a:r>
          </a:p>
          <a:p>
            <a:r>
              <a:rPr lang="en-GB" dirty="0"/>
              <a:t>Another tactic which has been used to target anticancer drugs is to administer an enzyme–antibody conjugate where the enzyme serves to activate an anticancer prodrug, and the antibody directs the enzyme to the tumour</a:t>
            </a:r>
          </a:p>
          <a:p>
            <a:r>
              <a:rPr lang="en-GB" dirty="0"/>
              <a:t>This is a strategy known as Antibody directed enzyme prodrug therapy (</a:t>
            </a:r>
            <a:r>
              <a:rPr lang="en-GB" b="1" dirty="0"/>
              <a:t>ADEPT)</a:t>
            </a:r>
            <a:endParaRPr lang="en-GB" dirty="0"/>
          </a:p>
        </p:txBody>
      </p:sp>
    </p:spTree>
    <p:extLst>
      <p:ext uri="{BB962C8B-B14F-4D97-AF65-F5344CB8AC3E}">
        <p14:creationId xmlns:p14="http://schemas.microsoft.com/office/powerpoint/2010/main" val="1230916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642C5-DB00-49D3-AA52-0CE76B40C178}"/>
              </a:ext>
            </a:extLst>
          </p:cNvPr>
          <p:cNvSpPr>
            <a:spLocks noGrp="1"/>
          </p:cNvSpPr>
          <p:nvPr>
            <p:ph type="title"/>
          </p:nvPr>
        </p:nvSpPr>
        <p:spPr/>
        <p:txBody>
          <a:bodyPr/>
          <a:lstStyle/>
          <a:p>
            <a:r>
              <a:rPr lang="en-GB" b="1" dirty="0"/>
              <a:t>Adding or removing polar</a:t>
            </a:r>
            <a:br>
              <a:rPr lang="en-GB" b="1" dirty="0"/>
            </a:br>
            <a:r>
              <a:rPr lang="en-GB" b="1" dirty="0"/>
              <a:t>functional groups to vary polarity</a:t>
            </a:r>
            <a:endParaRPr lang="en-GB" dirty="0"/>
          </a:p>
        </p:txBody>
      </p:sp>
      <p:sp>
        <p:nvSpPr>
          <p:cNvPr id="3" name="Content Placeholder 2">
            <a:extLst>
              <a:ext uri="{FF2B5EF4-FFF2-40B4-BE49-F238E27FC236}">
                <a16:creationId xmlns:a16="http://schemas.microsoft.com/office/drawing/2014/main" id="{9536CE80-FCBB-4380-94E9-D67D2E22E68B}"/>
              </a:ext>
            </a:extLst>
          </p:cNvPr>
          <p:cNvSpPr>
            <a:spLocks noGrp="1"/>
          </p:cNvSpPr>
          <p:nvPr>
            <p:ph idx="1"/>
          </p:nvPr>
        </p:nvSpPr>
        <p:spPr/>
        <p:txBody>
          <a:bodyPr>
            <a:normAutofit/>
          </a:bodyPr>
          <a:lstStyle/>
          <a:p>
            <a:r>
              <a:rPr lang="en-GB" dirty="0"/>
              <a:t>A polar functional group could be added to a drug to increase its polarity</a:t>
            </a:r>
          </a:p>
          <a:p>
            <a:r>
              <a:rPr lang="en-GB" dirty="0"/>
              <a:t>The antifungal agent </a:t>
            </a:r>
            <a:r>
              <a:rPr lang="en-GB" b="1" dirty="0"/>
              <a:t>tioconazole </a:t>
            </a:r>
            <a:r>
              <a:rPr lang="en-GB" dirty="0"/>
              <a:t>is only used for skin infections because it is non-polar and poorly soluble in blood</a:t>
            </a:r>
          </a:p>
          <a:p>
            <a:r>
              <a:rPr lang="en-GB" dirty="0"/>
              <a:t>Introducing a polar hydroxyl group and more polar heterocyclic rings led to the orally active antifungal agent </a:t>
            </a:r>
            <a:r>
              <a:rPr lang="en-GB" b="1" dirty="0"/>
              <a:t>fluconazole</a:t>
            </a:r>
            <a:r>
              <a:rPr lang="en-GB" dirty="0"/>
              <a:t>, with improved solubility and enhanced activity against systemic infection</a:t>
            </a:r>
          </a:p>
        </p:txBody>
      </p:sp>
    </p:spTree>
    <p:extLst>
      <p:ext uri="{BB962C8B-B14F-4D97-AF65-F5344CB8AC3E}">
        <p14:creationId xmlns:p14="http://schemas.microsoft.com/office/powerpoint/2010/main" val="630555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7C292-CAA8-493B-9F2B-93B73944E280}"/>
              </a:ext>
            </a:extLst>
          </p:cNvPr>
          <p:cNvSpPr>
            <a:spLocks noGrp="1"/>
          </p:cNvSpPr>
          <p:nvPr>
            <p:ph type="title"/>
          </p:nvPr>
        </p:nvSpPr>
        <p:spPr/>
        <p:txBody>
          <a:bodyPr/>
          <a:lstStyle/>
          <a:p>
            <a:r>
              <a:rPr lang="en-GB" b="1" dirty="0"/>
              <a:t>Adding or removing polar</a:t>
            </a:r>
            <a:br>
              <a:rPr lang="en-GB" b="1" dirty="0"/>
            </a:br>
            <a:r>
              <a:rPr lang="en-GB" b="1" dirty="0"/>
              <a:t>functional groups to vary polarity</a:t>
            </a:r>
            <a:endParaRPr lang="en-GB" dirty="0"/>
          </a:p>
        </p:txBody>
      </p:sp>
      <p:pic>
        <p:nvPicPr>
          <p:cNvPr id="4" name="Content Placeholder 3">
            <a:extLst>
              <a:ext uri="{FF2B5EF4-FFF2-40B4-BE49-F238E27FC236}">
                <a16:creationId xmlns:a16="http://schemas.microsoft.com/office/drawing/2014/main" id="{104E1C83-5A53-4ED6-8E20-D9538365FAC5}"/>
              </a:ext>
            </a:extLst>
          </p:cNvPr>
          <p:cNvPicPr>
            <a:picLocks noGrp="1" noChangeAspect="1"/>
          </p:cNvPicPr>
          <p:nvPr>
            <p:ph idx="1"/>
          </p:nvPr>
        </p:nvPicPr>
        <p:blipFill>
          <a:blip r:embed="rId2"/>
          <a:stretch>
            <a:fillRect/>
          </a:stretch>
        </p:blipFill>
        <p:spPr>
          <a:xfrm>
            <a:off x="1931138" y="2313917"/>
            <a:ext cx="8329724" cy="3347458"/>
          </a:xfrm>
          <a:prstGeom prst="rect">
            <a:avLst/>
          </a:prstGeom>
        </p:spPr>
      </p:pic>
    </p:spTree>
    <p:extLst>
      <p:ext uri="{BB962C8B-B14F-4D97-AF65-F5344CB8AC3E}">
        <p14:creationId xmlns:p14="http://schemas.microsoft.com/office/powerpoint/2010/main" val="3879111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C8295-8495-4C34-B1AA-26D8907223A1}"/>
              </a:ext>
            </a:extLst>
          </p:cNvPr>
          <p:cNvSpPr>
            <a:spLocks noGrp="1"/>
          </p:cNvSpPr>
          <p:nvPr>
            <p:ph type="title"/>
          </p:nvPr>
        </p:nvSpPr>
        <p:spPr/>
        <p:txBody>
          <a:bodyPr/>
          <a:lstStyle/>
          <a:p>
            <a:r>
              <a:rPr lang="en-GB" b="1" dirty="0"/>
              <a:t>Adding or removing polar</a:t>
            </a:r>
            <a:br>
              <a:rPr lang="en-GB" b="1" dirty="0"/>
            </a:br>
            <a:r>
              <a:rPr lang="en-GB" b="1" dirty="0"/>
              <a:t>functional groups to vary polarity</a:t>
            </a:r>
            <a:endParaRPr lang="en-GB" dirty="0"/>
          </a:p>
        </p:txBody>
      </p:sp>
      <p:sp>
        <p:nvSpPr>
          <p:cNvPr id="3" name="Content Placeholder 2">
            <a:extLst>
              <a:ext uri="{FF2B5EF4-FFF2-40B4-BE49-F238E27FC236}">
                <a16:creationId xmlns:a16="http://schemas.microsoft.com/office/drawing/2014/main" id="{E6020129-5381-402B-A67C-6E394C8F664D}"/>
              </a:ext>
            </a:extLst>
          </p:cNvPr>
          <p:cNvSpPr>
            <a:spLocks noGrp="1"/>
          </p:cNvSpPr>
          <p:nvPr>
            <p:ph idx="1"/>
          </p:nvPr>
        </p:nvSpPr>
        <p:spPr/>
        <p:txBody>
          <a:bodyPr>
            <a:normAutofit lnSpcReduction="10000"/>
          </a:bodyPr>
          <a:lstStyle/>
          <a:p>
            <a:r>
              <a:rPr lang="en-GB" dirty="0"/>
              <a:t>Th e polarity of an excessively polar drug can be lowered by removing polar functional groups</a:t>
            </a:r>
          </a:p>
          <a:p>
            <a:r>
              <a:rPr lang="en-GB" dirty="0"/>
              <a:t>It is important not to remove functional groups which are important to the drug’s binding interactions with its target</a:t>
            </a:r>
          </a:p>
          <a:p>
            <a:r>
              <a:rPr lang="en-GB" dirty="0"/>
              <a:t>In some cases, a drug may have too many essential polar groups as in the example below which has good </a:t>
            </a:r>
            <a:r>
              <a:rPr lang="en-GB" i="1" dirty="0"/>
              <a:t>in vitro </a:t>
            </a:r>
            <a:r>
              <a:rPr lang="en-GB" dirty="0"/>
              <a:t>activity but poor </a:t>
            </a:r>
            <a:r>
              <a:rPr lang="en-GB" i="1" dirty="0"/>
              <a:t>in vivo </a:t>
            </a:r>
            <a:r>
              <a:rPr lang="en-GB" dirty="0"/>
              <a:t>activity, because of the large number of polar groups</a:t>
            </a:r>
          </a:p>
          <a:p>
            <a:r>
              <a:rPr lang="en-GB" dirty="0"/>
              <a:t>Some of these groups can be removed or masked</a:t>
            </a:r>
            <a:br>
              <a:rPr lang="en-GB" dirty="0"/>
            </a:br>
            <a:r>
              <a:rPr lang="en-GB" dirty="0"/>
              <a:t>but most of them are required for activity</a:t>
            </a:r>
          </a:p>
          <a:p>
            <a:r>
              <a:rPr lang="en-GB" dirty="0"/>
              <a:t>As a result, the drug cannot be used clinically</a:t>
            </a:r>
          </a:p>
        </p:txBody>
      </p:sp>
      <p:pic>
        <p:nvPicPr>
          <p:cNvPr id="4" name="Picture 3">
            <a:extLst>
              <a:ext uri="{FF2B5EF4-FFF2-40B4-BE49-F238E27FC236}">
                <a16:creationId xmlns:a16="http://schemas.microsoft.com/office/drawing/2014/main" id="{24A192E8-3E0C-47DD-AD7E-E730E62016F2}"/>
              </a:ext>
            </a:extLst>
          </p:cNvPr>
          <p:cNvPicPr>
            <a:picLocks noChangeAspect="1"/>
          </p:cNvPicPr>
          <p:nvPr/>
        </p:nvPicPr>
        <p:blipFill rotWithShape="1">
          <a:blip r:embed="rId2"/>
          <a:srcRect l="2190" t="4540" r="3615"/>
          <a:stretch/>
        </p:blipFill>
        <p:spPr>
          <a:xfrm>
            <a:off x="8752114" y="4397831"/>
            <a:ext cx="3120573" cy="2117272"/>
          </a:xfrm>
          <a:prstGeom prst="rect">
            <a:avLst/>
          </a:prstGeom>
        </p:spPr>
      </p:pic>
    </p:spTree>
    <p:extLst>
      <p:ext uri="{BB962C8B-B14F-4D97-AF65-F5344CB8AC3E}">
        <p14:creationId xmlns:p14="http://schemas.microsoft.com/office/powerpoint/2010/main" val="472955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F42D0-EF84-4A46-BFC2-8218E04EB74E}"/>
              </a:ext>
            </a:extLst>
          </p:cNvPr>
          <p:cNvSpPr>
            <a:spLocks noGrp="1"/>
          </p:cNvSpPr>
          <p:nvPr>
            <p:ph type="title"/>
          </p:nvPr>
        </p:nvSpPr>
        <p:spPr/>
        <p:txBody>
          <a:bodyPr/>
          <a:lstStyle/>
          <a:p>
            <a:r>
              <a:rPr lang="en-GB" b="1" dirty="0"/>
              <a:t>Variation of N-alkyl substituents to vary </a:t>
            </a:r>
            <a:r>
              <a:rPr lang="en-GB" b="1" dirty="0" err="1"/>
              <a:t>pKa</a:t>
            </a:r>
            <a:endParaRPr lang="en-GB" dirty="0"/>
          </a:p>
        </p:txBody>
      </p:sp>
      <p:sp>
        <p:nvSpPr>
          <p:cNvPr id="3" name="Content Placeholder 2">
            <a:extLst>
              <a:ext uri="{FF2B5EF4-FFF2-40B4-BE49-F238E27FC236}">
                <a16:creationId xmlns:a16="http://schemas.microsoft.com/office/drawing/2014/main" id="{C0697FE3-E1B4-433A-97C9-E18B73D5DAB2}"/>
              </a:ext>
            </a:extLst>
          </p:cNvPr>
          <p:cNvSpPr>
            <a:spLocks noGrp="1"/>
          </p:cNvSpPr>
          <p:nvPr>
            <p:ph idx="1"/>
          </p:nvPr>
        </p:nvSpPr>
        <p:spPr/>
        <p:txBody>
          <a:bodyPr>
            <a:normAutofit fontScale="92500" lnSpcReduction="10000"/>
          </a:bodyPr>
          <a:lstStyle/>
          <a:p>
            <a:r>
              <a:rPr lang="en-GB" dirty="0"/>
              <a:t>Drugs with a </a:t>
            </a:r>
            <a:r>
              <a:rPr lang="en-GB" dirty="0" err="1"/>
              <a:t>p</a:t>
            </a:r>
            <a:r>
              <a:rPr lang="en-GB" i="1" dirty="0" err="1"/>
              <a:t>K</a:t>
            </a:r>
            <a:r>
              <a:rPr lang="en-GB" dirty="0" err="1"/>
              <a:t>a</a:t>
            </a:r>
            <a:r>
              <a:rPr lang="en-GB" dirty="0"/>
              <a:t> outside the range 6–9 tend to be too strongly ionized and are poorly absorbed through cell membranes</a:t>
            </a:r>
          </a:p>
          <a:p>
            <a:r>
              <a:rPr lang="en-GB" dirty="0"/>
              <a:t>The </a:t>
            </a:r>
            <a:r>
              <a:rPr lang="en-GB" dirty="0" err="1"/>
              <a:t>p</a:t>
            </a:r>
            <a:r>
              <a:rPr lang="en-GB" i="1" dirty="0" err="1"/>
              <a:t>K</a:t>
            </a:r>
            <a:r>
              <a:rPr lang="en-GB" dirty="0" err="1"/>
              <a:t>a</a:t>
            </a:r>
            <a:r>
              <a:rPr lang="en-GB" dirty="0"/>
              <a:t> can often be altered to bring it into the preferred range</a:t>
            </a:r>
          </a:p>
          <a:p>
            <a:r>
              <a:rPr lang="en-GB" dirty="0"/>
              <a:t>This can be done by varying any </a:t>
            </a:r>
            <a:r>
              <a:rPr lang="en-GB" i="1" dirty="0"/>
              <a:t>N </a:t>
            </a:r>
            <a:r>
              <a:rPr lang="en-GB" dirty="0"/>
              <a:t>-alkyl substituents that are present</a:t>
            </a:r>
          </a:p>
          <a:p>
            <a:r>
              <a:rPr lang="en-GB" dirty="0"/>
              <a:t>Extra </a:t>
            </a:r>
            <a:r>
              <a:rPr lang="en-GB" i="1" dirty="0"/>
              <a:t>N </a:t>
            </a:r>
            <a:r>
              <a:rPr lang="en-GB" dirty="0"/>
              <a:t>–alkyl groups or larger </a:t>
            </a:r>
            <a:r>
              <a:rPr lang="en-GB" i="1" dirty="0"/>
              <a:t>N </a:t>
            </a:r>
            <a:r>
              <a:rPr lang="en-GB" dirty="0"/>
              <a:t>-alkyl groups have an increased electron-</a:t>
            </a:r>
          </a:p>
          <a:p>
            <a:r>
              <a:rPr lang="en-GB" dirty="0"/>
              <a:t>donating effect which should increase basicity, but increasing the size or number of alkyl groups increases the steric bulk around the nitrogen atom</a:t>
            </a:r>
          </a:p>
          <a:p>
            <a:r>
              <a:rPr lang="en-GB" dirty="0"/>
              <a:t>This hinders water molecules from solvating the ionized form of the base and prevents stabilization of the ion</a:t>
            </a:r>
          </a:p>
          <a:p>
            <a:r>
              <a:rPr lang="en-GB" dirty="0"/>
              <a:t>This, in turn, decreases the basicity of the amine</a:t>
            </a:r>
          </a:p>
        </p:txBody>
      </p:sp>
    </p:spTree>
    <p:extLst>
      <p:ext uri="{BB962C8B-B14F-4D97-AF65-F5344CB8AC3E}">
        <p14:creationId xmlns:p14="http://schemas.microsoft.com/office/powerpoint/2010/main" val="2340842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969BE-D360-422A-A834-45DA82235F1D}"/>
              </a:ext>
            </a:extLst>
          </p:cNvPr>
          <p:cNvSpPr>
            <a:spLocks noGrp="1"/>
          </p:cNvSpPr>
          <p:nvPr>
            <p:ph type="title"/>
          </p:nvPr>
        </p:nvSpPr>
        <p:spPr/>
        <p:txBody>
          <a:bodyPr/>
          <a:lstStyle/>
          <a:p>
            <a:r>
              <a:rPr lang="en-GB" b="1" dirty="0"/>
              <a:t>Variation of N-alkyl substituents to vary </a:t>
            </a:r>
            <a:r>
              <a:rPr lang="en-GB" b="1" dirty="0" err="1"/>
              <a:t>pKa</a:t>
            </a:r>
            <a:endParaRPr lang="en-GB" dirty="0"/>
          </a:p>
        </p:txBody>
      </p:sp>
      <p:sp>
        <p:nvSpPr>
          <p:cNvPr id="3" name="Content Placeholder 2">
            <a:extLst>
              <a:ext uri="{FF2B5EF4-FFF2-40B4-BE49-F238E27FC236}">
                <a16:creationId xmlns:a16="http://schemas.microsoft.com/office/drawing/2014/main" id="{31C841A7-3C45-4CF2-95E8-732FC0DDED67}"/>
              </a:ext>
            </a:extLst>
          </p:cNvPr>
          <p:cNvSpPr>
            <a:spLocks noGrp="1"/>
          </p:cNvSpPr>
          <p:nvPr>
            <p:ph idx="1"/>
          </p:nvPr>
        </p:nvSpPr>
        <p:spPr/>
        <p:txBody>
          <a:bodyPr/>
          <a:lstStyle/>
          <a:p>
            <a:r>
              <a:rPr lang="en-GB" dirty="0"/>
              <a:t>Therefore, there are two different effects acting against each other</a:t>
            </a:r>
          </a:p>
          <a:p>
            <a:r>
              <a:rPr lang="en-GB" dirty="0"/>
              <a:t>A variation of this tactic is to include a basic nitrogen within a ring </a:t>
            </a:r>
          </a:p>
          <a:p>
            <a:r>
              <a:rPr lang="en-GB" dirty="0"/>
              <a:t>For example, the benzamidine structure I has anti-thrombotic activity, but the amidine group present is too basic for effective absorption</a:t>
            </a:r>
          </a:p>
          <a:p>
            <a:r>
              <a:rPr lang="en-GB" dirty="0"/>
              <a:t>Incorporating the group into an </a:t>
            </a:r>
            <a:r>
              <a:rPr lang="en-GB" dirty="0" err="1"/>
              <a:t>isoquinoline</a:t>
            </a:r>
            <a:r>
              <a:rPr lang="en-GB" dirty="0"/>
              <a:t> ring system (</a:t>
            </a:r>
            <a:r>
              <a:rPr lang="en-GB" b="1" dirty="0"/>
              <a:t>PRO 3112</a:t>
            </a:r>
            <a:r>
              <a:rPr lang="en-GB" dirty="0"/>
              <a:t>) reduced basicity and increased absorption</a:t>
            </a:r>
          </a:p>
        </p:txBody>
      </p:sp>
    </p:spTree>
    <p:extLst>
      <p:ext uri="{BB962C8B-B14F-4D97-AF65-F5344CB8AC3E}">
        <p14:creationId xmlns:p14="http://schemas.microsoft.com/office/powerpoint/2010/main" val="1769937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16EBA-DD28-4F5D-9AA2-BAFBA8E24E41}"/>
              </a:ext>
            </a:extLst>
          </p:cNvPr>
          <p:cNvSpPr>
            <a:spLocks noGrp="1"/>
          </p:cNvSpPr>
          <p:nvPr>
            <p:ph type="title"/>
          </p:nvPr>
        </p:nvSpPr>
        <p:spPr/>
        <p:txBody>
          <a:bodyPr/>
          <a:lstStyle/>
          <a:p>
            <a:r>
              <a:rPr lang="en-GB" b="1" dirty="0"/>
              <a:t>Variation of N-alkyl substituents to vary </a:t>
            </a:r>
            <a:r>
              <a:rPr lang="en-GB" b="1" dirty="0" err="1"/>
              <a:t>pKa</a:t>
            </a:r>
            <a:endParaRPr lang="en-GB" dirty="0"/>
          </a:p>
        </p:txBody>
      </p:sp>
      <p:sp>
        <p:nvSpPr>
          <p:cNvPr id="3" name="Content Placeholder 2">
            <a:extLst>
              <a:ext uri="{FF2B5EF4-FFF2-40B4-BE49-F238E27FC236}">
                <a16:creationId xmlns:a16="http://schemas.microsoft.com/office/drawing/2014/main" id="{337971E3-1D7B-43E2-B6FB-F27B1A0476C7}"/>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7BB370D4-BDF9-4F7B-9AD6-D5D99D6D65DF}"/>
              </a:ext>
            </a:extLst>
          </p:cNvPr>
          <p:cNvPicPr>
            <a:picLocks noChangeAspect="1"/>
          </p:cNvPicPr>
          <p:nvPr/>
        </p:nvPicPr>
        <p:blipFill>
          <a:blip r:embed="rId2"/>
          <a:stretch>
            <a:fillRect/>
          </a:stretch>
        </p:blipFill>
        <p:spPr>
          <a:xfrm>
            <a:off x="4096657" y="1355296"/>
            <a:ext cx="3998686" cy="5053895"/>
          </a:xfrm>
          <a:prstGeom prst="rect">
            <a:avLst/>
          </a:prstGeom>
        </p:spPr>
      </p:pic>
    </p:spTree>
    <p:extLst>
      <p:ext uri="{BB962C8B-B14F-4D97-AF65-F5344CB8AC3E}">
        <p14:creationId xmlns:p14="http://schemas.microsoft.com/office/powerpoint/2010/main" val="15670794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1820</TotalTime>
  <Words>2008</Words>
  <Application>Microsoft Office PowerPoint</Application>
  <PresentationFormat>Widescreen</PresentationFormat>
  <Paragraphs>123</Paragraphs>
  <Slides>32</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7" baseType="lpstr">
      <vt:lpstr>Arial</vt:lpstr>
      <vt:lpstr>Calibri</vt:lpstr>
      <vt:lpstr>Calibri Light</vt:lpstr>
      <vt:lpstr>Office Theme</vt:lpstr>
      <vt:lpstr>CS ChemDraw Drawing</vt:lpstr>
      <vt:lpstr>ORGANIC PHARMACEUTICAL CHEMISTRY IV</vt:lpstr>
      <vt:lpstr>Optimizing access to target</vt:lpstr>
      <vt:lpstr>Optimizing hydrophilic/hydrophobic properties</vt:lpstr>
      <vt:lpstr>Adding or removing polar functional groups to vary polarity</vt:lpstr>
      <vt:lpstr>Adding or removing polar functional groups to vary polarity</vt:lpstr>
      <vt:lpstr>Adding or removing polar functional groups to vary polarity</vt:lpstr>
      <vt:lpstr>Variation of N-alkyl substituents to vary pKa</vt:lpstr>
      <vt:lpstr>Variation of N-alkyl substituents to vary pKa</vt:lpstr>
      <vt:lpstr>Variation of N-alkyl substituents to vary pKa</vt:lpstr>
      <vt:lpstr>Bioisosteres for polar groups</vt:lpstr>
      <vt:lpstr>Bioisosteres for polar groups</vt:lpstr>
      <vt:lpstr>Bioisosteres for polar groups</vt:lpstr>
      <vt:lpstr>Making drugs more resistant to chemical and enzymatic degradation</vt:lpstr>
      <vt:lpstr>Electronic effects of bioisosteres</vt:lpstr>
      <vt:lpstr>Electronic effects of bioisosteres</vt:lpstr>
      <vt:lpstr>Steric and electronic modifications</vt:lpstr>
      <vt:lpstr>Steric and electronic modifications</vt:lpstr>
      <vt:lpstr>Metabolic blockers</vt:lpstr>
      <vt:lpstr>Metabolic blockers</vt:lpstr>
      <vt:lpstr>Group shifts</vt:lpstr>
      <vt:lpstr>Group shifts</vt:lpstr>
      <vt:lpstr>Group shifts</vt:lpstr>
      <vt:lpstr>Group shifts</vt:lpstr>
      <vt:lpstr>Ring variation and ring substituents</vt:lpstr>
      <vt:lpstr>Ring variation and ring substituents</vt:lpstr>
      <vt:lpstr>Making drugs less resistant to drug metabolism</vt:lpstr>
      <vt:lpstr>Introducing metabolically susceptible groups</vt:lpstr>
      <vt:lpstr>Introducing metabolically susceptible groups</vt:lpstr>
      <vt:lpstr>Self destruct drugs</vt:lpstr>
      <vt:lpstr>Self destruct drugs</vt:lpstr>
      <vt:lpstr>Self destruct drugs</vt:lpstr>
      <vt:lpstr>Drug targeting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ORGANIC PHARMACEUTICAL CHEMISTRY IV</dc:title>
  <dc:creator>Mohammed Al-Ameedee</dc:creator>
  <cp:lastModifiedBy>Mohammed Al-Ameedee</cp:lastModifiedBy>
  <cp:revision>71</cp:revision>
  <dcterms:created xsi:type="dcterms:W3CDTF">2018-09-27T17:17:11Z</dcterms:created>
  <dcterms:modified xsi:type="dcterms:W3CDTF">2018-10-22T05:21:53Z</dcterms:modified>
</cp:coreProperties>
</file>