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72" r:id="rId7"/>
    <p:sldId id="261" r:id="rId8"/>
    <p:sldId id="262" r:id="rId9"/>
    <p:sldId id="264" r:id="rId10"/>
    <p:sldId id="265" r:id="rId11"/>
    <p:sldId id="266" r:id="rId12"/>
    <p:sldId id="267" r:id="rId13"/>
    <p:sldId id="274" r:id="rId14"/>
    <p:sldId id="268" r:id="rId15"/>
    <p:sldId id="269" r:id="rId16"/>
    <p:sldId id="270" r:id="rId17"/>
    <p:sldId id="276" r:id="rId18"/>
    <p:sldId id="277" r:id="rId19"/>
    <p:sldId id="278" r:id="rId20"/>
    <p:sldId id="279" r:id="rId21"/>
    <p:sldId id="281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149A-ACB5-4EED-9995-8C5C64BC077B}" type="datetimeFigureOut">
              <a:rPr lang="ar-IQ" smtClean="0"/>
              <a:pPr/>
              <a:t>05/06/1439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BEDA8-D00A-4117-A1A7-CE0D23D2F85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Cell Wall Inhibitors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2. Inhibition of </a:t>
            </a:r>
            <a:r>
              <a:rPr lang="en-US" b="1" dirty="0" err="1"/>
              <a:t>transpeptidase</a:t>
            </a:r>
            <a:r>
              <a:rPr lang="en-US" b="1" dirty="0"/>
              <a:t>: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Some </a:t>
            </a:r>
            <a:r>
              <a:rPr lang="en-US" b="1" dirty="0"/>
              <a:t>PBPs catalyze formation of</a:t>
            </a:r>
          </a:p>
          <a:p>
            <a:pPr algn="l" rtl="0">
              <a:buNone/>
            </a:pPr>
            <a:r>
              <a:rPr lang="en-US" b="1" dirty="0"/>
              <a:t>the cross-linkages between </a:t>
            </a:r>
            <a:r>
              <a:rPr lang="en-US" b="1" dirty="0" err="1"/>
              <a:t>peptidoglycan</a:t>
            </a:r>
            <a:r>
              <a:rPr lang="en-US" b="1" dirty="0"/>
              <a:t>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chains .</a:t>
            </a:r>
            <a:r>
              <a:rPr lang="en-US" b="1" dirty="0" err="1" smtClean="0"/>
              <a:t>Penicillins</a:t>
            </a:r>
            <a:r>
              <a:rPr lang="en-US" b="1" dirty="0" smtClean="0"/>
              <a:t> </a:t>
            </a:r>
            <a:r>
              <a:rPr lang="en-US" b="1" dirty="0"/>
              <a:t>inhibit this </a:t>
            </a:r>
            <a:r>
              <a:rPr lang="en-US" b="1" dirty="0" err="1" smtClean="0"/>
              <a:t>transpeptidase</a:t>
            </a:r>
            <a:r>
              <a:rPr lang="en-US" b="1" dirty="0" smtClean="0"/>
              <a:t>-</a:t>
            </a:r>
          </a:p>
          <a:p>
            <a:pPr algn="l" rtl="0">
              <a:buNone/>
            </a:pPr>
            <a:r>
              <a:rPr lang="en-US" b="1" dirty="0" smtClean="0"/>
              <a:t>catalyzed </a:t>
            </a:r>
            <a:r>
              <a:rPr lang="en-US" b="1" dirty="0"/>
              <a:t>reaction, thus hindering</a:t>
            </a:r>
          </a:p>
          <a:p>
            <a:pPr algn="l" rtl="0">
              <a:buNone/>
            </a:pPr>
            <a:r>
              <a:rPr lang="en-US" b="1" dirty="0"/>
              <a:t>the formation of cross-links essential for cell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wall </a:t>
            </a:r>
            <a:r>
              <a:rPr lang="en-US" b="1" dirty="0"/>
              <a:t>integrity.</a:t>
            </a:r>
            <a:endParaRPr lang="ar-IQ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/>
              <a:t>3. Production of autolysins: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Many </a:t>
            </a:r>
            <a:r>
              <a:rPr lang="en-US" b="1" dirty="0"/>
              <a:t>bacteria, particularly the </a:t>
            </a:r>
            <a:r>
              <a:rPr lang="en-US" b="1" dirty="0" smtClean="0"/>
              <a:t>gram positive</a:t>
            </a:r>
            <a:endParaRPr lang="en-US" b="1" dirty="0"/>
          </a:p>
          <a:p>
            <a:pPr algn="l" rtl="0">
              <a:buNone/>
            </a:pPr>
            <a:r>
              <a:rPr lang="en-US" b="1" dirty="0" err="1"/>
              <a:t>cocci</a:t>
            </a:r>
            <a:r>
              <a:rPr lang="en-US" b="1" dirty="0"/>
              <a:t>, produce </a:t>
            </a:r>
            <a:r>
              <a:rPr lang="en-US" b="1" dirty="0" err="1"/>
              <a:t>degradative</a:t>
            </a:r>
            <a:r>
              <a:rPr lang="en-US" b="1" dirty="0"/>
              <a:t> enzymes (autolysins) that</a:t>
            </a:r>
          </a:p>
          <a:p>
            <a:pPr algn="l" rtl="0">
              <a:buNone/>
            </a:pPr>
            <a:r>
              <a:rPr lang="en-US" b="1" dirty="0"/>
              <a:t>participate in the normal remodeling of the bacterial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cell wall</a:t>
            </a:r>
            <a:r>
              <a:rPr lang="en-US" b="1" dirty="0"/>
              <a:t>. </a:t>
            </a:r>
            <a:r>
              <a:rPr lang="en-US" b="1" dirty="0" smtClean="0"/>
              <a:t>In the </a:t>
            </a:r>
            <a:r>
              <a:rPr lang="en-US" b="1" dirty="0"/>
              <a:t>presence of a penicillin, the </a:t>
            </a:r>
            <a:r>
              <a:rPr lang="en-US" b="1" dirty="0" err="1"/>
              <a:t>degradative</a:t>
            </a:r>
            <a:r>
              <a:rPr lang="en-US" b="1" dirty="0"/>
              <a:t>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action </a:t>
            </a:r>
            <a:r>
              <a:rPr lang="en-US" b="1" dirty="0"/>
              <a:t>of the </a:t>
            </a:r>
            <a:r>
              <a:rPr lang="en-US" b="1" dirty="0" smtClean="0"/>
              <a:t>autolysins proceeds </a:t>
            </a:r>
            <a:r>
              <a:rPr lang="en-US" b="1" dirty="0"/>
              <a:t>in the absence of cell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wall </a:t>
            </a:r>
            <a:r>
              <a:rPr lang="en-US" b="1" dirty="0"/>
              <a:t>synthesis. Thus, </a:t>
            </a:r>
            <a:r>
              <a:rPr lang="en-US" b="1" dirty="0" smtClean="0"/>
              <a:t>the antibacterial </a:t>
            </a:r>
            <a:r>
              <a:rPr lang="en-US" b="1" dirty="0"/>
              <a:t>effect of a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penicillin is </a:t>
            </a:r>
            <a:r>
              <a:rPr lang="en-US" b="1" dirty="0"/>
              <a:t>the result of both </a:t>
            </a:r>
            <a:r>
              <a:rPr lang="en-US" b="1" dirty="0" smtClean="0"/>
              <a:t>inhibition  of </a:t>
            </a:r>
            <a:r>
              <a:rPr lang="en-US" b="1" dirty="0"/>
              <a:t>cell wall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synthesis and destruction </a:t>
            </a:r>
            <a:r>
              <a:rPr lang="en-US" b="1" dirty="0"/>
              <a:t>of the existing cell wall </a:t>
            </a:r>
            <a:r>
              <a:rPr lang="en-US" b="1" dirty="0" smtClean="0"/>
              <a:t>by </a:t>
            </a:r>
          </a:p>
          <a:p>
            <a:pPr algn="l" rtl="0">
              <a:buNone/>
            </a:pPr>
            <a:r>
              <a:rPr lang="en-US" b="1" dirty="0" smtClean="0"/>
              <a:t>autolysins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357166"/>
            <a:ext cx="8715436" cy="5768997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/>
              <a:t>B. Antibacterial spectrum</a:t>
            </a:r>
          </a:p>
          <a:p>
            <a:pPr algn="l" rtl="0">
              <a:buNone/>
            </a:pPr>
            <a:r>
              <a:rPr lang="en-US" b="1" dirty="0"/>
              <a:t>The antibacterial spectrum of the various </a:t>
            </a:r>
            <a:r>
              <a:rPr lang="en-US" b="1" dirty="0" err="1"/>
              <a:t>penicillins</a:t>
            </a:r>
            <a:r>
              <a:rPr lang="en-US" b="1" dirty="0"/>
              <a:t> is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determined, in </a:t>
            </a:r>
            <a:r>
              <a:rPr lang="en-US" b="1" dirty="0"/>
              <a:t>part, by their ability to cross the bacterial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err="1" smtClean="0"/>
              <a:t>peptidoglycan</a:t>
            </a:r>
            <a:r>
              <a:rPr lang="en-US" b="1" dirty="0" smtClean="0"/>
              <a:t> </a:t>
            </a:r>
            <a:r>
              <a:rPr lang="en-US" b="1" dirty="0"/>
              <a:t>cell </a:t>
            </a:r>
            <a:r>
              <a:rPr lang="en-US" b="1" dirty="0" smtClean="0"/>
              <a:t>wall to </a:t>
            </a:r>
            <a:r>
              <a:rPr lang="en-US" b="1" dirty="0"/>
              <a:t>reach the PBPs in the </a:t>
            </a:r>
            <a:r>
              <a:rPr lang="en-US" b="1" dirty="0" err="1"/>
              <a:t>periplasmic</a:t>
            </a:r>
            <a:r>
              <a:rPr lang="en-US" b="1" dirty="0"/>
              <a:t>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space</a:t>
            </a:r>
            <a:r>
              <a:rPr lang="en-US" b="1" dirty="0"/>
              <a:t>. Factors that </a:t>
            </a:r>
            <a:r>
              <a:rPr lang="en-US" b="1" dirty="0" smtClean="0"/>
              <a:t>determine the </a:t>
            </a:r>
            <a:r>
              <a:rPr lang="en-US" b="1" dirty="0"/>
              <a:t>susceptibility of PBPs to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these </a:t>
            </a:r>
            <a:r>
              <a:rPr lang="en-US" b="1" dirty="0"/>
              <a:t>antibiotics include the </a:t>
            </a:r>
            <a:r>
              <a:rPr lang="en-US" b="1" dirty="0" smtClean="0"/>
              <a:t>size, charge</a:t>
            </a:r>
            <a:r>
              <a:rPr lang="en-US" b="1" dirty="0"/>
              <a:t>, and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err="1" smtClean="0"/>
              <a:t>hydrophobicity</a:t>
            </a:r>
            <a:r>
              <a:rPr lang="en-US" b="1" dirty="0" smtClean="0"/>
              <a:t> </a:t>
            </a:r>
            <a:r>
              <a:rPr lang="en-US" b="1" dirty="0"/>
              <a:t>of the particular β-</a:t>
            </a:r>
            <a:r>
              <a:rPr lang="en-US" b="1" dirty="0" err="1"/>
              <a:t>lactam</a:t>
            </a:r>
            <a:r>
              <a:rPr lang="en-US" b="1" dirty="0"/>
              <a:t> antibiotic. In</a:t>
            </a:r>
          </a:p>
          <a:p>
            <a:pPr algn="l" rtl="0">
              <a:buNone/>
            </a:pPr>
            <a:r>
              <a:rPr lang="en-US" b="1" dirty="0"/>
              <a:t>general, gram-positive microorganisms have cell walls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that </a:t>
            </a:r>
            <a:r>
              <a:rPr lang="en-US" b="1" dirty="0"/>
              <a:t>are </a:t>
            </a:r>
            <a:r>
              <a:rPr lang="en-US" b="1" dirty="0" smtClean="0"/>
              <a:t>easily traversed</a:t>
            </a:r>
            <a:r>
              <a:rPr lang="en-US" b="1" dirty="0"/>
              <a:t> </a:t>
            </a:r>
            <a:r>
              <a:rPr lang="en-US" b="1" dirty="0" smtClean="0"/>
              <a:t>by </a:t>
            </a:r>
            <a:r>
              <a:rPr lang="en-US" b="1" dirty="0" err="1"/>
              <a:t>penicillins</a:t>
            </a:r>
            <a:r>
              <a:rPr lang="en-US" b="1" dirty="0"/>
              <a:t>, and, therefore, in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 </a:t>
            </a:r>
            <a:r>
              <a:rPr lang="en-US" b="1" dirty="0"/>
              <a:t>absence of </a:t>
            </a:r>
            <a:r>
              <a:rPr lang="en-US" b="1" dirty="0" smtClean="0"/>
              <a:t>resistance, they </a:t>
            </a:r>
            <a:r>
              <a:rPr lang="en-US" b="1" dirty="0"/>
              <a:t>are susceptible to these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drugs</a:t>
            </a:r>
            <a:r>
              <a:rPr lang="en-US" b="1" dirty="0"/>
              <a:t>. </a:t>
            </a:r>
            <a:endParaRPr lang="ar-IQ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Gram-negative microorganisms have an outer </a:t>
            </a:r>
          </a:p>
          <a:p>
            <a:pPr algn="l" rtl="0">
              <a:buNone/>
            </a:pPr>
            <a:r>
              <a:rPr lang="en-US" b="1" dirty="0" err="1" smtClean="0"/>
              <a:t>lipopolysaccharide</a:t>
            </a:r>
            <a:r>
              <a:rPr lang="en-US" b="1" dirty="0" smtClean="0"/>
              <a:t> membrane surrounding the </a:t>
            </a:r>
          </a:p>
          <a:p>
            <a:pPr algn="l" rtl="0">
              <a:buNone/>
            </a:pPr>
            <a:r>
              <a:rPr lang="en-US" b="1" dirty="0" smtClean="0"/>
              <a:t>Cell wall that presents a barrier to the water-</a:t>
            </a:r>
          </a:p>
          <a:p>
            <a:pPr algn="l" rtl="0">
              <a:buNone/>
            </a:pPr>
            <a:r>
              <a:rPr lang="en-US" b="1" dirty="0" smtClean="0"/>
              <a:t>soluble </a:t>
            </a:r>
            <a:r>
              <a:rPr lang="en-US" b="1" dirty="0" err="1" smtClean="0"/>
              <a:t>penicillins</a:t>
            </a:r>
            <a:r>
              <a:rPr lang="en-US" b="1" dirty="0" smtClean="0"/>
              <a:t>. However, gram-negative </a:t>
            </a:r>
          </a:p>
          <a:p>
            <a:pPr algn="l" rtl="0">
              <a:buNone/>
            </a:pPr>
            <a:r>
              <a:rPr lang="en-US" b="1" dirty="0" smtClean="0"/>
              <a:t>bacteria have proteins inserted in the </a:t>
            </a:r>
          </a:p>
          <a:p>
            <a:pPr algn="l" rtl="0">
              <a:buNone/>
            </a:pPr>
            <a:r>
              <a:rPr lang="en-US" b="1" dirty="0" err="1" smtClean="0"/>
              <a:t>Lipopolysaccharide</a:t>
            </a:r>
            <a:r>
              <a:rPr lang="en-US" b="1" dirty="0" smtClean="0"/>
              <a:t> layer that act as water-filled </a:t>
            </a:r>
          </a:p>
          <a:p>
            <a:pPr algn="l" rtl="0">
              <a:buNone/>
            </a:pPr>
            <a:r>
              <a:rPr lang="en-US" b="1" dirty="0" smtClean="0"/>
              <a:t>channels (called </a:t>
            </a:r>
            <a:r>
              <a:rPr lang="en-US" b="1" dirty="0" err="1" smtClean="0"/>
              <a:t>porins</a:t>
            </a:r>
            <a:r>
              <a:rPr lang="en-US" b="1" dirty="0" smtClean="0"/>
              <a:t>) to permit</a:t>
            </a:r>
          </a:p>
          <a:p>
            <a:pPr algn="l" rtl="0">
              <a:buNone/>
            </a:pPr>
            <a:r>
              <a:rPr lang="en-US" b="1" dirty="0" err="1" smtClean="0"/>
              <a:t>transmembrane</a:t>
            </a:r>
            <a:r>
              <a:rPr lang="en-US" b="1" dirty="0" smtClean="0"/>
              <a:t> entry.</a:t>
            </a:r>
            <a:endParaRPr lang="ar-IQ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1. Natural </a:t>
            </a:r>
            <a:r>
              <a:rPr lang="en-US" b="1" dirty="0" err="1"/>
              <a:t>penicillins</a:t>
            </a:r>
            <a:r>
              <a:rPr lang="en-US" b="1" dirty="0"/>
              <a:t>: Natural </a:t>
            </a:r>
            <a:r>
              <a:rPr lang="en-US" b="1" dirty="0" err="1"/>
              <a:t>penicillins</a:t>
            </a:r>
            <a:r>
              <a:rPr lang="en-US" b="1" dirty="0"/>
              <a:t> (</a:t>
            </a:r>
            <a:r>
              <a:rPr lang="en-US" b="1" i="1" dirty="0"/>
              <a:t>penicillin G and </a:t>
            </a:r>
            <a:r>
              <a:rPr lang="en-US" b="1" i="1" dirty="0" err="1" smtClean="0"/>
              <a:t>penicillinV</a:t>
            </a:r>
            <a:r>
              <a:rPr lang="en-US" b="1" i="1" dirty="0" smtClean="0"/>
              <a:t>)</a:t>
            </a:r>
            <a:r>
              <a:rPr lang="en-US" b="1" dirty="0" smtClean="0"/>
              <a:t>. </a:t>
            </a:r>
            <a:r>
              <a:rPr lang="en-US" b="1" dirty="0" err="1"/>
              <a:t>Semisynthetic</a:t>
            </a:r>
            <a:r>
              <a:rPr lang="en-US" b="1" dirty="0"/>
              <a:t> </a:t>
            </a:r>
            <a:r>
              <a:rPr lang="en-US" b="1" dirty="0" err="1"/>
              <a:t>penicillins</a:t>
            </a:r>
            <a:r>
              <a:rPr lang="en-US" b="1" dirty="0"/>
              <a:t>, such as </a:t>
            </a:r>
            <a:r>
              <a:rPr lang="en-US" b="1" i="1" dirty="0"/>
              <a:t>amoxicillin </a:t>
            </a:r>
            <a:r>
              <a:rPr lang="en-US" b="1" i="1" dirty="0" smtClean="0"/>
              <a:t>and </a:t>
            </a:r>
            <a:r>
              <a:rPr lang="en-US" b="1" i="1" dirty="0" err="1" smtClean="0"/>
              <a:t>ampicillin</a:t>
            </a:r>
            <a:r>
              <a:rPr lang="en-US" b="1" i="1" dirty="0" smtClean="0"/>
              <a:t> </a:t>
            </a:r>
            <a:r>
              <a:rPr lang="en-US" b="1" i="1" dirty="0"/>
              <a:t>(also known as </a:t>
            </a:r>
            <a:r>
              <a:rPr lang="en-US" b="1" i="1" dirty="0" err="1"/>
              <a:t>aminopenicillins</a:t>
            </a:r>
            <a:r>
              <a:rPr lang="en-US" b="1" i="1" dirty="0" smtClean="0"/>
              <a:t>)</a:t>
            </a:r>
            <a:r>
              <a:rPr lang="en-US" b="1" dirty="0" smtClean="0"/>
              <a:t>. </a:t>
            </a:r>
            <a:r>
              <a:rPr lang="en-US" b="1" i="1" dirty="0"/>
              <a:t>Penicillin </a:t>
            </a:r>
            <a:r>
              <a:rPr lang="en-US" b="1" i="1" dirty="0" smtClean="0"/>
              <a:t>G </a:t>
            </a:r>
            <a:r>
              <a:rPr lang="en-US" b="1" i="1" dirty="0"/>
              <a:t>(benzyl-penicillin) is the </a:t>
            </a:r>
            <a:r>
              <a:rPr lang="en-US" b="1" i="1" dirty="0" smtClean="0"/>
              <a:t>cornerstone </a:t>
            </a:r>
            <a:r>
              <a:rPr lang="en-US" b="1" dirty="0" smtClean="0"/>
              <a:t>of </a:t>
            </a:r>
            <a:r>
              <a:rPr lang="en-US" b="1" dirty="0"/>
              <a:t>therapy for infections caused by a number of </a:t>
            </a:r>
            <a:r>
              <a:rPr lang="en-US" b="1" dirty="0" smtClean="0"/>
              <a:t>gram positive and </a:t>
            </a:r>
            <a:r>
              <a:rPr lang="en-US" b="1" dirty="0"/>
              <a:t>gram-negative </a:t>
            </a:r>
            <a:r>
              <a:rPr lang="en-US" b="1" dirty="0" err="1"/>
              <a:t>cocci</a:t>
            </a:r>
            <a:r>
              <a:rPr lang="en-US" b="1" dirty="0"/>
              <a:t>, gram-positive bacilli, </a:t>
            </a:r>
            <a:r>
              <a:rPr lang="en-US" b="1" dirty="0" smtClean="0"/>
              <a:t>and spirochetes .</a:t>
            </a:r>
            <a:endParaRPr lang="ar-IQ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err="1"/>
              <a:t>Penicillins</a:t>
            </a:r>
            <a:r>
              <a:rPr lang="en-US" b="1" dirty="0"/>
              <a:t> are susceptible to inactivation</a:t>
            </a:r>
          </a:p>
          <a:p>
            <a:pPr algn="l" rtl="0">
              <a:buNone/>
            </a:pPr>
            <a:r>
              <a:rPr lang="en-US" b="1" dirty="0"/>
              <a:t>by β-</a:t>
            </a:r>
            <a:r>
              <a:rPr lang="en-US" b="1" dirty="0" err="1"/>
              <a:t>lactamases</a:t>
            </a:r>
            <a:r>
              <a:rPr lang="en-US" b="1" dirty="0"/>
              <a:t> (</a:t>
            </a:r>
            <a:r>
              <a:rPr lang="en-US" b="1" dirty="0" err="1"/>
              <a:t>penicillinases</a:t>
            </a:r>
            <a:r>
              <a:rPr lang="en-US" b="1" dirty="0"/>
              <a:t>) that are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produced </a:t>
            </a:r>
            <a:r>
              <a:rPr lang="en-US" b="1" dirty="0"/>
              <a:t>by the </a:t>
            </a:r>
            <a:r>
              <a:rPr lang="en-US" b="1" dirty="0" smtClean="0"/>
              <a:t>resistant bacteria</a:t>
            </a:r>
            <a:r>
              <a:rPr lang="en-US" b="1" dirty="0"/>
              <a:t>. </a:t>
            </a:r>
            <a:r>
              <a:rPr lang="en-US" b="1" i="1" dirty="0" smtClean="0"/>
              <a:t>Penicillin </a:t>
            </a:r>
            <a:r>
              <a:rPr lang="en-US" b="1" i="1" dirty="0"/>
              <a:t>V </a:t>
            </a: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has </a:t>
            </a:r>
            <a:r>
              <a:rPr lang="en-US" b="1" i="1" dirty="0"/>
              <a:t>a similar </a:t>
            </a:r>
            <a:r>
              <a:rPr lang="en-US" b="1" i="1" dirty="0" smtClean="0"/>
              <a:t>spectrum </a:t>
            </a:r>
            <a:r>
              <a:rPr lang="en-US" b="1" dirty="0" smtClean="0"/>
              <a:t>to </a:t>
            </a:r>
            <a:r>
              <a:rPr lang="en-US" b="1" dirty="0"/>
              <a:t>that of </a:t>
            </a:r>
            <a:r>
              <a:rPr lang="en-US" b="1" i="1" dirty="0"/>
              <a:t>penicillin G, </a:t>
            </a: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but Penicillin </a:t>
            </a:r>
            <a:r>
              <a:rPr lang="en-US" b="1" i="1" dirty="0"/>
              <a:t>V is more acid </a:t>
            </a:r>
            <a:r>
              <a:rPr lang="en-US" b="1" i="1" dirty="0" smtClean="0"/>
              <a:t>stable </a:t>
            </a:r>
            <a:r>
              <a:rPr lang="en-US" b="1" dirty="0" smtClean="0"/>
              <a:t>than </a:t>
            </a:r>
          </a:p>
          <a:p>
            <a:pPr algn="l" rtl="0">
              <a:buNone/>
            </a:pPr>
            <a:r>
              <a:rPr lang="en-US" b="1" i="1" dirty="0" smtClean="0"/>
              <a:t>penicillin </a:t>
            </a:r>
            <a:r>
              <a:rPr lang="en-US" b="1" i="1" dirty="0"/>
              <a:t>G </a:t>
            </a:r>
            <a:r>
              <a:rPr lang="en-US" b="1" i="1" dirty="0" smtClean="0"/>
              <a:t>and </a:t>
            </a:r>
            <a:r>
              <a:rPr lang="en-US" b="1" i="1" dirty="0"/>
              <a:t>is often employed orally in the </a:t>
            </a: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treatment of </a:t>
            </a:r>
            <a:r>
              <a:rPr lang="en-US" b="1" dirty="0" smtClean="0"/>
              <a:t>infections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Antistaphylococcal</a:t>
            </a:r>
            <a:r>
              <a:rPr lang="en-US" b="1" dirty="0" smtClean="0"/>
              <a:t> </a:t>
            </a:r>
            <a:r>
              <a:rPr lang="en-US" b="1" dirty="0" err="1" smtClean="0"/>
              <a:t>penicillins</a:t>
            </a:r>
            <a:r>
              <a:rPr lang="en-US" b="1" dirty="0" smtClean="0"/>
              <a:t>: </a:t>
            </a:r>
          </a:p>
          <a:p>
            <a:pPr algn="l" rtl="0">
              <a:buNone/>
            </a:pPr>
            <a:r>
              <a:rPr lang="en-US" b="1" i="1" dirty="0" err="1" smtClean="0"/>
              <a:t>Methicillin,nafcillin,oxacillin</a:t>
            </a:r>
            <a:r>
              <a:rPr lang="en-US" b="1" i="1" dirty="0" smtClean="0"/>
              <a:t> </a:t>
            </a:r>
            <a:r>
              <a:rPr lang="en-US" b="1" dirty="0" smtClean="0"/>
              <a:t>are </a:t>
            </a:r>
            <a:r>
              <a:rPr lang="el-GR" b="1" dirty="0" smtClean="0"/>
              <a:t>β-</a:t>
            </a:r>
            <a:r>
              <a:rPr lang="en-US" b="1" dirty="0" err="1" smtClean="0"/>
              <a:t>lactamase</a:t>
            </a:r>
            <a:r>
              <a:rPr lang="en-US" b="1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penicillinase</a:t>
            </a:r>
            <a:r>
              <a:rPr lang="en-US" b="1" dirty="0" smtClean="0"/>
              <a:t>)-resistant </a:t>
            </a:r>
            <a:r>
              <a:rPr lang="en-US" b="1" dirty="0" err="1" smtClean="0"/>
              <a:t>penicillins</a:t>
            </a:r>
            <a:r>
              <a:rPr lang="en-US" b="1" dirty="0" smtClean="0"/>
              <a:t>. Their use is </a:t>
            </a:r>
          </a:p>
          <a:p>
            <a:pPr algn="l" rtl="0">
              <a:buNone/>
            </a:pPr>
            <a:r>
              <a:rPr lang="en-US" b="1" dirty="0" smtClean="0"/>
              <a:t>restricted to the treatment of infections caused </a:t>
            </a:r>
          </a:p>
          <a:p>
            <a:pPr algn="l" rtl="0">
              <a:buNone/>
            </a:pPr>
            <a:r>
              <a:rPr lang="en-US" b="1" dirty="0" smtClean="0"/>
              <a:t>by </a:t>
            </a:r>
            <a:r>
              <a:rPr lang="en-US" b="1" dirty="0" err="1" smtClean="0"/>
              <a:t>penicillinase</a:t>
            </a:r>
            <a:r>
              <a:rPr lang="en-US" b="1" dirty="0" smtClean="0"/>
              <a:t>-producing </a:t>
            </a:r>
          </a:p>
          <a:p>
            <a:pPr algn="l" rtl="0">
              <a:buNone/>
            </a:pPr>
            <a:r>
              <a:rPr lang="en-US" b="1" dirty="0" smtClean="0"/>
              <a:t>staphylococci, including </a:t>
            </a:r>
            <a:r>
              <a:rPr lang="en-US" b="1" i="1" dirty="0" err="1" smtClean="0"/>
              <a:t>methicillin</a:t>
            </a:r>
            <a:r>
              <a:rPr lang="en-US" b="1" i="1" dirty="0" smtClean="0"/>
              <a:t> sensitive</a:t>
            </a:r>
          </a:p>
          <a:p>
            <a:pPr algn="l" rtl="0">
              <a:buNone/>
            </a:pPr>
            <a:r>
              <a:rPr lang="en-US" b="1" i="1" dirty="0" smtClean="0"/>
              <a:t>Staphylococcus </a:t>
            </a:r>
            <a:r>
              <a:rPr lang="en-US" b="1" i="1" dirty="0" err="1" smtClean="0"/>
              <a:t>aureus</a:t>
            </a:r>
            <a:r>
              <a:rPr lang="en-US" b="1" i="1" dirty="0" smtClean="0"/>
              <a:t> </a:t>
            </a:r>
            <a:r>
              <a:rPr lang="en-US" b="1" dirty="0" smtClean="0"/>
              <a:t>(MSSA). The </a:t>
            </a:r>
          </a:p>
          <a:p>
            <a:pPr algn="l" rtl="0">
              <a:buNone/>
            </a:pPr>
            <a:r>
              <a:rPr lang="en-US" b="1" dirty="0" err="1" smtClean="0"/>
              <a:t>penicillinase</a:t>
            </a:r>
            <a:r>
              <a:rPr lang="en-US" b="1" dirty="0" smtClean="0"/>
              <a:t>-resistant </a:t>
            </a:r>
            <a:r>
              <a:rPr lang="en-US" b="1" dirty="0" err="1" smtClean="0"/>
              <a:t>penicillins</a:t>
            </a:r>
            <a:r>
              <a:rPr lang="en-US" b="1" dirty="0" smtClean="0"/>
              <a:t> have minimal </a:t>
            </a:r>
          </a:p>
          <a:p>
            <a:pPr algn="l" rtl="0">
              <a:buNone/>
            </a:pPr>
            <a:r>
              <a:rPr lang="en-US" b="1" dirty="0" smtClean="0"/>
              <a:t>to no activity against gram-negative infections.</a:t>
            </a:r>
            <a:endParaRPr lang="ar-IQ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215106"/>
          </a:xfrm>
        </p:spPr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b="1" dirty="0" smtClean="0"/>
              <a:t>3. Extended-spectrum </a:t>
            </a:r>
            <a:r>
              <a:rPr lang="en-US" b="1" dirty="0" err="1" smtClean="0"/>
              <a:t>penicillins</a:t>
            </a:r>
            <a:r>
              <a:rPr lang="en-US" b="1" dirty="0" smtClean="0"/>
              <a:t>: </a:t>
            </a:r>
            <a:r>
              <a:rPr lang="en-US" b="1" i="1" dirty="0" err="1" smtClean="0"/>
              <a:t>Ampicillin</a:t>
            </a:r>
            <a:r>
              <a:rPr lang="en-US" b="1" i="1" dirty="0" smtClean="0"/>
              <a:t> and amoxicillin  have an </a:t>
            </a:r>
          </a:p>
          <a:p>
            <a:pPr algn="l" rtl="0">
              <a:buNone/>
            </a:pPr>
            <a:r>
              <a:rPr lang="en-US" b="1" i="1" dirty="0" smtClean="0"/>
              <a:t>antibacterial spectrum similar </a:t>
            </a:r>
            <a:r>
              <a:rPr lang="en-US" b="1" dirty="0" smtClean="0"/>
              <a:t>to that of </a:t>
            </a:r>
            <a:r>
              <a:rPr lang="en-US" b="1" i="1" dirty="0" smtClean="0"/>
              <a:t>penicillin G but are more </a:t>
            </a:r>
          </a:p>
          <a:p>
            <a:pPr algn="l" rtl="0">
              <a:buNone/>
            </a:pPr>
            <a:r>
              <a:rPr lang="en-US" b="1" i="1" dirty="0" smtClean="0"/>
              <a:t>effective against gram negative </a:t>
            </a:r>
            <a:r>
              <a:rPr lang="en-US" b="1" dirty="0" smtClean="0"/>
              <a:t>bacilli . </a:t>
            </a:r>
            <a:r>
              <a:rPr lang="en-US" b="1" i="1" dirty="0" err="1" smtClean="0"/>
              <a:t>Ampicillin</a:t>
            </a:r>
            <a:r>
              <a:rPr lang="en-US" b="1" i="1" dirty="0" smtClean="0"/>
              <a:t> (with or without the</a:t>
            </a:r>
          </a:p>
          <a:p>
            <a:pPr algn="l" rtl="0">
              <a:buNone/>
            </a:pPr>
            <a:r>
              <a:rPr lang="en-US" b="1" dirty="0" smtClean="0"/>
              <a:t>addition of </a:t>
            </a:r>
            <a:r>
              <a:rPr lang="en-US" b="1" i="1" dirty="0" err="1" smtClean="0"/>
              <a:t>gentamicin</a:t>
            </a:r>
            <a:r>
              <a:rPr lang="en-US" b="1" i="1" dirty="0" smtClean="0"/>
              <a:t>) is the drug of choice for the gram-positive</a:t>
            </a:r>
          </a:p>
          <a:p>
            <a:pPr algn="l" rtl="0">
              <a:buNone/>
            </a:pPr>
            <a:r>
              <a:rPr lang="en-US" b="1" dirty="0" smtClean="0"/>
              <a:t>bacillus </a:t>
            </a:r>
            <a:r>
              <a:rPr lang="en-US" b="1" dirty="0" err="1" smtClean="0"/>
              <a:t>Listeria</a:t>
            </a:r>
            <a:r>
              <a:rPr lang="en-US" b="1" dirty="0" smtClean="0"/>
              <a:t> </a:t>
            </a:r>
            <a:r>
              <a:rPr lang="en-US" b="1" dirty="0" err="1" smtClean="0"/>
              <a:t>monocytogenes</a:t>
            </a:r>
            <a:r>
              <a:rPr lang="en-US" b="1" dirty="0" smtClean="0"/>
              <a:t> and susceptible </a:t>
            </a:r>
            <a:r>
              <a:rPr lang="en-US" b="1" dirty="0" err="1" smtClean="0"/>
              <a:t>enterococcal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species. These extended-spectrum agents are also widely used</a:t>
            </a:r>
          </a:p>
          <a:p>
            <a:pPr algn="l" rtl="0">
              <a:buNone/>
            </a:pPr>
            <a:r>
              <a:rPr lang="en-US" b="1" dirty="0" smtClean="0"/>
              <a:t>in the treatment of respiratory infections, and </a:t>
            </a:r>
            <a:r>
              <a:rPr lang="en-US" b="1" i="1" dirty="0" smtClean="0"/>
              <a:t>amoxicillin is</a:t>
            </a:r>
          </a:p>
          <a:p>
            <a:pPr algn="l" rtl="0">
              <a:buNone/>
            </a:pPr>
            <a:r>
              <a:rPr lang="en-US" b="1" dirty="0" smtClean="0"/>
              <a:t>employed </a:t>
            </a:r>
            <a:r>
              <a:rPr lang="en-US" b="1" dirty="0" err="1" smtClean="0"/>
              <a:t>prophylactically</a:t>
            </a:r>
            <a:r>
              <a:rPr lang="en-US" b="1" dirty="0" smtClean="0"/>
              <a:t> by dentist in high-risk patients for the</a:t>
            </a:r>
          </a:p>
          <a:p>
            <a:pPr algn="l" rtl="0">
              <a:buNone/>
            </a:pPr>
            <a:r>
              <a:rPr lang="en-US" b="1" dirty="0" smtClean="0"/>
              <a:t>prevention of bacterial </a:t>
            </a:r>
            <a:r>
              <a:rPr lang="en-US" b="1" dirty="0" err="1" smtClean="0"/>
              <a:t>endocarditis</a:t>
            </a:r>
            <a:r>
              <a:rPr lang="en-US" b="1" dirty="0" smtClean="0"/>
              <a:t>. Resistance to these antibiotics</a:t>
            </a:r>
          </a:p>
          <a:p>
            <a:pPr algn="l" rtl="0">
              <a:buNone/>
            </a:pPr>
            <a:r>
              <a:rPr lang="en-US" b="1" dirty="0" smtClean="0"/>
              <a:t>is now a major clinical problem because of inactivation</a:t>
            </a:r>
          </a:p>
          <a:p>
            <a:pPr algn="l" rtl="0">
              <a:buNone/>
            </a:pPr>
            <a:r>
              <a:rPr lang="en-US" b="1" dirty="0" smtClean="0"/>
              <a:t>by plasmid-mediated </a:t>
            </a:r>
            <a:r>
              <a:rPr lang="en-US" b="1" dirty="0" err="1" smtClean="0"/>
              <a:t>penicillinases</a:t>
            </a:r>
            <a:r>
              <a:rPr lang="en-US" b="1" dirty="0" smtClean="0"/>
              <a:t>. Formulation</a:t>
            </a:r>
          </a:p>
          <a:p>
            <a:pPr algn="l" rtl="0">
              <a:buNone/>
            </a:pPr>
            <a:r>
              <a:rPr lang="en-US" b="1" dirty="0" smtClean="0"/>
              <a:t>with a β-</a:t>
            </a:r>
            <a:r>
              <a:rPr lang="en-US" b="1" dirty="0" err="1" smtClean="0"/>
              <a:t>lactamase</a:t>
            </a:r>
            <a:r>
              <a:rPr lang="en-US" b="1" dirty="0" smtClean="0"/>
              <a:t> inhibitor, such as </a:t>
            </a:r>
            <a:r>
              <a:rPr lang="en-US" b="1" i="1" dirty="0" err="1" smtClean="0"/>
              <a:t>clavulanic</a:t>
            </a:r>
            <a:r>
              <a:rPr lang="en-US" b="1" i="1" dirty="0" smtClean="0"/>
              <a:t> acid or </a:t>
            </a:r>
            <a:r>
              <a:rPr lang="en-US" b="1" i="1" dirty="0" err="1" smtClean="0"/>
              <a:t>sulbactam</a:t>
            </a:r>
            <a:r>
              <a:rPr lang="en-US" b="1" i="1" dirty="0" smtClean="0"/>
              <a:t>,</a:t>
            </a:r>
          </a:p>
          <a:p>
            <a:pPr algn="l" rtl="0">
              <a:buNone/>
            </a:pPr>
            <a:r>
              <a:rPr lang="en-US" b="1" dirty="0" smtClean="0"/>
              <a:t>protects </a:t>
            </a:r>
            <a:r>
              <a:rPr lang="en-US" b="1" i="1" dirty="0" smtClean="0"/>
              <a:t>amoxicillin or </a:t>
            </a:r>
            <a:r>
              <a:rPr lang="en-US" b="1" i="1" dirty="0" err="1" smtClean="0"/>
              <a:t>ampicillin</a:t>
            </a:r>
            <a:r>
              <a:rPr lang="en-US" b="1" i="1" dirty="0" smtClean="0"/>
              <a:t>, respectively, from enzymatic</a:t>
            </a:r>
          </a:p>
          <a:p>
            <a:pPr algn="l" rtl="0">
              <a:buNone/>
            </a:pPr>
            <a:r>
              <a:rPr lang="en-US" b="1" dirty="0" smtClean="0"/>
              <a:t>hydrolysis and extends their antimicrobial spectra. </a:t>
            </a:r>
            <a:endParaRPr lang="ar-IQ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357982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Antipseudomonal</a:t>
            </a:r>
            <a:r>
              <a:rPr lang="en-US" b="1" dirty="0" smtClean="0"/>
              <a:t> </a:t>
            </a:r>
            <a:r>
              <a:rPr lang="en-US" b="1" dirty="0" err="1" smtClean="0"/>
              <a:t>penicillins</a:t>
            </a:r>
            <a:r>
              <a:rPr lang="en-US" b="1" dirty="0" smtClean="0"/>
              <a:t>:</a:t>
            </a:r>
            <a:r>
              <a:rPr lang="en-US" b="1" i="1" dirty="0" smtClean="0"/>
              <a:t> (have </a:t>
            </a:r>
            <a:r>
              <a:rPr lang="en-US" b="1" dirty="0" smtClean="0"/>
              <a:t>activity against </a:t>
            </a:r>
          </a:p>
          <a:p>
            <a:pPr algn="l" rtl="0">
              <a:buNone/>
            </a:pPr>
            <a:r>
              <a:rPr lang="en-US" b="1" dirty="0" smtClean="0"/>
              <a:t>Pseudomonas </a:t>
            </a:r>
            <a:r>
              <a:rPr lang="en-US" b="1" dirty="0" err="1" smtClean="0"/>
              <a:t>aeruginosa</a:t>
            </a:r>
            <a:r>
              <a:rPr lang="en-US" b="1" dirty="0" smtClean="0"/>
              <a:t>) </a:t>
            </a:r>
            <a:r>
              <a:rPr lang="en-US" b="1" i="1" dirty="0" err="1" smtClean="0"/>
              <a:t>Piperacillin</a:t>
            </a:r>
            <a:r>
              <a:rPr lang="en-US" b="1" i="1" dirty="0" smtClean="0"/>
              <a:t> and</a:t>
            </a:r>
          </a:p>
          <a:p>
            <a:pPr algn="l" rtl="0">
              <a:buNone/>
            </a:pPr>
            <a:r>
              <a:rPr lang="en-US" b="1" i="1" dirty="0" err="1" smtClean="0"/>
              <a:t>ticarcillin</a:t>
            </a:r>
            <a:r>
              <a:rPr lang="en-US" b="1" dirty="0" smtClean="0"/>
              <a:t>. These agents are available in </a:t>
            </a:r>
            <a:r>
              <a:rPr lang="en-US" b="1" dirty="0" err="1" smtClean="0"/>
              <a:t>parenteral</a:t>
            </a:r>
            <a:r>
              <a:rPr lang="en-US" b="1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Formulations only.</a:t>
            </a:r>
            <a:r>
              <a:rPr lang="en-US" b="1" i="1" dirty="0" smtClean="0"/>
              <a:t> They </a:t>
            </a:r>
            <a:r>
              <a:rPr lang="en-US" b="1" dirty="0" smtClean="0"/>
              <a:t>are effective against many </a:t>
            </a:r>
          </a:p>
          <a:p>
            <a:pPr algn="l" rtl="0">
              <a:buNone/>
            </a:pPr>
            <a:r>
              <a:rPr lang="en-US" b="1" dirty="0" smtClean="0"/>
              <a:t>gram-negative bacilli, but not against </a:t>
            </a:r>
            <a:r>
              <a:rPr lang="en-US" b="1" dirty="0" err="1" smtClean="0"/>
              <a:t>Klebsiella</a:t>
            </a:r>
            <a:r>
              <a:rPr lang="en-US" b="1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because of its constitutive </a:t>
            </a:r>
            <a:r>
              <a:rPr lang="en-US" b="1" dirty="0" err="1" smtClean="0"/>
              <a:t>penicillinase</a:t>
            </a:r>
            <a:r>
              <a:rPr lang="en-US" b="1" dirty="0" smtClean="0"/>
              <a:t>. Formulation </a:t>
            </a:r>
          </a:p>
          <a:p>
            <a:pPr algn="l" rtl="0">
              <a:buNone/>
            </a:pPr>
            <a:r>
              <a:rPr lang="en-US" b="1" dirty="0" smtClean="0"/>
              <a:t>Of </a:t>
            </a:r>
            <a:r>
              <a:rPr lang="en-US" b="1" i="1" dirty="0" err="1" smtClean="0"/>
              <a:t>ticarcillin</a:t>
            </a:r>
            <a:r>
              <a:rPr lang="en-US" b="1" i="1" dirty="0" smtClean="0"/>
              <a:t> or </a:t>
            </a:r>
            <a:r>
              <a:rPr lang="en-US" b="1" i="1" dirty="0" err="1" smtClean="0"/>
              <a:t>piperacillin</a:t>
            </a:r>
            <a:r>
              <a:rPr lang="en-US" b="1" i="1" dirty="0" smtClean="0"/>
              <a:t> with </a:t>
            </a:r>
            <a:r>
              <a:rPr lang="en-US" b="1" i="1" dirty="0" err="1" smtClean="0"/>
              <a:t>clavulanic</a:t>
            </a:r>
            <a:r>
              <a:rPr lang="en-US" b="1" i="1" dirty="0" smtClean="0"/>
              <a:t> acid or </a:t>
            </a:r>
          </a:p>
          <a:p>
            <a:pPr algn="l" rtl="0">
              <a:buNone/>
            </a:pPr>
            <a:r>
              <a:rPr lang="en-US" b="1" i="1" dirty="0" err="1" smtClean="0"/>
              <a:t>tazobactam</a:t>
            </a:r>
            <a:r>
              <a:rPr lang="en-US" b="1" i="1" dirty="0" smtClean="0"/>
              <a:t>, respectively, </a:t>
            </a:r>
            <a:r>
              <a:rPr lang="en-US" b="1" dirty="0" smtClean="0"/>
              <a:t>extends the antimicrobial </a:t>
            </a:r>
          </a:p>
          <a:p>
            <a:pPr algn="l" rtl="0">
              <a:buNone/>
            </a:pPr>
            <a:r>
              <a:rPr lang="en-US" b="1" dirty="0" smtClean="0"/>
              <a:t>spectrum of these antibiotics to include </a:t>
            </a:r>
            <a:r>
              <a:rPr lang="en-US" b="1" dirty="0" err="1" smtClean="0"/>
              <a:t>penicillinase</a:t>
            </a:r>
            <a:r>
              <a:rPr lang="en-US" b="1" dirty="0" smtClean="0"/>
              <a:t>-producing organisms</a:t>
            </a:r>
            <a:endParaRPr lang="ar-IQ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 </a:t>
            </a:r>
            <a:r>
              <a:rPr lang="en-US" sz="3600" b="1" dirty="0" smtClean="0"/>
              <a:t>Resistance</a:t>
            </a:r>
          </a:p>
          <a:p>
            <a:pPr algn="l" rtl="0">
              <a:buNone/>
            </a:pPr>
            <a:r>
              <a:rPr lang="en-US" sz="3600" b="1" dirty="0" smtClean="0"/>
              <a:t>Natural resistance to the </a:t>
            </a:r>
            <a:r>
              <a:rPr lang="en-US" sz="3600" b="1" dirty="0" err="1" smtClean="0"/>
              <a:t>penicillins</a:t>
            </a:r>
            <a:r>
              <a:rPr lang="en-US" sz="3600" b="1" dirty="0" smtClean="0"/>
              <a:t> occurs </a:t>
            </a:r>
          </a:p>
          <a:p>
            <a:pPr algn="l" rtl="0">
              <a:buNone/>
            </a:pPr>
            <a:r>
              <a:rPr lang="en-US" sz="3600" b="1" dirty="0" smtClean="0"/>
              <a:t>in organisms that either lack a </a:t>
            </a:r>
            <a:r>
              <a:rPr lang="en-US" sz="3600" b="1" dirty="0" err="1" smtClean="0"/>
              <a:t>peptidoglycan</a:t>
            </a:r>
            <a:r>
              <a:rPr lang="en-US" sz="3600" b="1" dirty="0" smtClean="0"/>
              <a:t> </a:t>
            </a:r>
          </a:p>
          <a:p>
            <a:pPr algn="l" rtl="0">
              <a:buNone/>
            </a:pPr>
            <a:r>
              <a:rPr lang="en-US" sz="3600" b="1" dirty="0" smtClean="0"/>
              <a:t>cell wall. Acquired resistance to the </a:t>
            </a:r>
          </a:p>
          <a:p>
            <a:pPr algn="l" rtl="0">
              <a:buNone/>
            </a:pPr>
            <a:r>
              <a:rPr lang="en-US" sz="3600" b="1" dirty="0" err="1" smtClean="0"/>
              <a:t>penicillins</a:t>
            </a:r>
            <a:r>
              <a:rPr lang="en-US" sz="3600" b="1" dirty="0" smtClean="0"/>
              <a:t> has become a significant clinical </a:t>
            </a:r>
          </a:p>
          <a:p>
            <a:pPr algn="l" rtl="0">
              <a:buNone/>
            </a:pPr>
            <a:r>
              <a:rPr lang="en-US" sz="3600" b="1" dirty="0" smtClean="0"/>
              <a:t>problem</a:t>
            </a:r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8472518" cy="5697559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dirty="0"/>
              <a:t>Some antimicrobial drugs selectively interfere with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synthesis </a:t>
            </a:r>
            <a:r>
              <a:rPr lang="en-US" b="1" dirty="0"/>
              <a:t>of </a:t>
            </a:r>
            <a:r>
              <a:rPr lang="en-US" b="1" dirty="0" smtClean="0"/>
              <a:t>the bacterial cell </a:t>
            </a:r>
            <a:r>
              <a:rPr lang="en-US" b="1" dirty="0"/>
              <a:t>wall—a structure that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mammalian </a:t>
            </a:r>
            <a:r>
              <a:rPr lang="en-US" b="1" dirty="0"/>
              <a:t>cells do not possess. </a:t>
            </a:r>
            <a:r>
              <a:rPr lang="en-US" b="1" dirty="0" smtClean="0"/>
              <a:t>The cell </a:t>
            </a:r>
            <a:r>
              <a:rPr lang="en-US" b="1" dirty="0"/>
              <a:t>wall is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composed </a:t>
            </a:r>
            <a:r>
              <a:rPr lang="en-US" b="1" dirty="0"/>
              <a:t>of a polymer called </a:t>
            </a:r>
            <a:r>
              <a:rPr lang="en-US" b="1" dirty="0" err="1"/>
              <a:t>peptidoglycan</a:t>
            </a:r>
            <a:r>
              <a:rPr lang="en-US" b="1" dirty="0"/>
              <a:t> that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consists of </a:t>
            </a:r>
            <a:r>
              <a:rPr lang="en-US" b="1" dirty="0" err="1"/>
              <a:t>glycan</a:t>
            </a:r>
            <a:r>
              <a:rPr lang="en-US" b="1" dirty="0"/>
              <a:t> units joined to each other by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peptide </a:t>
            </a:r>
            <a:r>
              <a:rPr lang="en-US" b="1" dirty="0"/>
              <a:t>cross-links.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Inhibitors of </a:t>
            </a:r>
            <a:r>
              <a:rPr lang="en-US" b="1" dirty="0"/>
              <a:t>cell wall synthesis require actively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proliferating microorganisms</a:t>
            </a:r>
            <a:r>
              <a:rPr lang="en-US" b="1" dirty="0"/>
              <a:t>. They have little or no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effect </a:t>
            </a:r>
            <a:r>
              <a:rPr lang="en-US" b="1" dirty="0"/>
              <a:t>on bacteria that are </a:t>
            </a:r>
            <a:r>
              <a:rPr lang="en-US" b="1" dirty="0" smtClean="0"/>
              <a:t>not growing </a:t>
            </a:r>
            <a:r>
              <a:rPr lang="en-US" b="1" dirty="0"/>
              <a:t>and dividing.</a:t>
            </a:r>
            <a:endParaRPr lang="ar-IQ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514350" indent="-514350" algn="l" rtl="0">
              <a:buAutoNum type="arabicPeriod"/>
            </a:pPr>
            <a:r>
              <a:rPr lang="en-US" b="1" dirty="0" smtClean="0"/>
              <a:t>β-</a:t>
            </a:r>
            <a:r>
              <a:rPr lang="en-US" b="1" dirty="0" err="1" smtClean="0"/>
              <a:t>Lactamase</a:t>
            </a:r>
            <a:r>
              <a:rPr lang="en-US" b="1" dirty="0" smtClean="0"/>
              <a:t> activity: This family of enzymes </a:t>
            </a:r>
          </a:p>
          <a:p>
            <a:pPr marL="514350" indent="-514350" algn="l" rtl="0">
              <a:buNone/>
            </a:pPr>
            <a:r>
              <a:rPr lang="en-US" b="1" dirty="0" smtClean="0"/>
              <a:t>hydrolyzes the cyclic amide bond of the β-</a:t>
            </a:r>
          </a:p>
          <a:p>
            <a:pPr marL="514350" indent="-514350" algn="l" rtl="0">
              <a:buNone/>
            </a:pPr>
            <a:r>
              <a:rPr lang="en-US" b="1" dirty="0" err="1" smtClean="0"/>
              <a:t>lactam</a:t>
            </a:r>
            <a:r>
              <a:rPr lang="en-US" b="1" dirty="0" smtClean="0"/>
              <a:t> ring, which results in loss of bactericidal </a:t>
            </a:r>
          </a:p>
          <a:p>
            <a:pPr marL="514350" indent="-514350" algn="l" rtl="0">
              <a:buNone/>
            </a:pPr>
            <a:r>
              <a:rPr lang="en-US" b="1" dirty="0" smtClean="0"/>
              <a:t>activity .They are the major cause of resistance </a:t>
            </a:r>
          </a:p>
          <a:p>
            <a:pPr marL="514350" indent="-514350" algn="l" rtl="0">
              <a:buNone/>
            </a:pPr>
            <a:r>
              <a:rPr lang="en-US" b="1" dirty="0" smtClean="0"/>
              <a:t>to the </a:t>
            </a:r>
            <a:r>
              <a:rPr lang="en-US" b="1" dirty="0" err="1" smtClean="0"/>
              <a:t>penicillins</a:t>
            </a:r>
            <a:r>
              <a:rPr lang="en-US" b="1" dirty="0" smtClean="0"/>
              <a:t> and are an increasing </a:t>
            </a:r>
          </a:p>
          <a:p>
            <a:pPr marL="514350" indent="-514350" algn="l" rtl="0">
              <a:buNone/>
            </a:pPr>
            <a:r>
              <a:rPr lang="en-US" b="1" dirty="0" smtClean="0"/>
              <a:t>problem.</a:t>
            </a:r>
          </a:p>
          <a:p>
            <a:pPr algn="l" rtl="0">
              <a:buNone/>
            </a:pPr>
            <a:r>
              <a:rPr lang="en-US" b="1" dirty="0" smtClean="0"/>
              <a:t>2. Decreased permeability to the drug</a:t>
            </a:r>
          </a:p>
          <a:p>
            <a:pPr algn="l" rtl="0">
              <a:buNone/>
            </a:pPr>
            <a:r>
              <a:rPr lang="en-US" b="1" dirty="0" smtClean="0"/>
              <a:t>3. Altered PBPs: modified PBPs have a lower affinity for β-</a:t>
            </a:r>
            <a:r>
              <a:rPr lang="en-US" b="1" dirty="0" err="1" smtClean="0"/>
              <a:t>lactam</a:t>
            </a:r>
            <a:r>
              <a:rPr lang="en-US" b="1" dirty="0" smtClean="0"/>
              <a:t> antibiotics.</a:t>
            </a:r>
          </a:p>
          <a:p>
            <a:pPr algn="l" rtl="0">
              <a:buNone/>
            </a:pPr>
            <a:endParaRPr lang="ar-IQ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143668"/>
          </a:xfrm>
        </p:spPr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b="1" dirty="0" smtClean="0"/>
              <a:t>Pharmacokinetics</a:t>
            </a:r>
          </a:p>
          <a:p>
            <a:pPr algn="l" rtl="0">
              <a:buNone/>
            </a:pPr>
            <a:r>
              <a:rPr lang="en-US" b="1" dirty="0" smtClean="0"/>
              <a:t>Administration: The route of administration of a β-</a:t>
            </a:r>
            <a:r>
              <a:rPr lang="en-US" b="1" dirty="0" err="1" smtClean="0"/>
              <a:t>lactam</a:t>
            </a:r>
            <a:r>
              <a:rPr lang="en-US" b="1" dirty="0" smtClean="0"/>
              <a:t> antibiotic</a:t>
            </a:r>
          </a:p>
          <a:p>
            <a:pPr algn="l" rtl="0">
              <a:buNone/>
            </a:pPr>
            <a:r>
              <a:rPr lang="en-US" b="1" dirty="0" smtClean="0"/>
              <a:t>is determined by the stability of the drug to gastric acid and by</a:t>
            </a:r>
          </a:p>
          <a:p>
            <a:pPr algn="l" rtl="0">
              <a:buNone/>
            </a:pPr>
            <a:r>
              <a:rPr lang="en-US" b="1" dirty="0" smtClean="0"/>
              <a:t>the severity of the infection.</a:t>
            </a:r>
          </a:p>
          <a:p>
            <a:pPr algn="l" rtl="0">
              <a:buNone/>
            </a:pPr>
            <a:r>
              <a:rPr lang="en-US" b="1" dirty="0" smtClean="0"/>
              <a:t>The combination of </a:t>
            </a:r>
            <a:r>
              <a:rPr lang="en-US" b="1" i="1" dirty="0" err="1" smtClean="0"/>
              <a:t>ampicillin</a:t>
            </a:r>
            <a:r>
              <a:rPr lang="en-US" b="1" i="1" dirty="0" smtClean="0"/>
              <a:t> with </a:t>
            </a:r>
            <a:r>
              <a:rPr lang="en-US" b="1" i="1" dirty="0" err="1" smtClean="0"/>
              <a:t>sulbactam</a:t>
            </a:r>
            <a:r>
              <a:rPr lang="en-US" b="1" i="1" dirty="0" smtClean="0"/>
              <a:t>, </a:t>
            </a:r>
            <a:r>
              <a:rPr lang="en-US" b="1" i="1" dirty="0" err="1" smtClean="0"/>
              <a:t>ticarcillin</a:t>
            </a:r>
            <a:r>
              <a:rPr lang="en-US" b="1" i="1" dirty="0" smtClean="0"/>
              <a:t> with </a:t>
            </a:r>
            <a:r>
              <a:rPr lang="en-US" b="1" i="1" dirty="0" err="1" smtClean="0"/>
              <a:t>clavulanic</a:t>
            </a:r>
            <a:r>
              <a:rPr lang="en-US" b="1" i="1" dirty="0" smtClean="0"/>
              <a:t> </a:t>
            </a:r>
          </a:p>
          <a:p>
            <a:pPr algn="l" rtl="0">
              <a:buNone/>
            </a:pPr>
            <a:r>
              <a:rPr lang="en-US" b="1" i="1" dirty="0" smtClean="0"/>
              <a:t>acid, and </a:t>
            </a:r>
            <a:r>
              <a:rPr lang="en-US" b="1" i="1" dirty="0" err="1" smtClean="0"/>
              <a:t>piperacillin</a:t>
            </a:r>
            <a:r>
              <a:rPr lang="en-US" b="1" i="1" dirty="0" smtClean="0"/>
              <a:t> with </a:t>
            </a:r>
            <a:r>
              <a:rPr lang="en-US" b="1" i="1" dirty="0" err="1" smtClean="0"/>
              <a:t>tazobactam</a:t>
            </a:r>
            <a:r>
              <a:rPr lang="en-US" b="1" i="1" dirty="0" smtClean="0"/>
              <a:t>, and the </a:t>
            </a:r>
            <a:r>
              <a:rPr lang="en-US" b="1" i="1" dirty="0" err="1" smtClean="0"/>
              <a:t>antistaphylococcal</a:t>
            </a:r>
            <a:r>
              <a:rPr lang="en-US" b="1" i="1" dirty="0" smtClean="0"/>
              <a:t> </a:t>
            </a:r>
          </a:p>
          <a:p>
            <a:pPr algn="l" rtl="0">
              <a:buNone/>
            </a:pPr>
            <a:r>
              <a:rPr lang="en-US" b="1" i="1" dirty="0" err="1" smtClean="0"/>
              <a:t>penicillins</a:t>
            </a:r>
            <a:r>
              <a:rPr lang="en-US" b="1" i="1" dirty="0" smtClean="0"/>
              <a:t> </a:t>
            </a:r>
            <a:r>
              <a:rPr lang="en-US" b="1" i="1" dirty="0" err="1" smtClean="0"/>
              <a:t>nafcillin</a:t>
            </a:r>
            <a:r>
              <a:rPr lang="en-US" b="1" i="1" dirty="0" smtClean="0"/>
              <a:t> and </a:t>
            </a:r>
            <a:r>
              <a:rPr lang="en-US" b="1" i="1" dirty="0" err="1" smtClean="0"/>
              <a:t>oxacillin</a:t>
            </a:r>
            <a:r>
              <a:rPr lang="en-US" b="1" i="1" dirty="0" smtClean="0"/>
              <a:t> must be administered intravenously (IV) </a:t>
            </a:r>
          </a:p>
          <a:p>
            <a:pPr algn="l" rtl="0">
              <a:buNone/>
            </a:pPr>
            <a:r>
              <a:rPr lang="en-US" b="1" i="1" dirty="0" smtClean="0"/>
              <a:t>or intramuscularly </a:t>
            </a:r>
            <a:r>
              <a:rPr lang="en-US" b="1" dirty="0" smtClean="0"/>
              <a:t>(IM). </a:t>
            </a:r>
          </a:p>
          <a:p>
            <a:pPr algn="l" rtl="0">
              <a:buNone/>
            </a:pPr>
            <a:r>
              <a:rPr lang="en-US" b="1" i="1" dirty="0" smtClean="0"/>
              <a:t>Penicillin V, amoxicillin are available </a:t>
            </a:r>
            <a:r>
              <a:rPr lang="en-US" b="1" dirty="0" smtClean="0"/>
              <a:t>only as oral preparations. Others </a:t>
            </a:r>
          </a:p>
          <a:p>
            <a:pPr algn="l" rtl="0">
              <a:buNone/>
            </a:pPr>
            <a:r>
              <a:rPr lang="en-US" b="1" dirty="0" smtClean="0"/>
              <a:t>are effective by the oral, IV, or IM routes</a:t>
            </a:r>
          </a:p>
          <a:p>
            <a:pPr algn="l" rtl="0">
              <a:buNone/>
            </a:pPr>
            <a:r>
              <a:rPr lang="en-US" b="1" dirty="0" smtClean="0"/>
              <a:t>Depot forms: </a:t>
            </a:r>
            <a:r>
              <a:rPr lang="en-US" b="1" i="1" dirty="0" smtClean="0"/>
              <a:t>Procaine penicillin G and </a:t>
            </a:r>
            <a:r>
              <a:rPr lang="en-US" b="1" i="1" dirty="0" err="1" smtClean="0"/>
              <a:t>benzathine</a:t>
            </a:r>
            <a:r>
              <a:rPr lang="en-US" b="1" i="1" dirty="0" smtClean="0"/>
              <a:t> penicillin G</a:t>
            </a:r>
          </a:p>
          <a:p>
            <a:pPr algn="l" rtl="0">
              <a:buNone/>
            </a:pPr>
            <a:r>
              <a:rPr lang="en-US" b="1" dirty="0" smtClean="0"/>
              <a:t>are administered IM and serve as depot forms. They are slowly</a:t>
            </a:r>
          </a:p>
          <a:p>
            <a:pPr algn="l" rtl="0">
              <a:buNone/>
            </a:pPr>
            <a:r>
              <a:rPr lang="en-US" b="1" dirty="0" smtClean="0"/>
              <a:t>absorbed into the circulation and persist at low levels over a</a:t>
            </a:r>
          </a:p>
          <a:p>
            <a:pPr algn="l" rtl="0">
              <a:buNone/>
            </a:pPr>
            <a:r>
              <a:rPr lang="en-US" b="1" dirty="0" smtClean="0"/>
              <a:t>long time period.</a:t>
            </a:r>
            <a:endParaRPr lang="ar-IQ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Absorption</a:t>
            </a:r>
            <a:r>
              <a:rPr lang="en-US" b="1" dirty="0" smtClean="0"/>
              <a:t>: most of the </a:t>
            </a:r>
            <a:r>
              <a:rPr lang="en-US" b="1" dirty="0" err="1" smtClean="0"/>
              <a:t>penicillins</a:t>
            </a:r>
            <a:r>
              <a:rPr lang="en-US" b="1" dirty="0" smtClean="0"/>
              <a:t> are </a:t>
            </a:r>
          </a:p>
          <a:p>
            <a:pPr algn="l" rtl="0">
              <a:buNone/>
            </a:pPr>
            <a:r>
              <a:rPr lang="en-US" b="1" dirty="0" smtClean="0"/>
              <a:t>incompletely absorbed after oral administration. </a:t>
            </a:r>
          </a:p>
          <a:p>
            <a:pPr algn="l" rtl="0">
              <a:buNone/>
            </a:pPr>
            <a:r>
              <a:rPr lang="en-US" b="1" dirty="0" smtClean="0"/>
              <a:t>Food decreases the absorption of all the </a:t>
            </a:r>
          </a:p>
          <a:p>
            <a:pPr algn="l" rtl="0">
              <a:buNone/>
            </a:pPr>
            <a:r>
              <a:rPr lang="en-US" b="1" dirty="0" err="1" smtClean="0"/>
              <a:t>penicillinase</a:t>
            </a:r>
            <a:r>
              <a:rPr lang="en-US" b="1" dirty="0" smtClean="0"/>
              <a:t>-resistant </a:t>
            </a:r>
            <a:r>
              <a:rPr lang="en-US" b="1" dirty="0" err="1" smtClean="0"/>
              <a:t>penicillins</a:t>
            </a:r>
            <a:r>
              <a:rPr lang="en-US" b="1" dirty="0" smtClean="0"/>
              <a:t> because as </a:t>
            </a:r>
          </a:p>
          <a:p>
            <a:pPr algn="l" rtl="0">
              <a:buNone/>
            </a:pPr>
            <a:r>
              <a:rPr lang="en-US" b="1" dirty="0" smtClean="0"/>
              <a:t>gastric emptying time increases, the drugs are</a:t>
            </a:r>
          </a:p>
          <a:p>
            <a:pPr algn="l" rtl="0">
              <a:buNone/>
            </a:pPr>
            <a:r>
              <a:rPr lang="en-US" b="1" dirty="0" smtClean="0"/>
              <a:t>destroyed by stomach acid. Therefore, they should </a:t>
            </a:r>
          </a:p>
          <a:p>
            <a:pPr algn="l" rtl="0">
              <a:buNone/>
            </a:pPr>
            <a:r>
              <a:rPr lang="en-US" b="1" dirty="0" smtClean="0"/>
              <a:t>be taken on an empty stomach.</a:t>
            </a:r>
            <a:endParaRPr lang="ar-IQ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15106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Distribution</a:t>
            </a:r>
            <a:r>
              <a:rPr lang="en-US" b="1" dirty="0" smtClean="0"/>
              <a:t>: The β-</a:t>
            </a:r>
            <a:r>
              <a:rPr lang="en-US" b="1" dirty="0" err="1" smtClean="0"/>
              <a:t>lactam</a:t>
            </a:r>
            <a:r>
              <a:rPr lang="en-US" b="1" dirty="0" smtClean="0"/>
              <a:t> antibiotics distribute well </a:t>
            </a:r>
          </a:p>
          <a:p>
            <a:pPr algn="l" rtl="0">
              <a:buNone/>
            </a:pPr>
            <a:r>
              <a:rPr lang="en-US" b="1" dirty="0" smtClean="0"/>
              <a:t>Throughout the body. All the </a:t>
            </a:r>
            <a:r>
              <a:rPr lang="en-US" b="1" dirty="0" err="1" smtClean="0"/>
              <a:t>penicillins</a:t>
            </a:r>
            <a:r>
              <a:rPr lang="en-US" b="1" dirty="0" smtClean="0"/>
              <a:t> cross the placental </a:t>
            </a:r>
          </a:p>
          <a:p>
            <a:pPr algn="l" rtl="0">
              <a:buNone/>
            </a:pPr>
            <a:r>
              <a:rPr lang="en-US" b="1" dirty="0" smtClean="0"/>
              <a:t>barrier, but none have been shown to have </a:t>
            </a:r>
            <a:r>
              <a:rPr lang="en-US" b="1" dirty="0" err="1" smtClean="0"/>
              <a:t>teratogenic</a:t>
            </a:r>
            <a:r>
              <a:rPr lang="en-US" b="1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effects. However, Penetration into bone or cerebrospinal </a:t>
            </a:r>
          </a:p>
          <a:p>
            <a:pPr algn="l" rtl="0">
              <a:buNone/>
            </a:pPr>
            <a:r>
              <a:rPr lang="en-US" b="1" dirty="0" smtClean="0"/>
              <a:t>fluid (CSF) is insufficient for therapy unless these sites are </a:t>
            </a:r>
          </a:p>
          <a:p>
            <a:pPr algn="l" rtl="0">
              <a:buNone/>
            </a:pPr>
            <a:r>
              <a:rPr lang="en-US" b="1" dirty="0" smtClean="0"/>
              <a:t>inflamed .[</a:t>
            </a:r>
            <a:r>
              <a:rPr lang="en-US" b="1" dirty="0" err="1" smtClean="0"/>
              <a:t>Note:Inflamed</a:t>
            </a:r>
            <a:r>
              <a:rPr lang="en-US" b="1" dirty="0" smtClean="0"/>
              <a:t> </a:t>
            </a:r>
            <a:r>
              <a:rPr lang="en-US" b="1" dirty="0" err="1" smtClean="0"/>
              <a:t>meninges</a:t>
            </a:r>
            <a:r>
              <a:rPr lang="en-US" b="1" dirty="0" smtClean="0"/>
              <a:t> are more permeable to </a:t>
            </a:r>
          </a:p>
          <a:p>
            <a:pPr algn="l" rtl="0">
              <a:buNone/>
            </a:pPr>
            <a:r>
              <a:rPr lang="en-US" b="1" dirty="0" smtClean="0"/>
              <a:t>the </a:t>
            </a:r>
            <a:r>
              <a:rPr lang="en-US" b="1" dirty="0" err="1" smtClean="0"/>
              <a:t>penicillins</a:t>
            </a:r>
            <a:r>
              <a:rPr lang="en-US" b="1" dirty="0" smtClean="0"/>
              <a:t>, resulting in an increased ratio of the drug in </a:t>
            </a:r>
          </a:p>
          <a:p>
            <a:pPr algn="l" rtl="0">
              <a:buNone/>
            </a:pPr>
            <a:r>
              <a:rPr lang="en-US" b="1" dirty="0" smtClean="0"/>
              <a:t>the CSF compared to the serum.] Penicillin levels in the</a:t>
            </a:r>
          </a:p>
          <a:p>
            <a:pPr algn="l" rtl="0">
              <a:buNone/>
            </a:pPr>
            <a:r>
              <a:rPr lang="en-US" b="1" dirty="0" smtClean="0"/>
              <a:t>prostate are insufficient to be effective against infections.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Metabolism</a:t>
            </a:r>
            <a:r>
              <a:rPr lang="en-US" b="1" dirty="0" smtClean="0"/>
              <a:t>: Host metabolism of the β-</a:t>
            </a:r>
            <a:r>
              <a:rPr lang="en-US" b="1" dirty="0" err="1" smtClean="0"/>
              <a:t>lactam</a:t>
            </a:r>
            <a:r>
              <a:rPr lang="en-US" b="1" dirty="0" smtClean="0"/>
              <a:t> antibiotics is </a:t>
            </a:r>
          </a:p>
          <a:p>
            <a:pPr algn="l" rtl="0">
              <a:buNone/>
            </a:pPr>
            <a:r>
              <a:rPr lang="en-US" b="1" dirty="0" smtClean="0"/>
              <a:t>usually insignificant.</a:t>
            </a:r>
            <a:endParaRPr lang="ar-IQ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286544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Excretion</a:t>
            </a:r>
            <a:r>
              <a:rPr lang="en-US" b="1" dirty="0" smtClean="0"/>
              <a:t>: The primary route of excretion is through the </a:t>
            </a:r>
          </a:p>
          <a:p>
            <a:pPr algn="l" rtl="0">
              <a:buNone/>
            </a:pPr>
            <a:r>
              <a:rPr lang="en-US" b="1" dirty="0" smtClean="0"/>
              <a:t>Organic acid (tubular) </a:t>
            </a:r>
            <a:r>
              <a:rPr lang="en-US" b="1" dirty="0" err="1" smtClean="0"/>
              <a:t>secretory</a:t>
            </a:r>
            <a:r>
              <a:rPr lang="en-US" b="1" dirty="0" smtClean="0"/>
              <a:t> system of the kidney as </a:t>
            </a:r>
          </a:p>
          <a:p>
            <a:pPr algn="l" rtl="0">
              <a:buNone/>
            </a:pPr>
            <a:r>
              <a:rPr lang="en-US" b="1" dirty="0" smtClean="0"/>
              <a:t>well as by </a:t>
            </a:r>
            <a:r>
              <a:rPr lang="en-US" b="1" dirty="0" err="1" smtClean="0"/>
              <a:t>glomerular</a:t>
            </a:r>
            <a:r>
              <a:rPr lang="en-US" b="1" dirty="0" smtClean="0"/>
              <a:t> filtration. Patients with impaired </a:t>
            </a:r>
          </a:p>
          <a:p>
            <a:pPr algn="l" rtl="0">
              <a:buNone/>
            </a:pPr>
            <a:r>
              <a:rPr lang="en-US" b="1" dirty="0" smtClean="0"/>
              <a:t>renal function must have dosage regimens adjusted. </a:t>
            </a:r>
          </a:p>
          <a:p>
            <a:pPr algn="l" rtl="0">
              <a:buNone/>
            </a:pPr>
            <a:r>
              <a:rPr lang="en-US" b="1" i="1" dirty="0" err="1" smtClean="0"/>
              <a:t>Nafcillin</a:t>
            </a:r>
            <a:r>
              <a:rPr lang="en-US" b="1" i="1" dirty="0" smtClean="0"/>
              <a:t> and </a:t>
            </a:r>
            <a:r>
              <a:rPr lang="en-US" b="1" i="1" dirty="0" err="1" smtClean="0"/>
              <a:t>oxacillin</a:t>
            </a:r>
            <a:r>
              <a:rPr lang="en-US" b="1" i="1" dirty="0" smtClean="0"/>
              <a:t> are exceptions </a:t>
            </a:r>
            <a:r>
              <a:rPr lang="en-US" b="1" dirty="0" smtClean="0"/>
              <a:t>to the rule. They are </a:t>
            </a:r>
          </a:p>
          <a:p>
            <a:pPr algn="l" rtl="0">
              <a:buNone/>
            </a:pPr>
            <a:r>
              <a:rPr lang="en-US" b="1" dirty="0" smtClean="0"/>
              <a:t>primarily metabolized in the liver and do not</a:t>
            </a:r>
          </a:p>
          <a:p>
            <a:pPr algn="l" rtl="0">
              <a:buNone/>
            </a:pPr>
            <a:r>
              <a:rPr lang="en-US" b="1" dirty="0" smtClean="0"/>
              <a:t>require dose adjustment for renal insufficiency. </a:t>
            </a:r>
          </a:p>
          <a:p>
            <a:pPr algn="l" rtl="0">
              <a:buNone/>
            </a:pPr>
            <a:r>
              <a:rPr lang="en-US" b="1" i="1" dirty="0" err="1" smtClean="0"/>
              <a:t>Probenecid</a:t>
            </a:r>
            <a:r>
              <a:rPr lang="en-US" b="1" i="1" dirty="0" smtClean="0"/>
              <a:t> inhibits </a:t>
            </a:r>
            <a:r>
              <a:rPr lang="en-US" b="1" dirty="0" smtClean="0"/>
              <a:t>the secretion of </a:t>
            </a:r>
            <a:r>
              <a:rPr lang="en-US" b="1" dirty="0" err="1" smtClean="0"/>
              <a:t>penicillins</a:t>
            </a:r>
            <a:r>
              <a:rPr lang="en-US" b="1" dirty="0" smtClean="0"/>
              <a:t> by </a:t>
            </a:r>
          </a:p>
          <a:p>
            <a:pPr algn="l" rtl="0">
              <a:buNone/>
            </a:pPr>
            <a:r>
              <a:rPr lang="en-US" b="1" dirty="0" smtClean="0"/>
              <a:t>competing for active tubular secretion via the organic acid </a:t>
            </a:r>
          </a:p>
          <a:p>
            <a:pPr algn="l" rtl="0">
              <a:buNone/>
            </a:pPr>
            <a:r>
              <a:rPr lang="en-US" b="1" dirty="0" smtClean="0"/>
              <a:t>transporter and, thus, can increase blood</a:t>
            </a:r>
          </a:p>
          <a:p>
            <a:pPr algn="l" rtl="0">
              <a:buNone/>
            </a:pPr>
            <a:r>
              <a:rPr lang="en-US" b="1" dirty="0" smtClean="0"/>
              <a:t>levels. The </a:t>
            </a:r>
            <a:r>
              <a:rPr lang="en-US" b="1" dirty="0" err="1" smtClean="0"/>
              <a:t>penicillins</a:t>
            </a:r>
            <a:r>
              <a:rPr lang="en-US" b="1" dirty="0" smtClean="0"/>
              <a:t> are also excreted in breast milk.</a:t>
            </a:r>
            <a:endParaRPr lang="ar-IQ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Adverse reactions</a:t>
            </a:r>
          </a:p>
          <a:p>
            <a:pPr algn="l" rtl="0">
              <a:buNone/>
            </a:pPr>
            <a:r>
              <a:rPr lang="en-US" b="1" dirty="0" err="1" smtClean="0"/>
              <a:t>Penicillins</a:t>
            </a:r>
            <a:r>
              <a:rPr lang="en-US" b="1" dirty="0" smtClean="0"/>
              <a:t> are among the safest drugs, and </a:t>
            </a:r>
          </a:p>
          <a:p>
            <a:pPr algn="l" rtl="0">
              <a:buNone/>
            </a:pPr>
            <a:r>
              <a:rPr lang="en-US" b="1" dirty="0" smtClean="0"/>
              <a:t>blood levels are not monitored</a:t>
            </a:r>
            <a:r>
              <a:rPr lang="en-US" b="1" dirty="0" smtClean="0"/>
              <a:t>. However</a:t>
            </a:r>
            <a:r>
              <a:rPr lang="en-US" b="1" dirty="0" smtClean="0"/>
              <a:t>, </a:t>
            </a:r>
          </a:p>
          <a:p>
            <a:pPr algn="l" rtl="0">
              <a:buNone/>
            </a:pPr>
            <a:r>
              <a:rPr lang="en-US" b="1" dirty="0" smtClean="0"/>
              <a:t>adverse reactions may occur:</a:t>
            </a:r>
          </a:p>
          <a:p>
            <a:pPr algn="l" rtl="0">
              <a:buNone/>
            </a:pPr>
            <a:r>
              <a:rPr lang="en-US" b="1" dirty="0" smtClean="0"/>
              <a:t>1. Hypersensitivity: Approximately 5% of patients have some kind of reaction, ranging from rashes to </a:t>
            </a:r>
            <a:r>
              <a:rPr lang="en-US" b="1" dirty="0" err="1" smtClean="0"/>
              <a:t>angioedema</a:t>
            </a:r>
            <a:r>
              <a:rPr lang="en-US" b="1" dirty="0" smtClean="0"/>
              <a:t> (marked</a:t>
            </a:r>
          </a:p>
          <a:p>
            <a:pPr algn="l" rtl="0">
              <a:buNone/>
            </a:pPr>
            <a:r>
              <a:rPr lang="en-US" b="1" dirty="0" smtClean="0"/>
              <a:t>    swelling of the lips, tongue, and </a:t>
            </a:r>
            <a:r>
              <a:rPr lang="en-US" b="1" dirty="0" err="1" smtClean="0"/>
              <a:t>periorbital</a:t>
            </a:r>
            <a:r>
              <a:rPr lang="en-US" b="1" dirty="0" smtClean="0"/>
              <a:t> area) and anaphylaxis.</a:t>
            </a:r>
          </a:p>
          <a:p>
            <a:pPr algn="l" rtl="0">
              <a:buNone/>
            </a:pPr>
            <a:r>
              <a:rPr lang="en-US" b="1" dirty="0" smtClean="0"/>
              <a:t>    Cross-allergic reactions occur among the β-</a:t>
            </a:r>
            <a:r>
              <a:rPr lang="en-US" b="1" dirty="0" err="1" smtClean="0"/>
              <a:t>lactam</a:t>
            </a:r>
            <a:r>
              <a:rPr lang="en-US" b="1" dirty="0" smtClean="0"/>
              <a:t> antibiotics.</a:t>
            </a:r>
            <a:endParaRPr lang="ar-IQ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b="1" dirty="0" smtClean="0"/>
              <a:t>2. Diarrhea</a:t>
            </a:r>
          </a:p>
          <a:p>
            <a:pPr algn="l" rtl="0">
              <a:buNone/>
            </a:pPr>
            <a:r>
              <a:rPr lang="en-US" b="1" dirty="0" smtClean="0"/>
              <a:t>3. Nephritis: </a:t>
            </a:r>
            <a:r>
              <a:rPr lang="en-US" b="1" dirty="0" err="1" smtClean="0"/>
              <a:t>Penicillins</a:t>
            </a:r>
            <a:r>
              <a:rPr lang="en-US" b="1" dirty="0" smtClean="0"/>
              <a:t>, particularly </a:t>
            </a:r>
            <a:r>
              <a:rPr lang="en-US" b="1" i="1" dirty="0" err="1" smtClean="0"/>
              <a:t>methicillin</a:t>
            </a:r>
            <a:r>
              <a:rPr lang="en-US" b="1" i="1" dirty="0" smtClean="0"/>
              <a:t>, have the </a:t>
            </a:r>
          </a:p>
          <a:p>
            <a:pPr algn="l" rtl="0">
              <a:buNone/>
            </a:pPr>
            <a:r>
              <a:rPr lang="en-US" b="1" i="1" dirty="0" smtClean="0"/>
              <a:t>potential to </a:t>
            </a:r>
            <a:r>
              <a:rPr lang="en-US" b="1" dirty="0" smtClean="0"/>
              <a:t>cause acute interstitial nephritis. [Note: </a:t>
            </a:r>
            <a:r>
              <a:rPr lang="en-US" b="1" i="1" dirty="0" err="1" smtClean="0"/>
              <a:t>Methicillin</a:t>
            </a:r>
            <a:r>
              <a:rPr lang="en-US" b="1" i="1" dirty="0" smtClean="0"/>
              <a:t> </a:t>
            </a:r>
          </a:p>
          <a:p>
            <a:pPr algn="l" rtl="0">
              <a:buNone/>
            </a:pPr>
            <a:r>
              <a:rPr lang="en-US" b="1" i="1" dirty="0" smtClean="0"/>
              <a:t>is therefore no </a:t>
            </a:r>
            <a:r>
              <a:rPr lang="en-US" b="1" dirty="0" smtClean="0"/>
              <a:t>longer used clinically.]</a:t>
            </a:r>
          </a:p>
          <a:p>
            <a:pPr algn="l" rtl="0">
              <a:buNone/>
            </a:pPr>
            <a:r>
              <a:rPr lang="en-US" b="1" dirty="0" smtClean="0"/>
              <a:t>4. Neurotoxicity: The </a:t>
            </a:r>
            <a:r>
              <a:rPr lang="en-US" b="1" dirty="0" err="1" smtClean="0"/>
              <a:t>penicillins</a:t>
            </a:r>
            <a:r>
              <a:rPr lang="en-US" b="1" dirty="0" smtClean="0"/>
              <a:t> are irritating to neuronal tissue, </a:t>
            </a:r>
          </a:p>
          <a:p>
            <a:pPr algn="l" rtl="0">
              <a:buNone/>
            </a:pPr>
            <a:r>
              <a:rPr lang="en-US" b="1" dirty="0" smtClean="0"/>
              <a:t>and they can provoke seizures if injected </a:t>
            </a:r>
            <a:r>
              <a:rPr lang="en-US" b="1" dirty="0" err="1" smtClean="0"/>
              <a:t>intrathecally</a:t>
            </a:r>
            <a:r>
              <a:rPr lang="en-US" b="1" dirty="0" smtClean="0"/>
              <a:t> or if very </a:t>
            </a:r>
          </a:p>
          <a:p>
            <a:pPr algn="l" rtl="0">
              <a:buNone/>
            </a:pPr>
            <a:r>
              <a:rPr lang="en-US" b="1" dirty="0" smtClean="0"/>
              <a:t>High blood levels are reached. Epileptic patients are particularly </a:t>
            </a:r>
          </a:p>
          <a:p>
            <a:pPr algn="l" rtl="0">
              <a:buNone/>
            </a:pPr>
            <a:r>
              <a:rPr lang="en-US" b="1" dirty="0" smtClean="0"/>
              <a:t>at risk due to the ability of </a:t>
            </a:r>
            <a:r>
              <a:rPr lang="en-US" b="1" dirty="0" err="1" smtClean="0"/>
              <a:t>penicillins</a:t>
            </a:r>
            <a:r>
              <a:rPr lang="en-US" b="1" dirty="0" smtClean="0"/>
              <a:t> to cause </a:t>
            </a:r>
            <a:r>
              <a:rPr lang="en-US" b="1" dirty="0" err="1" smtClean="0"/>
              <a:t>GABAergic</a:t>
            </a:r>
            <a:r>
              <a:rPr lang="en-US" b="1" dirty="0" smtClean="0"/>
              <a:t> </a:t>
            </a:r>
          </a:p>
          <a:p>
            <a:pPr algn="l" rtl="0">
              <a:buNone/>
            </a:pPr>
            <a:r>
              <a:rPr lang="en-US" b="1" dirty="0" smtClean="0"/>
              <a:t>inhibition.</a:t>
            </a:r>
          </a:p>
          <a:p>
            <a:pPr algn="l" rtl="0">
              <a:buNone/>
            </a:pPr>
            <a:r>
              <a:rPr lang="en-US" b="1" dirty="0" smtClean="0"/>
              <a:t>5. Hematologic toxicities: Decreased coagulation may be </a:t>
            </a:r>
          </a:p>
          <a:p>
            <a:pPr algn="l" rtl="0">
              <a:buNone/>
            </a:pPr>
            <a:r>
              <a:rPr lang="en-US" b="1" dirty="0" smtClean="0"/>
              <a:t>observed with high doses of </a:t>
            </a:r>
            <a:r>
              <a:rPr lang="en-US" b="1" i="1" dirty="0" err="1" smtClean="0"/>
              <a:t>piperacillin</a:t>
            </a:r>
            <a:r>
              <a:rPr lang="en-US" b="1" i="1" dirty="0" smtClean="0"/>
              <a:t>, </a:t>
            </a:r>
            <a:r>
              <a:rPr lang="en-US" b="1" i="1" dirty="0" err="1" smtClean="0"/>
              <a:t>ticarcillin</a:t>
            </a:r>
            <a:r>
              <a:rPr lang="en-US" b="1" i="1" dirty="0" smtClean="0"/>
              <a:t>, and </a:t>
            </a:r>
            <a:r>
              <a:rPr lang="en-US" b="1" i="1" dirty="0" err="1" smtClean="0"/>
              <a:t>nafcillin</a:t>
            </a:r>
            <a:r>
              <a:rPr lang="en-US" b="1" i="1" dirty="0" smtClean="0"/>
              <a:t> </a:t>
            </a:r>
          </a:p>
          <a:p>
            <a:pPr algn="l" rtl="0">
              <a:buNone/>
            </a:pPr>
            <a:r>
              <a:rPr lang="en-US" b="1" i="1" dirty="0" smtClean="0"/>
              <a:t>(and, to </a:t>
            </a:r>
            <a:r>
              <a:rPr lang="en-US" b="1" dirty="0" smtClean="0"/>
              <a:t>some extent, with </a:t>
            </a:r>
            <a:r>
              <a:rPr lang="en-US" b="1" i="1" dirty="0" smtClean="0"/>
              <a:t>penicillin G). </a:t>
            </a:r>
            <a:endParaRPr lang="ar-IQ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tructure_Bacteria 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5" y="631440"/>
            <a:ext cx="7924462" cy="5389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The most important members of this group of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drugs are </a:t>
            </a:r>
            <a:r>
              <a:rPr lang="en-US" b="1" dirty="0"/>
              <a:t>the β-</a:t>
            </a:r>
            <a:r>
              <a:rPr lang="en-US" b="1" dirty="0" err="1"/>
              <a:t>lactam</a:t>
            </a:r>
            <a:r>
              <a:rPr lang="en-US" b="1" dirty="0"/>
              <a:t> </a:t>
            </a:r>
            <a:r>
              <a:rPr lang="en-US" b="1" dirty="0" smtClean="0"/>
              <a:t>antibiotics, </a:t>
            </a:r>
            <a:r>
              <a:rPr lang="en-US" b="1" i="1" dirty="0" err="1"/>
              <a:t>vancomycin</a:t>
            </a:r>
            <a:r>
              <a:rPr lang="en-US" b="1" i="1" dirty="0"/>
              <a:t>, and </a:t>
            </a:r>
            <a:r>
              <a:rPr lang="en-US" b="1" i="1" dirty="0" err="1"/>
              <a:t>daptomycin</a:t>
            </a:r>
            <a:r>
              <a:rPr lang="en-US" b="1" i="1" dirty="0"/>
              <a:t>.</a:t>
            </a:r>
            <a:endParaRPr lang="ar-IQ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4644" y="2500306"/>
            <a:ext cx="5440562" cy="339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46085"/>
            <a:ext cx="9144000" cy="5697559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PENICILLINS</a:t>
            </a:r>
          </a:p>
          <a:p>
            <a:pPr algn="l" rtl="0">
              <a:buNone/>
            </a:pPr>
            <a:r>
              <a:rPr lang="en-US" b="1" dirty="0"/>
              <a:t>The </a:t>
            </a:r>
            <a:r>
              <a:rPr lang="en-US" b="1" dirty="0" err="1"/>
              <a:t>penicillins</a:t>
            </a:r>
            <a:r>
              <a:rPr lang="en-US" b="1" dirty="0"/>
              <a:t> are among the most widely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effective and </a:t>
            </a:r>
            <a:r>
              <a:rPr lang="en-US" b="1" dirty="0"/>
              <a:t>the least </a:t>
            </a:r>
            <a:r>
              <a:rPr lang="en-US" b="1" dirty="0" smtClean="0"/>
              <a:t>toxic drugs known. </a:t>
            </a:r>
          </a:p>
          <a:p>
            <a:pPr algn="l" rtl="0">
              <a:buNone/>
            </a:pPr>
            <a:r>
              <a:rPr lang="en-US" b="1" dirty="0" smtClean="0"/>
              <a:t>Members</a:t>
            </a:r>
            <a:r>
              <a:rPr lang="en-US" b="1" dirty="0"/>
              <a:t> </a:t>
            </a:r>
            <a:r>
              <a:rPr lang="en-US" b="1" dirty="0" smtClean="0"/>
              <a:t>of </a:t>
            </a:r>
            <a:r>
              <a:rPr lang="en-US" b="1" dirty="0"/>
              <a:t>this family differ from one another in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 </a:t>
            </a:r>
            <a:r>
              <a:rPr lang="en-US" b="1" dirty="0"/>
              <a:t>R </a:t>
            </a:r>
            <a:r>
              <a:rPr lang="en-US" b="1" dirty="0" smtClean="0"/>
              <a:t>substituent </a:t>
            </a:r>
            <a:r>
              <a:rPr lang="en-US" b="1" dirty="0"/>
              <a:t>attached to </a:t>
            </a:r>
            <a:r>
              <a:rPr lang="en-US" b="1" dirty="0" smtClean="0"/>
              <a:t>the 6-aminopenicillanic</a:t>
            </a:r>
            <a:endParaRPr lang="en-US" b="1" dirty="0"/>
          </a:p>
          <a:p>
            <a:pPr algn="l" rtl="0">
              <a:buNone/>
            </a:pPr>
            <a:r>
              <a:rPr lang="en-US" b="1" dirty="0"/>
              <a:t>acid residue </a:t>
            </a:r>
            <a:r>
              <a:rPr lang="en-US" b="1" dirty="0" smtClean="0"/>
              <a:t>.The </a:t>
            </a:r>
            <a:r>
              <a:rPr lang="en-US" b="1" dirty="0"/>
              <a:t>nature of this </a:t>
            </a:r>
            <a:r>
              <a:rPr lang="en-US" b="1" dirty="0" smtClean="0"/>
              <a:t>side chain </a:t>
            </a:r>
            <a:r>
              <a:rPr lang="en-US" b="1" dirty="0"/>
              <a:t>affects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 </a:t>
            </a:r>
            <a:r>
              <a:rPr lang="en-US" b="1" dirty="0"/>
              <a:t>antimicrobial spectrum, stability to stomach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acid</a:t>
            </a:r>
            <a:r>
              <a:rPr lang="en-US" b="1" dirty="0"/>
              <a:t>, </a:t>
            </a:r>
            <a:r>
              <a:rPr lang="en-US" b="1" dirty="0" smtClean="0"/>
              <a:t>cross hypersensitivity, and </a:t>
            </a:r>
            <a:r>
              <a:rPr lang="en-US" b="1" dirty="0"/>
              <a:t>susceptibility to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bacterial </a:t>
            </a:r>
            <a:r>
              <a:rPr lang="en-US" b="1" dirty="0" err="1"/>
              <a:t>degradative</a:t>
            </a:r>
            <a:r>
              <a:rPr lang="en-US" b="1" dirty="0"/>
              <a:t> </a:t>
            </a:r>
            <a:r>
              <a:rPr lang="en-US" b="1" dirty="0" smtClean="0"/>
              <a:t>enzymes </a:t>
            </a:r>
            <a:r>
              <a:rPr lang="el-GR" b="1" dirty="0" smtClean="0"/>
              <a:t>(β-</a:t>
            </a:r>
            <a:r>
              <a:rPr lang="en-US" b="1" dirty="0" err="1"/>
              <a:t>lactamases</a:t>
            </a:r>
            <a:r>
              <a:rPr lang="en-US" b="1" dirty="0"/>
              <a:t>).</a:t>
            </a:r>
            <a:endParaRPr lang="ar-IQ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9116" y="358676"/>
            <a:ext cx="6041842" cy="592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/>
              <a:t>Mechanism of action</a:t>
            </a:r>
          </a:p>
          <a:p>
            <a:pPr algn="l" rtl="0">
              <a:buNone/>
            </a:pPr>
            <a:r>
              <a:rPr lang="en-US" b="1" dirty="0"/>
              <a:t>The </a:t>
            </a:r>
            <a:r>
              <a:rPr lang="en-US" b="1" dirty="0" err="1"/>
              <a:t>penicillins</a:t>
            </a:r>
            <a:r>
              <a:rPr lang="en-US" b="1" dirty="0"/>
              <a:t> interfere with the last step of bacterial cell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wall Synthesis (</a:t>
            </a:r>
            <a:r>
              <a:rPr lang="en-US" b="1" dirty="0" err="1" smtClean="0"/>
              <a:t>transpeptidation</a:t>
            </a:r>
            <a:r>
              <a:rPr lang="en-US" b="1" dirty="0" smtClean="0"/>
              <a:t> </a:t>
            </a:r>
            <a:r>
              <a:rPr lang="en-US" b="1" dirty="0"/>
              <a:t>or cross-linkage), resulting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in exposure </a:t>
            </a:r>
            <a:r>
              <a:rPr lang="en-US" b="1" dirty="0"/>
              <a:t>of the </a:t>
            </a:r>
            <a:r>
              <a:rPr lang="en-US" b="1" dirty="0" err="1" smtClean="0"/>
              <a:t>osmotically</a:t>
            </a:r>
            <a:r>
              <a:rPr lang="en-US" b="1" dirty="0" smtClean="0"/>
              <a:t> less </a:t>
            </a:r>
            <a:r>
              <a:rPr lang="en-US" b="1" dirty="0"/>
              <a:t>stable membrane. Cell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err="1" smtClean="0"/>
              <a:t>lysis</a:t>
            </a:r>
            <a:r>
              <a:rPr lang="en-US" b="1" dirty="0" smtClean="0"/>
              <a:t> can </a:t>
            </a:r>
            <a:r>
              <a:rPr lang="en-US" b="1" dirty="0"/>
              <a:t>then occur, either </a:t>
            </a:r>
            <a:r>
              <a:rPr lang="en-US" b="1" dirty="0" smtClean="0"/>
              <a:t>through osmotic </a:t>
            </a:r>
            <a:r>
              <a:rPr lang="en-US" b="1" dirty="0"/>
              <a:t>pressure or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through the </a:t>
            </a:r>
            <a:r>
              <a:rPr lang="en-US" b="1" dirty="0"/>
              <a:t>activation of autolysins. </a:t>
            </a:r>
            <a:r>
              <a:rPr lang="en-US" b="1" dirty="0">
                <a:solidFill>
                  <a:srgbClr val="FF0000"/>
                </a:solidFill>
              </a:rPr>
              <a:t>These drugs </a:t>
            </a:r>
            <a:r>
              <a:rPr lang="en-US" b="1" dirty="0" smtClean="0">
                <a:solidFill>
                  <a:srgbClr val="FF0000"/>
                </a:solidFill>
              </a:rPr>
              <a:t>are 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bactericidal </a:t>
            </a:r>
            <a:r>
              <a:rPr lang="en-US" b="1" dirty="0">
                <a:solidFill>
                  <a:srgbClr val="FF0000"/>
                </a:solidFill>
              </a:rPr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work </a:t>
            </a:r>
            <a:r>
              <a:rPr lang="en-US" b="1" dirty="0">
                <a:solidFill>
                  <a:srgbClr val="FF0000"/>
                </a:solidFill>
              </a:rPr>
              <a:t>in a time-dependent fashion.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Penicillins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only effective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against rapidly growing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organisms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that synthesize a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Peptidoglycan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cell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wall.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/>
              <a:t>Consequently</a:t>
            </a:r>
            <a:r>
              <a:rPr lang="en-US" b="1" dirty="0"/>
              <a:t>, they are inactive </a:t>
            </a:r>
            <a:r>
              <a:rPr lang="en-US" b="1" dirty="0" smtClean="0"/>
              <a:t>against </a:t>
            </a:r>
            <a:r>
              <a:rPr lang="en-US" b="1" dirty="0"/>
              <a:t>organisms </a:t>
            </a:r>
            <a:r>
              <a:rPr lang="en-US" b="1" dirty="0" smtClean="0"/>
              <a:t>devoid </a:t>
            </a:r>
          </a:p>
          <a:p>
            <a:pPr algn="l" rtl="0">
              <a:buNone/>
            </a:pPr>
            <a:r>
              <a:rPr lang="en-US" b="1" dirty="0" smtClean="0"/>
              <a:t>of this </a:t>
            </a:r>
            <a:r>
              <a:rPr lang="en-US" b="1" dirty="0"/>
              <a:t>structure, such as </a:t>
            </a:r>
            <a:r>
              <a:rPr lang="en-US" b="1" dirty="0" err="1" smtClean="0"/>
              <a:t>mycobacteria</a:t>
            </a:r>
            <a:r>
              <a:rPr lang="en-US" b="1" dirty="0"/>
              <a:t>, protozoa, fungi,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and viruses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28604"/>
            <a:ext cx="8686800" cy="6143668"/>
          </a:xfrm>
        </p:spPr>
        <p:txBody>
          <a:bodyPr>
            <a:normAutofit/>
          </a:bodyPr>
          <a:lstStyle/>
          <a:p>
            <a:pPr marL="514350" indent="-514350" algn="l" rtl="0">
              <a:buAutoNum type="arabicPeriod"/>
            </a:pPr>
            <a:r>
              <a:rPr lang="en-US" b="1" dirty="0" smtClean="0"/>
              <a:t>Penicillin-binding </a:t>
            </a:r>
            <a:r>
              <a:rPr lang="en-US" b="1" dirty="0"/>
              <a:t>proteins: 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US" b="1" dirty="0" err="1" smtClean="0"/>
              <a:t>Penicillins</a:t>
            </a:r>
            <a:r>
              <a:rPr lang="en-US" b="1" dirty="0" smtClean="0"/>
              <a:t> </a:t>
            </a:r>
            <a:r>
              <a:rPr lang="en-US" b="1" dirty="0"/>
              <a:t>also inactivate </a:t>
            </a:r>
            <a:r>
              <a:rPr lang="en-US" b="1" dirty="0" smtClean="0"/>
              <a:t>numerous proteins </a:t>
            </a:r>
            <a:r>
              <a:rPr lang="en-US" b="1" dirty="0"/>
              <a:t>on 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US" b="1" dirty="0" smtClean="0"/>
              <a:t>the </a:t>
            </a:r>
            <a:r>
              <a:rPr lang="en-US" b="1" dirty="0"/>
              <a:t>bacterial cell membrane. These </a:t>
            </a:r>
            <a:r>
              <a:rPr lang="en-US" b="1" dirty="0" smtClean="0"/>
              <a:t>penicillin-</a:t>
            </a:r>
          </a:p>
          <a:p>
            <a:pPr marL="514350" indent="-514350" algn="l" rtl="0">
              <a:buNone/>
            </a:pPr>
            <a:r>
              <a:rPr lang="en-US" b="1" dirty="0" smtClean="0"/>
              <a:t>Binding proteins </a:t>
            </a:r>
            <a:r>
              <a:rPr lang="en-US" b="1" dirty="0"/>
              <a:t>(PBPs) are bacterial enzymes 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US" b="1" dirty="0" smtClean="0"/>
              <a:t>involved </a:t>
            </a:r>
            <a:r>
              <a:rPr lang="en-US" b="1" dirty="0"/>
              <a:t>in the synthesis </a:t>
            </a:r>
            <a:r>
              <a:rPr lang="en-US" b="1" dirty="0" smtClean="0"/>
              <a:t>of the </a:t>
            </a:r>
            <a:r>
              <a:rPr lang="en-US" b="1" dirty="0"/>
              <a:t>cell wall and in the 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US" b="1" dirty="0" smtClean="0"/>
              <a:t>maintenance </a:t>
            </a:r>
            <a:r>
              <a:rPr lang="en-US" b="1" dirty="0"/>
              <a:t>of the morphologic features of</a:t>
            </a:r>
          </a:p>
          <a:p>
            <a:pPr algn="l" rtl="0">
              <a:buNone/>
            </a:pPr>
            <a:r>
              <a:rPr lang="en-US" b="1" dirty="0" smtClean="0"/>
              <a:t>the bacterium. Exposure to these antibiotics can </a:t>
            </a:r>
            <a:endParaRPr lang="ar-IQ" b="1" dirty="0" smtClean="0"/>
          </a:p>
          <a:p>
            <a:pPr algn="l" rtl="0">
              <a:buNone/>
            </a:pPr>
            <a:r>
              <a:rPr lang="en-US" b="1" dirty="0" smtClean="0"/>
              <a:t>therefore not only prevent cell wall synthesis but </a:t>
            </a:r>
          </a:p>
          <a:p>
            <a:pPr algn="l" rtl="0">
              <a:buNone/>
            </a:pPr>
            <a:r>
              <a:rPr lang="en-US" b="1" dirty="0" smtClean="0"/>
              <a:t>also lead to morphologic changes or </a:t>
            </a:r>
            <a:r>
              <a:rPr lang="en-US" b="1" dirty="0" err="1" smtClean="0"/>
              <a:t>lysis</a:t>
            </a:r>
            <a:r>
              <a:rPr lang="en-US" b="1" dirty="0" smtClean="0"/>
              <a:t> of susceptible bacteria.</a:t>
            </a:r>
            <a:endParaRPr lang="ar-IQ" b="1" dirty="0" smtClean="0"/>
          </a:p>
          <a:p>
            <a:pPr algn="l" rtl="0">
              <a:buNone/>
            </a:pPr>
            <a:endParaRPr lang="ar-IQ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The number of PBPs varies </a:t>
            </a:r>
            <a:r>
              <a:rPr lang="en-US" b="1" dirty="0" smtClean="0"/>
              <a:t>with the </a:t>
            </a:r>
            <a:r>
              <a:rPr lang="en-US" b="1" dirty="0"/>
              <a:t>type of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organism</a:t>
            </a:r>
            <a:r>
              <a:rPr lang="en-US" b="1" dirty="0"/>
              <a:t>. Alterations in some of these PBPs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Provide the </a:t>
            </a:r>
            <a:r>
              <a:rPr lang="en-US" b="1" dirty="0"/>
              <a:t>organism with resistance to the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err="1" smtClean="0"/>
              <a:t>penicillins</a:t>
            </a:r>
            <a:r>
              <a:rPr lang="en-US" b="1" dirty="0"/>
              <a:t>. </a:t>
            </a:r>
            <a:r>
              <a:rPr lang="en-US" b="1" dirty="0" smtClean="0"/>
              <a:t>((Note</a:t>
            </a:r>
            <a:r>
              <a:rPr lang="en-US" b="1" dirty="0"/>
              <a:t>: </a:t>
            </a:r>
            <a:r>
              <a:rPr lang="en-US" b="1" i="1" dirty="0" err="1" smtClean="0"/>
              <a:t>Methicillin</a:t>
            </a:r>
            <a:r>
              <a:rPr lang="en-US" b="1" i="1" dirty="0" smtClean="0"/>
              <a:t> resistant</a:t>
            </a:r>
            <a:endParaRPr lang="en-US" b="1" i="1" dirty="0"/>
          </a:p>
          <a:p>
            <a:pPr algn="l" rtl="0">
              <a:buNone/>
            </a:pPr>
            <a:r>
              <a:rPr lang="en-US" b="1" dirty="0"/>
              <a:t>Staphylococcus </a:t>
            </a:r>
            <a:r>
              <a:rPr lang="en-US" b="1" dirty="0" err="1"/>
              <a:t>aureus</a:t>
            </a:r>
            <a:r>
              <a:rPr lang="en-US" b="1" dirty="0"/>
              <a:t> (MRSA</a:t>
            </a:r>
            <a:r>
              <a:rPr lang="en-US" b="1" dirty="0" smtClean="0"/>
              <a:t>))</a:t>
            </a:r>
            <a:endParaRPr lang="ar-IQ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1608</Words>
  <Application>Microsoft Office PowerPoint</Application>
  <PresentationFormat>On-screen Show (4:3)</PresentationFormat>
  <Paragraphs>199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سمة Office</vt:lpstr>
      <vt:lpstr>Cell Wall Inhibitors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 Inhibitors</dc:title>
  <dc:creator>user</dc:creator>
  <cp:lastModifiedBy>Acer</cp:lastModifiedBy>
  <cp:revision>19</cp:revision>
  <dcterms:created xsi:type="dcterms:W3CDTF">2015-04-25T14:50:54Z</dcterms:created>
  <dcterms:modified xsi:type="dcterms:W3CDTF">2018-02-20T18:56:31Z</dcterms:modified>
</cp:coreProperties>
</file>