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9" r:id="rId2"/>
    <p:sldId id="256" r:id="rId3"/>
    <p:sldId id="257" r:id="rId4"/>
    <p:sldId id="258" r:id="rId5"/>
    <p:sldId id="300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2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305" r:id="rId30"/>
    <p:sldId id="284" r:id="rId31"/>
    <p:sldId id="285" r:id="rId32"/>
    <p:sldId id="286" r:id="rId33"/>
    <p:sldId id="288" r:id="rId34"/>
    <p:sldId id="291" r:id="rId35"/>
    <p:sldId id="287" r:id="rId36"/>
    <p:sldId id="292" r:id="rId37"/>
    <p:sldId id="293" r:id="rId38"/>
    <p:sldId id="308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6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CDC97-302E-497C-9D3C-93AE9DA11425}" type="datetimeFigureOut">
              <a:rPr lang="ar-IQ" smtClean="0"/>
              <a:pPr/>
              <a:t>01/07/1438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7CC4-CE94-4CBA-BAA8-043385DBDDD4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57242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dirty="0" smtClean="0"/>
              <a:t>Although gastric motility is reduced, hydrochloric acid</a:t>
            </a:r>
            <a:endParaRPr lang="ar-IQ" dirty="0" smtClean="0"/>
          </a:p>
          <a:p>
            <a:pPr algn="l" rtl="0">
              <a:buNone/>
            </a:pPr>
            <a:r>
              <a:rPr lang="en-US" dirty="0" smtClean="0"/>
              <a:t>production is </a:t>
            </a:r>
            <a:r>
              <a:rPr lang="en-US" dirty="0"/>
              <a:t>not significantly affected. Thus, </a:t>
            </a:r>
            <a:r>
              <a:rPr lang="en-US" i="1" dirty="0"/>
              <a:t>atropine is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not </a:t>
            </a:r>
            <a:r>
              <a:rPr lang="en-US" dirty="0" smtClean="0"/>
              <a:t>effective </a:t>
            </a:r>
            <a:r>
              <a:rPr lang="en-US" dirty="0"/>
              <a:t>for the treatment of peptic ulcer.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[</a:t>
            </a:r>
            <a:r>
              <a:rPr lang="en-US" dirty="0"/>
              <a:t>Note: </a:t>
            </a:r>
            <a:r>
              <a:rPr lang="en-US" i="1" dirty="0" err="1" smtClean="0"/>
              <a:t>Pirenzepine</a:t>
            </a:r>
            <a:r>
              <a:rPr lang="en-US" i="1" dirty="0" smtClean="0"/>
              <a:t>, </a:t>
            </a:r>
            <a:r>
              <a:rPr lang="en-US" dirty="0" smtClean="0"/>
              <a:t>an </a:t>
            </a:r>
            <a:r>
              <a:rPr lang="en-US" dirty="0"/>
              <a:t>M1 </a:t>
            </a:r>
            <a:r>
              <a:rPr lang="en-US" dirty="0" err="1"/>
              <a:t>muscarinic</a:t>
            </a:r>
            <a:r>
              <a:rPr lang="en-US" dirty="0"/>
              <a:t> antagonist, does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reduce </a:t>
            </a:r>
            <a:r>
              <a:rPr lang="en-US" dirty="0"/>
              <a:t>gastric acid </a:t>
            </a:r>
            <a:r>
              <a:rPr lang="en-US" dirty="0" smtClean="0"/>
              <a:t>secretion at </a:t>
            </a:r>
            <a:r>
              <a:rPr lang="en-US" dirty="0"/>
              <a:t>doses that do not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antagonize </a:t>
            </a:r>
            <a:r>
              <a:rPr lang="en-US" dirty="0"/>
              <a:t>other systems.]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Doses of </a:t>
            </a:r>
            <a:r>
              <a:rPr lang="en-US" i="1" dirty="0"/>
              <a:t>atropine that reduce spasms also reduce saliva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secretion, </a:t>
            </a:r>
            <a:r>
              <a:rPr lang="en-US" dirty="0" smtClean="0"/>
              <a:t>ocular </a:t>
            </a:r>
            <a:r>
              <a:rPr lang="en-US" dirty="0"/>
              <a:t>accommodation, and urination. These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effects decrease compliance </a:t>
            </a:r>
            <a:r>
              <a:rPr lang="en-US" dirty="0"/>
              <a:t>with </a:t>
            </a:r>
            <a:r>
              <a:rPr lang="en-US" i="1" dirty="0"/>
              <a:t>atropine.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b="1" dirty="0" smtClean="0"/>
              <a:t>C. </a:t>
            </a:r>
            <a:r>
              <a:rPr lang="en-US" b="1" dirty="0"/>
              <a:t>Cardiovascular: </a:t>
            </a:r>
            <a:r>
              <a:rPr lang="en-US" i="1" dirty="0"/>
              <a:t>Atropine produces divergent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effects </a:t>
            </a:r>
            <a:r>
              <a:rPr lang="en-US" i="1" dirty="0"/>
              <a:t>on </a:t>
            </a:r>
            <a:r>
              <a:rPr lang="en-US" i="1" dirty="0" smtClean="0"/>
              <a:t>the </a:t>
            </a:r>
            <a:r>
              <a:rPr lang="en-US" dirty="0" smtClean="0"/>
              <a:t>cardiovascular </a:t>
            </a:r>
            <a:r>
              <a:rPr lang="en-US" dirty="0"/>
              <a:t>system, depending on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dose. At low </a:t>
            </a:r>
            <a:r>
              <a:rPr lang="en-US" dirty="0"/>
              <a:t>doses, the predominant effect is a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slight </a:t>
            </a:r>
            <a:r>
              <a:rPr lang="en-US" dirty="0"/>
              <a:t>decrease in </a:t>
            </a:r>
            <a:r>
              <a:rPr lang="en-US" dirty="0" smtClean="0"/>
              <a:t>heart rate</a:t>
            </a:r>
            <a:r>
              <a:rPr lang="en-US" dirty="0"/>
              <a:t>. This effect results </a:t>
            </a:r>
            <a:r>
              <a:rPr lang="en-US" dirty="0" smtClean="0"/>
              <a:t>from</a:t>
            </a:r>
          </a:p>
          <a:p>
            <a:pPr algn="l" rtl="0">
              <a:buNone/>
            </a:pPr>
            <a:r>
              <a:rPr lang="en-US" dirty="0" smtClean="0"/>
              <a:t>blockade </a:t>
            </a:r>
            <a:r>
              <a:rPr lang="en-US" dirty="0"/>
              <a:t>of the M1 receptors on the</a:t>
            </a:r>
          </a:p>
          <a:p>
            <a:pPr algn="l" rtl="0">
              <a:buNone/>
            </a:pPr>
            <a:r>
              <a:rPr lang="en-US" dirty="0"/>
              <a:t>inhibitory </a:t>
            </a:r>
            <a:r>
              <a:rPr lang="en-US" dirty="0" err="1"/>
              <a:t>prejunctional</a:t>
            </a:r>
            <a:r>
              <a:rPr lang="en-US" dirty="0"/>
              <a:t> (or </a:t>
            </a:r>
            <a:r>
              <a:rPr lang="en-US" dirty="0" err="1"/>
              <a:t>presynaptic</a:t>
            </a:r>
            <a:r>
              <a:rPr lang="en-US" dirty="0"/>
              <a:t>) neurons,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thus permitting increased </a:t>
            </a:r>
            <a:r>
              <a:rPr lang="en-US" dirty="0" err="1"/>
              <a:t>ACh</a:t>
            </a:r>
            <a:r>
              <a:rPr lang="en-US" dirty="0"/>
              <a:t> release. Higher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doses </a:t>
            </a:r>
            <a:r>
              <a:rPr lang="en-US" dirty="0"/>
              <a:t>of </a:t>
            </a:r>
            <a:r>
              <a:rPr lang="en-US" i="1" dirty="0"/>
              <a:t>atropine cause </a:t>
            </a:r>
            <a:r>
              <a:rPr lang="en-US" i="1" dirty="0" smtClean="0"/>
              <a:t>a </a:t>
            </a:r>
            <a:r>
              <a:rPr lang="en-US" dirty="0" smtClean="0"/>
              <a:t>progressive </a:t>
            </a:r>
            <a:r>
              <a:rPr lang="en-US" dirty="0"/>
              <a:t>increase in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heart </a:t>
            </a:r>
            <a:r>
              <a:rPr lang="en-US" dirty="0"/>
              <a:t>rate by blocking the M2 receptors</a:t>
            </a:r>
          </a:p>
          <a:p>
            <a:pPr algn="l" rtl="0">
              <a:buNone/>
            </a:pPr>
            <a:r>
              <a:rPr lang="en-US" dirty="0"/>
              <a:t>on the </a:t>
            </a:r>
            <a:r>
              <a:rPr lang="en-US" dirty="0" err="1"/>
              <a:t>sinoatrial</a:t>
            </a:r>
            <a:r>
              <a:rPr lang="en-US" dirty="0"/>
              <a:t> node.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d. </a:t>
            </a:r>
            <a:r>
              <a:rPr lang="en-US" b="1" dirty="0"/>
              <a:t>Secretions: </a:t>
            </a:r>
            <a:r>
              <a:rPr lang="en-US" dirty="0"/>
              <a:t>Atropine blocks </a:t>
            </a:r>
            <a:r>
              <a:rPr lang="en-US" dirty="0" err="1"/>
              <a:t>muscarinic</a:t>
            </a:r>
            <a:r>
              <a:rPr lang="en-US" dirty="0"/>
              <a:t> receptors in the </a:t>
            </a:r>
            <a:r>
              <a:rPr lang="en-US" dirty="0" smtClean="0"/>
              <a:t>salivary glands</a:t>
            </a:r>
            <a:r>
              <a:rPr lang="en-US" dirty="0"/>
              <a:t>, producing dryness of the mouth (</a:t>
            </a:r>
            <a:r>
              <a:rPr lang="en-US" dirty="0" err="1"/>
              <a:t>xerostomia</a:t>
            </a:r>
            <a:r>
              <a:rPr lang="en-US" dirty="0"/>
              <a:t>). The</a:t>
            </a:r>
          </a:p>
          <a:p>
            <a:pPr algn="l" rtl="0">
              <a:buNone/>
            </a:pPr>
            <a:r>
              <a:rPr lang="en-US" dirty="0" smtClean="0"/>
              <a:t>    salivary </a:t>
            </a:r>
            <a:r>
              <a:rPr lang="en-US" dirty="0"/>
              <a:t>glands are </a:t>
            </a:r>
            <a:r>
              <a:rPr lang="en-US" dirty="0" smtClean="0"/>
              <a:t>sensitive </a:t>
            </a:r>
            <a:r>
              <a:rPr lang="en-US" dirty="0"/>
              <a:t>to </a:t>
            </a:r>
            <a:r>
              <a:rPr lang="en-US" i="1" dirty="0"/>
              <a:t>atropine. Sweat </a:t>
            </a:r>
            <a:r>
              <a:rPr lang="en-US" i="1" dirty="0" smtClean="0"/>
              <a:t>and </a:t>
            </a:r>
            <a:r>
              <a:rPr lang="en-US" dirty="0" err="1" smtClean="0"/>
              <a:t>lacrimal</a:t>
            </a:r>
            <a:r>
              <a:rPr lang="en-US" dirty="0" smtClean="0"/>
              <a:t> </a:t>
            </a:r>
            <a:r>
              <a:rPr lang="en-US" dirty="0"/>
              <a:t>glands are similarly affected. [Note: Inhibition of secretions</a:t>
            </a:r>
          </a:p>
          <a:p>
            <a:pPr algn="l" rtl="0">
              <a:buNone/>
            </a:pPr>
            <a:r>
              <a:rPr lang="en-US" dirty="0" smtClean="0"/>
              <a:t>    by </a:t>
            </a:r>
            <a:r>
              <a:rPr lang="en-US" dirty="0"/>
              <a:t>sweat glands can cause elevated body </a:t>
            </a:r>
            <a:r>
              <a:rPr lang="en-US" dirty="0" smtClean="0"/>
              <a:t>temperature, which </a:t>
            </a:r>
            <a:r>
              <a:rPr lang="en-US" dirty="0"/>
              <a:t>can be dangerous in children and the elderly.]</a:t>
            </a: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Therapeutic uses:</a:t>
            </a:r>
          </a:p>
          <a:p>
            <a:pPr marL="514350" indent="-514350" algn="l" rtl="0">
              <a:buAutoNum type="arabicPeriod"/>
            </a:pPr>
            <a:r>
              <a:rPr lang="en-US" b="1" dirty="0" smtClean="0"/>
              <a:t>Ophthalmic</a:t>
            </a:r>
            <a:r>
              <a:rPr lang="en-US" b="1" dirty="0"/>
              <a:t>: </a:t>
            </a:r>
            <a:r>
              <a:rPr lang="en-US" dirty="0"/>
              <a:t>Topical atropine exerts both </a:t>
            </a:r>
            <a:endParaRPr lang="en-US" dirty="0" smtClean="0"/>
          </a:p>
          <a:p>
            <a:pPr marL="514350" indent="-514350" algn="l" rtl="0">
              <a:buNone/>
            </a:pPr>
            <a:r>
              <a:rPr lang="en-US" dirty="0" err="1" smtClean="0"/>
              <a:t>mydriatic</a:t>
            </a:r>
            <a:r>
              <a:rPr lang="en-US" dirty="0" smtClean="0"/>
              <a:t> and </a:t>
            </a:r>
            <a:r>
              <a:rPr lang="en-US" dirty="0" err="1" smtClean="0"/>
              <a:t>cycloplegic</a:t>
            </a:r>
            <a:r>
              <a:rPr lang="en-US" dirty="0" smtClean="0"/>
              <a:t> effects. </a:t>
            </a:r>
          </a:p>
          <a:p>
            <a:pPr marL="514350" indent="-514350" algn="l" rtl="0">
              <a:buNone/>
            </a:pPr>
            <a:r>
              <a:rPr lang="en-US" dirty="0" smtClean="0"/>
              <a:t>Shorter-acting </a:t>
            </a:r>
            <a:r>
              <a:rPr lang="en-US" dirty="0" err="1"/>
              <a:t>antimuscarinics</a:t>
            </a:r>
            <a:r>
              <a:rPr lang="en-US" dirty="0"/>
              <a:t> (</a:t>
            </a:r>
            <a:r>
              <a:rPr lang="en-US" i="1" dirty="0" err="1"/>
              <a:t>cyclopentolate</a:t>
            </a:r>
            <a:r>
              <a:rPr lang="en-US" i="1" dirty="0"/>
              <a:t> </a:t>
            </a:r>
            <a:endParaRPr lang="en-US" i="1" dirty="0" smtClean="0"/>
          </a:p>
          <a:p>
            <a:pPr marL="514350" indent="-514350" algn="l" rtl="0">
              <a:buNone/>
            </a:pPr>
            <a:r>
              <a:rPr lang="en-US" i="1" dirty="0" smtClean="0"/>
              <a:t>and </a:t>
            </a:r>
            <a:r>
              <a:rPr lang="en-US" i="1" dirty="0" err="1" smtClean="0"/>
              <a:t>tropicamide</a:t>
            </a:r>
            <a:r>
              <a:rPr lang="en-US" i="1" dirty="0"/>
              <a:t>) have largely replaced atropine </a:t>
            </a:r>
            <a:endParaRPr lang="en-US" i="1" dirty="0" smtClean="0"/>
          </a:p>
          <a:p>
            <a:pPr marL="514350" indent="-514350" algn="l" rtl="0">
              <a:buNone/>
            </a:pPr>
            <a:r>
              <a:rPr lang="en-US" i="1" dirty="0" smtClean="0"/>
              <a:t>due </a:t>
            </a:r>
            <a:r>
              <a:rPr lang="en-US" i="1" dirty="0"/>
              <a:t>to </a:t>
            </a:r>
            <a:r>
              <a:rPr lang="en-US" i="1" dirty="0" smtClean="0"/>
              <a:t> Prolonged </a:t>
            </a:r>
            <a:r>
              <a:rPr lang="en-US" dirty="0" err="1" smtClean="0"/>
              <a:t>mydriasis</a:t>
            </a:r>
            <a:r>
              <a:rPr lang="en-US" dirty="0" smtClean="0"/>
              <a:t> </a:t>
            </a:r>
            <a:r>
              <a:rPr lang="en-US" dirty="0"/>
              <a:t>observed with </a:t>
            </a:r>
            <a:endParaRPr lang="en-US" dirty="0" smtClean="0"/>
          </a:p>
          <a:p>
            <a:pPr marL="514350" indent="-514350" algn="l" rtl="0">
              <a:buNone/>
            </a:pPr>
            <a:r>
              <a:rPr lang="en-US" i="1" dirty="0" smtClean="0"/>
              <a:t>atropine </a:t>
            </a:r>
            <a:r>
              <a:rPr lang="en-US" i="1" dirty="0"/>
              <a:t>(7 to </a:t>
            </a:r>
            <a:r>
              <a:rPr lang="en-US" i="1" dirty="0" smtClean="0"/>
              <a:t>14 </a:t>
            </a:r>
            <a:r>
              <a:rPr lang="en-US" i="1" dirty="0"/>
              <a:t>days </a:t>
            </a:r>
            <a:r>
              <a:rPr lang="en-US" i="1" dirty="0" smtClean="0"/>
              <a:t> vs</a:t>
            </a:r>
            <a:r>
              <a:rPr lang="en-US" i="1" dirty="0"/>
              <a:t>. 6 to 24 </a:t>
            </a:r>
            <a:r>
              <a:rPr lang="en-US" i="1" dirty="0" smtClean="0"/>
              <a:t>hours </a:t>
            </a:r>
            <a:r>
              <a:rPr lang="en-US" dirty="0" smtClean="0"/>
              <a:t>with </a:t>
            </a:r>
          </a:p>
          <a:p>
            <a:pPr marL="514350" indent="-514350" algn="l" rtl="0">
              <a:buNone/>
            </a:pPr>
            <a:r>
              <a:rPr lang="en-US" dirty="0" smtClean="0"/>
              <a:t>other </a:t>
            </a:r>
            <a:r>
              <a:rPr lang="en-US" dirty="0"/>
              <a:t>agents). 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2. </a:t>
            </a:r>
            <a:r>
              <a:rPr lang="en-US" b="1" dirty="0"/>
              <a:t>Antispasmodic: </a:t>
            </a:r>
            <a:r>
              <a:rPr lang="en-US" dirty="0"/>
              <a:t>Atropine is used as an antispasmodic </a:t>
            </a:r>
            <a:r>
              <a:rPr lang="en-US" dirty="0" smtClean="0"/>
              <a:t>agent to </a:t>
            </a:r>
            <a:r>
              <a:rPr lang="en-US" dirty="0"/>
              <a:t>relax the GI tract.</a:t>
            </a:r>
          </a:p>
          <a:p>
            <a:pPr algn="l" rtl="0">
              <a:buNone/>
            </a:pPr>
            <a:r>
              <a:rPr lang="en-US" b="1" dirty="0" smtClean="0"/>
              <a:t>3. </a:t>
            </a:r>
            <a:r>
              <a:rPr lang="en-US" b="1" dirty="0"/>
              <a:t>Cardiovascular: </a:t>
            </a:r>
            <a:r>
              <a:rPr lang="en-US" dirty="0"/>
              <a:t>The drug is used to treat </a:t>
            </a:r>
            <a:r>
              <a:rPr lang="en-US" dirty="0" err="1"/>
              <a:t>bradycardia</a:t>
            </a:r>
            <a:r>
              <a:rPr lang="en-US" dirty="0"/>
              <a:t> of </a:t>
            </a:r>
            <a:r>
              <a:rPr lang="en-US" dirty="0" smtClean="0"/>
              <a:t>varying etiologies</a:t>
            </a:r>
            <a:r>
              <a:rPr lang="en-US" dirty="0"/>
              <a:t>.</a:t>
            </a:r>
          </a:p>
          <a:p>
            <a:pPr algn="l" rtl="0">
              <a:buNone/>
            </a:pPr>
            <a:r>
              <a:rPr lang="en-US" b="1" dirty="0" smtClean="0"/>
              <a:t>4. </a:t>
            </a:r>
            <a:r>
              <a:rPr lang="en-US" b="1" dirty="0" err="1"/>
              <a:t>Antisecretory</a:t>
            </a:r>
            <a:r>
              <a:rPr lang="en-US" b="1" dirty="0"/>
              <a:t>: </a:t>
            </a:r>
            <a:r>
              <a:rPr lang="en-US" dirty="0"/>
              <a:t>Atropine is sometimes used as an </a:t>
            </a:r>
            <a:r>
              <a:rPr lang="en-US" dirty="0" err="1" smtClean="0"/>
              <a:t>antisecretory</a:t>
            </a:r>
            <a:r>
              <a:rPr lang="en-US" dirty="0" smtClean="0"/>
              <a:t> agent </a:t>
            </a:r>
            <a:r>
              <a:rPr lang="en-US" dirty="0"/>
              <a:t>to block secretions in the upper and lower </a:t>
            </a:r>
            <a:r>
              <a:rPr lang="en-US" dirty="0" smtClean="0"/>
              <a:t>respiratory tracts </a:t>
            </a:r>
            <a:r>
              <a:rPr lang="en-US" dirty="0"/>
              <a:t>prior to surgery.</a:t>
            </a:r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/>
              <a:t>5</a:t>
            </a:r>
            <a:r>
              <a:rPr lang="en-US" b="1" dirty="0" smtClean="0"/>
              <a:t>. </a:t>
            </a:r>
            <a:r>
              <a:rPr lang="en-US" b="1" dirty="0"/>
              <a:t>Antidote for cholinergic agonists: </a:t>
            </a:r>
            <a:r>
              <a:rPr lang="en-US" dirty="0"/>
              <a:t>Atropine is used for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treatment </a:t>
            </a:r>
            <a:r>
              <a:rPr lang="en-US" dirty="0"/>
              <a:t>of organophosphate (insecticides, nerve gases)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poisoning, of </a:t>
            </a:r>
            <a:r>
              <a:rPr lang="en-US" dirty="0"/>
              <a:t>overdose of clinically used </a:t>
            </a:r>
            <a:endParaRPr lang="en-US" dirty="0" smtClean="0"/>
          </a:p>
          <a:p>
            <a:pPr algn="l" rtl="0">
              <a:buNone/>
            </a:pPr>
            <a:r>
              <a:rPr lang="en-US" dirty="0" err="1" smtClean="0"/>
              <a:t>anticholinesterases</a:t>
            </a:r>
            <a:r>
              <a:rPr lang="en-US" dirty="0" smtClean="0"/>
              <a:t> such as </a:t>
            </a:r>
            <a:r>
              <a:rPr lang="en-US" i="1" dirty="0" err="1"/>
              <a:t>physostigmine</a:t>
            </a:r>
            <a:r>
              <a:rPr lang="en-US" i="1" dirty="0"/>
              <a:t>, and in some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types </a:t>
            </a:r>
            <a:r>
              <a:rPr lang="en-US" i="1" dirty="0"/>
              <a:t>of mushroom </a:t>
            </a:r>
            <a:r>
              <a:rPr lang="en-US" i="1" dirty="0" smtClean="0"/>
              <a:t>poisoning </a:t>
            </a:r>
            <a:r>
              <a:rPr lang="en-US" dirty="0" smtClean="0"/>
              <a:t>(certain </a:t>
            </a:r>
            <a:r>
              <a:rPr lang="en-US" dirty="0"/>
              <a:t>mushrooms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contain </a:t>
            </a:r>
            <a:r>
              <a:rPr lang="en-US" dirty="0"/>
              <a:t>cholinergic substances that block</a:t>
            </a:r>
          </a:p>
          <a:p>
            <a:pPr algn="l" rtl="0">
              <a:buNone/>
            </a:pPr>
            <a:r>
              <a:rPr lang="en-US" dirty="0" err="1"/>
              <a:t>cholinesterases</a:t>
            </a:r>
            <a:r>
              <a:rPr lang="en-US" dirty="0"/>
              <a:t>). Massive doses of </a:t>
            </a:r>
            <a:r>
              <a:rPr lang="en-US" i="1" dirty="0"/>
              <a:t>atropine may be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required </a:t>
            </a:r>
            <a:r>
              <a:rPr lang="en-US" dirty="0" smtClean="0"/>
              <a:t>over </a:t>
            </a:r>
            <a:r>
              <a:rPr lang="en-US" dirty="0"/>
              <a:t>a long period of time to counteract the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poisons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ability of </a:t>
            </a:r>
            <a:r>
              <a:rPr lang="en-US" i="1" dirty="0">
                <a:solidFill>
                  <a:srgbClr val="FF0000"/>
                </a:solidFill>
              </a:rPr>
              <a:t>atropine to enter the central </a:t>
            </a:r>
            <a:endParaRPr lang="en-US" i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nervous </a:t>
            </a:r>
            <a:r>
              <a:rPr lang="en-US" i="1" dirty="0">
                <a:solidFill>
                  <a:srgbClr val="FF0000"/>
                </a:solidFill>
              </a:rPr>
              <a:t>system (CNS) </a:t>
            </a:r>
            <a:r>
              <a:rPr lang="en-US" i="1" dirty="0" smtClean="0">
                <a:solidFill>
                  <a:srgbClr val="FF0000"/>
                </a:solidFill>
              </a:rPr>
              <a:t>is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dirty="0">
                <a:solidFill>
                  <a:srgbClr val="FF0000"/>
                </a:solidFill>
              </a:rPr>
              <a:t>particular importance in 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treating </a:t>
            </a:r>
            <a:r>
              <a:rPr lang="en-US" dirty="0">
                <a:solidFill>
                  <a:srgbClr val="FF0000"/>
                </a:solidFill>
              </a:rPr>
              <a:t>central toxic effects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dirty="0" err="1" smtClean="0">
                <a:solidFill>
                  <a:srgbClr val="FF0000"/>
                </a:solidFill>
              </a:rPr>
              <a:t>anticholinesterases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5840435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400" b="1" dirty="0" smtClean="0"/>
              <a:t>Pharmacokinetics</a:t>
            </a:r>
            <a:r>
              <a:rPr lang="en-US" sz="2400" b="1" dirty="0"/>
              <a:t>: </a:t>
            </a:r>
            <a:r>
              <a:rPr lang="en-US" sz="2400" dirty="0"/>
              <a:t>Atropine is readily absorbed, partially </a:t>
            </a: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metabolized by </a:t>
            </a:r>
            <a:r>
              <a:rPr lang="en-US" sz="2400" dirty="0"/>
              <a:t>the liver, and eliminated primarily in urine. It has </a:t>
            </a: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a half-life of </a:t>
            </a:r>
            <a:r>
              <a:rPr lang="en-US" sz="2400" dirty="0"/>
              <a:t>about 4 hours.</a:t>
            </a:r>
          </a:p>
          <a:p>
            <a:pPr algn="l" rtl="0">
              <a:buNone/>
            </a:pPr>
            <a:r>
              <a:rPr lang="en-US" sz="2400" b="1" dirty="0" smtClean="0"/>
              <a:t> </a:t>
            </a:r>
            <a:r>
              <a:rPr lang="en-US" sz="2400" b="1" dirty="0"/>
              <a:t>Adverse effects: </a:t>
            </a:r>
            <a:r>
              <a:rPr lang="en-US" sz="2400" dirty="0"/>
              <a:t>Depending on the dose, </a:t>
            </a:r>
            <a:r>
              <a:rPr lang="en-US" sz="2400" i="1" dirty="0"/>
              <a:t>atropine may cause</a:t>
            </a:r>
          </a:p>
          <a:p>
            <a:pPr algn="l" rtl="0">
              <a:buNone/>
            </a:pPr>
            <a:r>
              <a:rPr lang="en-US" sz="2400" dirty="0"/>
              <a:t>dry mouth, blurred vision, “sandy eyes,” tachycardia, urinary</a:t>
            </a:r>
          </a:p>
          <a:p>
            <a:pPr algn="l" rtl="0">
              <a:buNone/>
            </a:pPr>
            <a:r>
              <a:rPr lang="en-US" sz="2400" dirty="0"/>
              <a:t>retention, and constipation. Effects on the CNS include restlessness,</a:t>
            </a:r>
          </a:p>
          <a:p>
            <a:pPr algn="l" rtl="0">
              <a:buNone/>
            </a:pPr>
            <a:r>
              <a:rPr lang="en-US" sz="2400" dirty="0"/>
              <a:t>confusion, hallucinations, and delirium, which may progress</a:t>
            </a:r>
          </a:p>
          <a:p>
            <a:pPr algn="l" rtl="0">
              <a:buNone/>
            </a:pPr>
            <a:r>
              <a:rPr lang="en-US" sz="2400" dirty="0"/>
              <a:t>to depression, collapse of the circulatory and respiratory</a:t>
            </a:r>
          </a:p>
          <a:p>
            <a:pPr algn="l" rtl="0">
              <a:buNone/>
            </a:pPr>
            <a:r>
              <a:rPr lang="en-US" sz="2400" dirty="0"/>
              <a:t>systems, and death. </a:t>
            </a:r>
            <a:r>
              <a:rPr lang="en-US" sz="2400" dirty="0">
                <a:solidFill>
                  <a:srgbClr val="FF0000"/>
                </a:solidFill>
              </a:rPr>
              <a:t>Low doses of cholinesterase inhibitors,</a:t>
            </a:r>
          </a:p>
          <a:p>
            <a:pPr algn="l" rtl="0">
              <a:buNone/>
            </a:pPr>
            <a:r>
              <a:rPr lang="en-US" sz="2400" dirty="0">
                <a:solidFill>
                  <a:srgbClr val="FF0000"/>
                </a:solidFill>
              </a:rPr>
              <a:t>such as </a:t>
            </a:r>
            <a:r>
              <a:rPr lang="en-US" sz="2400" i="1" dirty="0" err="1">
                <a:solidFill>
                  <a:srgbClr val="FF0000"/>
                </a:solidFill>
              </a:rPr>
              <a:t>physostigmine</a:t>
            </a:r>
            <a:r>
              <a:rPr lang="en-US" sz="2400" i="1" dirty="0">
                <a:solidFill>
                  <a:srgbClr val="FF0000"/>
                </a:solidFill>
              </a:rPr>
              <a:t>, may be used to overcome atropine toxicity.</a:t>
            </a:r>
          </a:p>
          <a:p>
            <a:pPr algn="l" rtl="0">
              <a:buNone/>
            </a:pPr>
            <a:r>
              <a:rPr lang="en-US" sz="2400" i="1" dirty="0" smtClean="0"/>
              <a:t>The drug </a:t>
            </a:r>
            <a:r>
              <a:rPr lang="en-US" sz="2400" dirty="0" smtClean="0"/>
              <a:t>may </a:t>
            </a:r>
            <a:r>
              <a:rPr lang="en-US" sz="2400" dirty="0"/>
              <a:t>be dangerous in children, because they are sensitive to </a:t>
            </a:r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Its effects</a:t>
            </a:r>
            <a:r>
              <a:rPr lang="en-US" sz="2400" dirty="0"/>
              <a:t>, particularly to rapid increases in body </a:t>
            </a:r>
            <a:r>
              <a:rPr lang="en-US" sz="2400" dirty="0" smtClean="0"/>
              <a:t>temperature.</a:t>
            </a:r>
            <a:endParaRPr lang="ar-IQ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Adverse effects of </a:t>
            </a:r>
            <a:r>
              <a:rPr lang="en-US" dirty="0" err="1" smtClean="0"/>
              <a:t>muscarinic</a:t>
            </a:r>
            <a:r>
              <a:rPr lang="en-US" dirty="0" smtClean="0"/>
              <a:t> antagonists</a:t>
            </a:r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142984"/>
            <a:ext cx="3571900" cy="5456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35798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B. Scopolamine</a:t>
            </a:r>
          </a:p>
          <a:p>
            <a:pPr algn="l" rtl="0"/>
            <a:r>
              <a:rPr lang="en-US" dirty="0" smtClean="0"/>
              <a:t>Is tertiary </a:t>
            </a:r>
            <a:r>
              <a:rPr lang="en-US" dirty="0"/>
              <a:t>amine plant alkaloid,</a:t>
            </a:r>
          </a:p>
          <a:p>
            <a:pPr algn="l" rtl="0">
              <a:buNone/>
            </a:pPr>
            <a:r>
              <a:rPr lang="en-US" dirty="0"/>
              <a:t>produces peripheral effects similar to those of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atropine</a:t>
            </a:r>
            <a:r>
              <a:rPr lang="en-US" dirty="0"/>
              <a:t>. </a:t>
            </a:r>
            <a:r>
              <a:rPr lang="en-US" dirty="0" smtClean="0"/>
              <a:t>However,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scopolamine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has greater action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CNS </a:t>
            </a:r>
            <a:r>
              <a:rPr lang="en-US" dirty="0"/>
              <a:t>(unlike atropine, </a:t>
            </a:r>
            <a:r>
              <a:rPr lang="en-US" dirty="0" smtClean="0"/>
              <a:t>CNS effects </a:t>
            </a:r>
            <a:r>
              <a:rPr lang="en-US" dirty="0"/>
              <a:t>are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observed </a:t>
            </a:r>
            <a:r>
              <a:rPr lang="en-US" dirty="0"/>
              <a:t>at therapeutic doses) and a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longer duration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 action </a:t>
            </a:r>
            <a:r>
              <a:rPr lang="en-US" dirty="0"/>
              <a:t>as compared to atropine. </a:t>
            </a:r>
            <a:endParaRPr lang="en-US" dirty="0" smtClean="0"/>
          </a:p>
          <a:p>
            <a:pPr algn="l" rtl="0">
              <a:buNone/>
            </a:pPr>
            <a:r>
              <a:rPr lang="en-US" b="1" dirty="0" smtClean="0"/>
              <a:t>Actions</a:t>
            </a:r>
            <a:r>
              <a:rPr lang="en-US" b="1" dirty="0"/>
              <a:t>: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Scopolamine is one of the most effective </a:t>
            </a: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anti–motion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sickness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drugs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available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Therapeutic </a:t>
            </a:r>
            <a:r>
              <a:rPr lang="en-US" b="1" dirty="0"/>
              <a:t>uses: </a:t>
            </a:r>
            <a:endParaRPr lang="en-US" b="1" dirty="0" smtClean="0"/>
          </a:p>
          <a:p>
            <a:pPr algn="l" rtl="0"/>
            <a:r>
              <a:rPr lang="en-US" dirty="0" smtClean="0"/>
              <a:t>prevention </a:t>
            </a:r>
            <a:r>
              <a:rPr lang="en-US" dirty="0"/>
              <a:t>of motion </a:t>
            </a:r>
            <a:r>
              <a:rPr lang="en-US" dirty="0" smtClean="0"/>
              <a:t>sickness </a:t>
            </a:r>
            <a:r>
              <a:rPr lang="en-US" dirty="0"/>
              <a:t>and postoperative nausea </a:t>
            </a:r>
            <a:r>
              <a:rPr lang="en-US" dirty="0" smtClean="0"/>
              <a:t>and vomiting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r>
              <a:rPr lang="en-US" dirty="0" smtClean="0"/>
              <a:t>For </a:t>
            </a:r>
            <a:r>
              <a:rPr lang="en-US" dirty="0"/>
              <a:t>motion sickness, it is available as a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topical </a:t>
            </a:r>
            <a:r>
              <a:rPr lang="en-US" dirty="0"/>
              <a:t>patch </a:t>
            </a:r>
            <a:r>
              <a:rPr lang="en-US" dirty="0" smtClean="0"/>
              <a:t>that provides </a:t>
            </a:r>
            <a:r>
              <a:rPr lang="en-US" dirty="0"/>
              <a:t>effects for up to 3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days</a:t>
            </a:r>
            <a:r>
              <a:rPr lang="en-US" dirty="0"/>
              <a:t>. [Note: As with all drugs used for</a:t>
            </a:r>
          </a:p>
          <a:p>
            <a:pPr algn="l" rtl="0">
              <a:buNone/>
            </a:pPr>
            <a:r>
              <a:rPr lang="en-US" dirty="0"/>
              <a:t>motion sickness, it is much more effective </a:t>
            </a:r>
            <a:endParaRPr lang="en-US" dirty="0" smtClean="0"/>
          </a:p>
          <a:p>
            <a:pPr algn="l" rtl="0">
              <a:buNone/>
            </a:pPr>
            <a:r>
              <a:rPr lang="en-US" dirty="0" err="1" smtClean="0"/>
              <a:t>prophylactically</a:t>
            </a:r>
            <a:r>
              <a:rPr lang="en-US" dirty="0" smtClean="0"/>
              <a:t> </a:t>
            </a:r>
            <a:r>
              <a:rPr lang="en-US" dirty="0"/>
              <a:t>than </a:t>
            </a:r>
            <a:r>
              <a:rPr lang="en-US" dirty="0" smtClean="0"/>
              <a:t>for treating </a:t>
            </a:r>
            <a:r>
              <a:rPr lang="en-US" dirty="0"/>
              <a:t>motion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sickness </a:t>
            </a:r>
            <a:r>
              <a:rPr lang="en-US" dirty="0"/>
              <a:t>once it occurs.]</a:t>
            </a:r>
          </a:p>
          <a:p>
            <a:pPr algn="l" rtl="0">
              <a:buNone/>
            </a:pPr>
            <a:r>
              <a:rPr lang="en-US" b="1" dirty="0" smtClean="0"/>
              <a:t>Pharmacokinetics </a:t>
            </a:r>
            <a:r>
              <a:rPr lang="en-US" b="1" dirty="0"/>
              <a:t>and adverse effects: </a:t>
            </a:r>
            <a:r>
              <a:rPr lang="en-US" dirty="0" smtClean="0"/>
              <a:t>similar</a:t>
            </a:r>
            <a:r>
              <a:rPr lang="en-US" b="1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those of </a:t>
            </a:r>
            <a:r>
              <a:rPr lang="en-US" i="1" dirty="0"/>
              <a:t>atropine.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15290" cy="2298707"/>
          </a:xfrm>
        </p:spPr>
        <p:txBody>
          <a:bodyPr/>
          <a:lstStyle/>
          <a:p>
            <a:r>
              <a:rPr lang="en-US" b="1" dirty="0"/>
              <a:t>Cholinergic</a:t>
            </a:r>
            <a:br>
              <a:rPr lang="en-US" b="1" dirty="0"/>
            </a:br>
            <a:r>
              <a:rPr lang="en-US" b="1" dirty="0"/>
              <a:t>Antagonists</a:t>
            </a:r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/>
              <a:t>C. </a:t>
            </a:r>
            <a:r>
              <a:rPr lang="en-US" b="1" dirty="0" err="1"/>
              <a:t>Ipratropium</a:t>
            </a:r>
            <a:r>
              <a:rPr lang="en-US" b="1" dirty="0"/>
              <a:t> and </a:t>
            </a:r>
            <a:r>
              <a:rPr lang="en-US" b="1" dirty="0" err="1" smtClean="0"/>
              <a:t>tiotropium</a:t>
            </a:r>
            <a:r>
              <a:rPr lang="en-US" b="1" dirty="0" smtClean="0"/>
              <a:t>:</a:t>
            </a:r>
            <a:endParaRPr lang="en-US" b="1" dirty="0"/>
          </a:p>
          <a:p>
            <a:pPr algn="l" rtl="0">
              <a:buNone/>
            </a:pPr>
            <a:r>
              <a:rPr lang="en-US" dirty="0" smtClean="0"/>
              <a:t>are </a:t>
            </a:r>
            <a:r>
              <a:rPr lang="en-US" dirty="0"/>
              <a:t>quaternary derivatives of </a:t>
            </a:r>
            <a:r>
              <a:rPr lang="en-US" i="1" dirty="0"/>
              <a:t>atropine. </a:t>
            </a:r>
            <a:r>
              <a:rPr lang="en-US" dirty="0"/>
              <a:t>These agents are</a:t>
            </a:r>
          </a:p>
          <a:p>
            <a:pPr algn="l" rtl="0">
              <a:buNone/>
            </a:pPr>
            <a:r>
              <a:rPr lang="en-US" dirty="0"/>
              <a:t>approved as bronchodilators for maintenance treatment of </a:t>
            </a:r>
            <a:endParaRPr lang="en-US" dirty="0" smtClean="0"/>
          </a:p>
          <a:p>
            <a:pPr algn="l" rtl="0">
              <a:buNone/>
            </a:pPr>
            <a:r>
              <a:rPr lang="en-US" dirty="0" err="1" smtClean="0"/>
              <a:t>bronchospasm</a:t>
            </a:r>
            <a:r>
              <a:rPr lang="en-US" dirty="0" smtClean="0"/>
              <a:t> associated </a:t>
            </a:r>
            <a:r>
              <a:rPr lang="en-US" dirty="0"/>
              <a:t>with chronic obstructive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pulmonary Disease (COPD</a:t>
            </a:r>
            <a:r>
              <a:rPr lang="en-US" dirty="0"/>
              <a:t>). </a:t>
            </a:r>
            <a:endParaRPr lang="en-US" dirty="0" smtClean="0"/>
          </a:p>
          <a:p>
            <a:pPr algn="l" rtl="0">
              <a:buNone/>
            </a:pPr>
            <a:r>
              <a:rPr lang="en-US" i="1" dirty="0" err="1" smtClean="0"/>
              <a:t>Ipratropium</a:t>
            </a:r>
            <a:r>
              <a:rPr lang="en-US" i="1" dirty="0" smtClean="0"/>
              <a:t> </a:t>
            </a:r>
            <a:r>
              <a:rPr lang="en-US" i="1" dirty="0"/>
              <a:t>is also used in the acute </a:t>
            </a:r>
            <a:r>
              <a:rPr lang="en-US" i="1" dirty="0" smtClean="0"/>
              <a:t>management </a:t>
            </a:r>
            <a:r>
              <a:rPr lang="en-US" i="1" dirty="0"/>
              <a:t>of</a:t>
            </a:r>
          </a:p>
          <a:p>
            <a:pPr algn="l" rtl="0">
              <a:buNone/>
            </a:pPr>
            <a:r>
              <a:rPr lang="en-US" dirty="0" err="1"/>
              <a:t>bronchospasm</a:t>
            </a:r>
            <a:r>
              <a:rPr lang="en-US" dirty="0"/>
              <a:t> in asthma. Both agents are delivered via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inhalation. Because </a:t>
            </a:r>
            <a:r>
              <a:rPr lang="en-US" dirty="0"/>
              <a:t>of their positive charges, these drugs do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not </a:t>
            </a:r>
            <a:r>
              <a:rPr lang="en-US" dirty="0"/>
              <a:t>enter the </a:t>
            </a:r>
            <a:r>
              <a:rPr lang="en-US" dirty="0" smtClean="0"/>
              <a:t>systemic circulation </a:t>
            </a:r>
            <a:r>
              <a:rPr lang="en-US" dirty="0"/>
              <a:t>or the CNS, isolating their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effects </a:t>
            </a:r>
            <a:r>
              <a:rPr lang="en-US" dirty="0"/>
              <a:t>to the </a:t>
            </a:r>
            <a:r>
              <a:rPr lang="en-US" dirty="0" smtClean="0"/>
              <a:t>pulmonary system</a:t>
            </a:r>
            <a:r>
              <a:rPr lang="en-US" dirty="0"/>
              <a:t>. </a:t>
            </a:r>
            <a:r>
              <a:rPr lang="en-US" i="1" dirty="0" err="1"/>
              <a:t>Tiotropium</a:t>
            </a:r>
            <a:r>
              <a:rPr lang="en-US" i="1" dirty="0"/>
              <a:t> is administered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once </a:t>
            </a:r>
            <a:r>
              <a:rPr lang="en-US" i="1" dirty="0"/>
              <a:t>daily, a major </a:t>
            </a:r>
            <a:r>
              <a:rPr lang="en-US" i="1" dirty="0" smtClean="0"/>
              <a:t>advantage over </a:t>
            </a:r>
            <a:r>
              <a:rPr lang="en-US" i="1" dirty="0" err="1" smtClean="0"/>
              <a:t>ipratropium</a:t>
            </a:r>
            <a:r>
              <a:rPr lang="en-US" i="1" dirty="0"/>
              <a:t>, which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requires </a:t>
            </a:r>
            <a:r>
              <a:rPr lang="en-US" i="1" dirty="0"/>
              <a:t>dosing up to four </a:t>
            </a:r>
            <a:r>
              <a:rPr lang="en-US" i="1" dirty="0" smtClean="0"/>
              <a:t>times </a:t>
            </a:r>
            <a:r>
              <a:rPr lang="en-US" i="1" dirty="0"/>
              <a:t>daily. </a:t>
            </a:r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D. </a:t>
            </a:r>
            <a:r>
              <a:rPr lang="en-US" b="1" dirty="0" err="1"/>
              <a:t>Tropicamide</a:t>
            </a:r>
            <a:r>
              <a:rPr lang="en-US" b="1" dirty="0"/>
              <a:t> and </a:t>
            </a:r>
            <a:r>
              <a:rPr lang="en-US" b="1" dirty="0" err="1"/>
              <a:t>cyclopentolate</a:t>
            </a:r>
            <a:endParaRPr lang="en-US" b="1" dirty="0"/>
          </a:p>
          <a:p>
            <a:pPr algn="l" rtl="0"/>
            <a:r>
              <a:rPr lang="en-US" dirty="0" smtClean="0"/>
              <a:t>used </a:t>
            </a:r>
            <a:r>
              <a:rPr lang="en-US" dirty="0"/>
              <a:t>as ophthalmic solutions for </a:t>
            </a:r>
            <a:r>
              <a:rPr lang="en-US" dirty="0" err="1" smtClean="0"/>
              <a:t>mydriasis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cycloplegia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Their duration of action is shorter than that of </a:t>
            </a:r>
            <a:endParaRPr lang="en-US" dirty="0" smtClean="0"/>
          </a:p>
          <a:p>
            <a:pPr algn="l" rtl="0">
              <a:buNone/>
            </a:pPr>
            <a:r>
              <a:rPr lang="en-US" i="1" dirty="0" smtClean="0"/>
              <a:t>atropine</a:t>
            </a:r>
            <a:r>
              <a:rPr lang="en-US" i="1" dirty="0"/>
              <a:t>.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err="1" smtClean="0"/>
              <a:t>Tropicamide</a:t>
            </a:r>
            <a:r>
              <a:rPr lang="en-US" i="1" dirty="0"/>
              <a:t> </a:t>
            </a:r>
            <a:r>
              <a:rPr lang="en-US" dirty="0" smtClean="0"/>
              <a:t>produces </a:t>
            </a:r>
            <a:r>
              <a:rPr lang="en-US" dirty="0" err="1"/>
              <a:t>mydriasis</a:t>
            </a:r>
            <a:r>
              <a:rPr lang="en-US" dirty="0"/>
              <a:t> for 6 hours and </a:t>
            </a:r>
            <a:endParaRPr lang="en-US" dirty="0" smtClean="0"/>
          </a:p>
          <a:p>
            <a:pPr algn="l" rtl="0">
              <a:buNone/>
            </a:pPr>
            <a:r>
              <a:rPr lang="en-US" i="1" dirty="0" err="1" smtClean="0"/>
              <a:t>cyclopentolate</a:t>
            </a:r>
            <a:r>
              <a:rPr lang="en-US" i="1" dirty="0" smtClean="0"/>
              <a:t> </a:t>
            </a:r>
            <a:r>
              <a:rPr lang="en-US" i="1" dirty="0"/>
              <a:t>for 24 hours.</a:t>
            </a:r>
          </a:p>
          <a:p>
            <a:pPr algn="l" rtl="0">
              <a:buNone/>
            </a:pPr>
            <a:r>
              <a:rPr lang="en-US" b="1" dirty="0"/>
              <a:t>E. </a:t>
            </a:r>
            <a:r>
              <a:rPr lang="en-US" b="1" dirty="0" err="1"/>
              <a:t>Benztropine</a:t>
            </a:r>
            <a:r>
              <a:rPr lang="en-US" b="1" dirty="0"/>
              <a:t> and </a:t>
            </a:r>
            <a:r>
              <a:rPr lang="en-US" b="1" dirty="0" err="1"/>
              <a:t>trihexyphenidyl</a:t>
            </a:r>
            <a:endParaRPr lang="en-US" b="1" dirty="0"/>
          </a:p>
          <a:p>
            <a:pPr algn="l" rtl="0"/>
            <a:r>
              <a:rPr lang="en-US" i="1" dirty="0" smtClean="0"/>
              <a:t>useful </a:t>
            </a:r>
            <a:r>
              <a:rPr lang="en-US" i="1" dirty="0"/>
              <a:t>as adjuncts </a:t>
            </a:r>
            <a:r>
              <a:rPr lang="en-US" i="1" dirty="0" smtClean="0"/>
              <a:t>with other </a:t>
            </a:r>
            <a:r>
              <a:rPr lang="en-US" dirty="0" err="1" smtClean="0"/>
              <a:t>antiparkinsonian</a:t>
            </a:r>
            <a:r>
              <a:rPr lang="en-US" dirty="0" smtClean="0"/>
              <a:t> </a:t>
            </a:r>
            <a:r>
              <a:rPr lang="en-US" dirty="0"/>
              <a:t>agents to treat </a:t>
            </a:r>
            <a:r>
              <a:rPr lang="en-US" dirty="0" err="1" smtClean="0"/>
              <a:t>parkinson’s</a:t>
            </a:r>
            <a:r>
              <a:rPr lang="en-US" dirty="0" smtClean="0"/>
              <a:t> disease.</a:t>
            </a:r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286544"/>
          </a:xfrm>
        </p:spPr>
        <p:txBody>
          <a:bodyPr>
            <a:normAutofit lnSpcReduction="10000"/>
          </a:bodyPr>
          <a:lstStyle/>
          <a:p>
            <a:pPr algn="l" rtl="0">
              <a:buNone/>
            </a:pPr>
            <a:r>
              <a:rPr lang="en-US" b="1" dirty="0"/>
              <a:t>F. </a:t>
            </a:r>
            <a:r>
              <a:rPr lang="en-US" b="1" dirty="0" err="1"/>
              <a:t>Darifenacin</a:t>
            </a:r>
            <a:r>
              <a:rPr lang="en-US" b="1" dirty="0"/>
              <a:t>, </a:t>
            </a:r>
            <a:r>
              <a:rPr lang="en-US" b="1" dirty="0" err="1"/>
              <a:t>fesoterodine</a:t>
            </a:r>
            <a:r>
              <a:rPr lang="en-US" b="1" dirty="0"/>
              <a:t>, </a:t>
            </a:r>
            <a:r>
              <a:rPr lang="en-US" b="1" dirty="0" err="1"/>
              <a:t>oxybutynin</a:t>
            </a:r>
            <a:r>
              <a:rPr lang="en-US" b="1" dirty="0"/>
              <a:t>, </a:t>
            </a:r>
            <a:r>
              <a:rPr lang="en-US" b="1" dirty="0" err="1"/>
              <a:t>solifenacin</a:t>
            </a:r>
            <a:r>
              <a:rPr lang="en-US" b="1" dirty="0"/>
              <a:t>, </a:t>
            </a:r>
            <a:r>
              <a:rPr lang="en-US" b="1" dirty="0" err="1" smtClean="0"/>
              <a:t>tolterodine,and</a:t>
            </a:r>
            <a:r>
              <a:rPr lang="en-US" b="1" dirty="0" smtClean="0"/>
              <a:t> </a:t>
            </a:r>
            <a:r>
              <a:rPr lang="en-US" b="1" dirty="0" err="1"/>
              <a:t>trospium</a:t>
            </a:r>
            <a:r>
              <a:rPr lang="en-US" b="1" dirty="0"/>
              <a:t> chloride</a:t>
            </a:r>
          </a:p>
          <a:p>
            <a:pPr algn="l" rtl="0">
              <a:buNone/>
            </a:pPr>
            <a:r>
              <a:rPr lang="en-US" dirty="0"/>
              <a:t>These synthetic </a:t>
            </a:r>
            <a:r>
              <a:rPr lang="en-US" i="1" dirty="0"/>
              <a:t>atropine-like drugs are used to treat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overactive bladder. </a:t>
            </a:r>
            <a:r>
              <a:rPr lang="en-US" dirty="0" smtClean="0"/>
              <a:t>By </a:t>
            </a:r>
            <a:r>
              <a:rPr lang="en-US" dirty="0"/>
              <a:t>blocking </a:t>
            </a:r>
            <a:r>
              <a:rPr lang="en-US" dirty="0" err="1"/>
              <a:t>muscarinic</a:t>
            </a:r>
            <a:r>
              <a:rPr lang="en-US" dirty="0"/>
              <a:t> receptors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in the bladder</a:t>
            </a:r>
            <a:r>
              <a:rPr lang="en-US" dirty="0"/>
              <a:t>, </a:t>
            </a:r>
            <a:r>
              <a:rPr lang="en-US" dirty="0" smtClean="0"/>
              <a:t>bladder </a:t>
            </a:r>
            <a:r>
              <a:rPr lang="en-US" dirty="0"/>
              <a:t>capacity is </a:t>
            </a:r>
            <a:r>
              <a:rPr lang="en-US" dirty="0" smtClean="0"/>
              <a:t>increased</a:t>
            </a:r>
            <a:r>
              <a:rPr lang="en-US" dirty="0"/>
              <a:t>, and </a:t>
            </a:r>
            <a:r>
              <a:rPr lang="en-US" dirty="0" smtClean="0"/>
              <a:t>the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frequency </a:t>
            </a:r>
            <a:r>
              <a:rPr lang="en-US" dirty="0" smtClean="0"/>
              <a:t>of bladder </a:t>
            </a:r>
            <a:r>
              <a:rPr lang="en-US" dirty="0"/>
              <a:t>contractions is </a:t>
            </a:r>
            <a:r>
              <a:rPr lang="en-US" dirty="0" smtClean="0"/>
              <a:t>reduced</a:t>
            </a:r>
            <a:r>
              <a:rPr lang="en-US" dirty="0"/>
              <a:t>.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Side </a:t>
            </a:r>
            <a:r>
              <a:rPr lang="en-US" dirty="0"/>
              <a:t>effects include dry mouth, constipation,</a:t>
            </a:r>
          </a:p>
          <a:p>
            <a:pPr algn="l" rtl="0">
              <a:buNone/>
            </a:pPr>
            <a:r>
              <a:rPr lang="en-US" dirty="0"/>
              <a:t>and blurred </a:t>
            </a:r>
            <a:r>
              <a:rPr lang="en-US" dirty="0" smtClean="0"/>
              <a:t>vision.</a:t>
            </a:r>
          </a:p>
          <a:p>
            <a:pPr algn="l" rtl="0">
              <a:buNone/>
            </a:pPr>
            <a:r>
              <a:rPr lang="en-US" i="1" dirty="0" err="1" smtClean="0"/>
              <a:t>Oxybutynin</a:t>
            </a:r>
            <a:r>
              <a:rPr lang="en-US" i="1" dirty="0" smtClean="0"/>
              <a:t> is </a:t>
            </a:r>
            <a:r>
              <a:rPr lang="en-US" i="1" dirty="0"/>
              <a:t>available as a </a:t>
            </a:r>
            <a:r>
              <a:rPr lang="en-US" i="1" dirty="0" err="1" smtClean="0"/>
              <a:t>transdermal</a:t>
            </a:r>
            <a:r>
              <a:rPr lang="en-US" i="1" dirty="0"/>
              <a:t> </a:t>
            </a:r>
            <a:r>
              <a:rPr lang="en-US" dirty="0" smtClean="0"/>
              <a:t>patch, </a:t>
            </a:r>
          </a:p>
          <a:p>
            <a:pPr algn="l" rtl="0">
              <a:buNone/>
            </a:pPr>
            <a:r>
              <a:rPr lang="en-US" dirty="0" smtClean="0"/>
              <a:t>which </a:t>
            </a:r>
            <a:r>
              <a:rPr lang="en-US" dirty="0"/>
              <a:t>is better tolerated because </a:t>
            </a:r>
            <a:r>
              <a:rPr lang="en-US" dirty="0" smtClean="0"/>
              <a:t>it causes </a:t>
            </a:r>
            <a:r>
              <a:rPr lang="en-US" dirty="0"/>
              <a:t>less dry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mouth than oral </a:t>
            </a:r>
            <a:r>
              <a:rPr lang="en-US" dirty="0"/>
              <a:t>formulations.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215106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GANGLIONIC BLOCKERS</a:t>
            </a:r>
          </a:p>
          <a:p>
            <a:pPr algn="l" rtl="0"/>
            <a:r>
              <a:rPr lang="en-US" dirty="0" smtClean="0"/>
              <a:t>specifically </a:t>
            </a:r>
            <a:r>
              <a:rPr lang="en-US" dirty="0"/>
              <a:t>act on the nicotinic receptors of both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parasympathetic and </a:t>
            </a:r>
            <a:r>
              <a:rPr lang="en-US" dirty="0"/>
              <a:t>sympathetic autonomic ganglia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Therefore</a:t>
            </a:r>
            <a:r>
              <a:rPr lang="en-US" dirty="0"/>
              <a:t>, </a:t>
            </a:r>
            <a:r>
              <a:rPr lang="en-US" dirty="0" err="1"/>
              <a:t>ganglionic</a:t>
            </a:r>
            <a:r>
              <a:rPr lang="en-US" dirty="0"/>
              <a:t> </a:t>
            </a:r>
            <a:r>
              <a:rPr lang="en-US" dirty="0" smtClean="0"/>
              <a:t>blockade is </a:t>
            </a:r>
            <a:r>
              <a:rPr lang="en-US" dirty="0"/>
              <a:t>rarely used therapeutically, but often </a:t>
            </a:r>
            <a:r>
              <a:rPr lang="en-US" dirty="0" smtClean="0"/>
              <a:t>serves </a:t>
            </a:r>
            <a:r>
              <a:rPr lang="en-US" dirty="0"/>
              <a:t>as a tool in </a:t>
            </a:r>
            <a:r>
              <a:rPr lang="en-US" dirty="0" smtClean="0"/>
              <a:t>experimental pharmacology</a:t>
            </a:r>
            <a:r>
              <a:rPr lang="en-US" dirty="0"/>
              <a:t>.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429420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b="1" dirty="0"/>
              <a:t>A. Nicotine</a:t>
            </a:r>
          </a:p>
          <a:p>
            <a:pPr algn="l" rtl="0">
              <a:buNone/>
            </a:pPr>
            <a:r>
              <a:rPr lang="en-US" b="1" dirty="0"/>
              <a:t>A component of cigarette smoke, </a:t>
            </a:r>
            <a:r>
              <a:rPr lang="en-US" b="1" i="1" dirty="0" smtClean="0"/>
              <a:t>is </a:t>
            </a:r>
            <a:r>
              <a:rPr lang="en-US" b="1" i="1" dirty="0"/>
              <a:t>a </a:t>
            </a:r>
            <a:r>
              <a:rPr lang="en-US" b="1" i="1" dirty="0" smtClean="0"/>
              <a:t>poison </a:t>
            </a:r>
            <a:r>
              <a:rPr lang="en-US" b="1" dirty="0" smtClean="0"/>
              <a:t>with </a:t>
            </a:r>
          </a:p>
          <a:p>
            <a:pPr algn="l" rtl="0">
              <a:buNone/>
            </a:pPr>
            <a:r>
              <a:rPr lang="en-US" b="1" dirty="0" smtClean="0"/>
              <a:t>many undesirable </a:t>
            </a:r>
            <a:r>
              <a:rPr lang="en-US" b="1" dirty="0"/>
              <a:t>actions.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It </a:t>
            </a:r>
            <a:r>
              <a:rPr lang="en-US" b="1" dirty="0"/>
              <a:t>is without therapeutic </a:t>
            </a:r>
            <a:r>
              <a:rPr lang="en-US" b="1" dirty="0" smtClean="0"/>
              <a:t>benefit and </a:t>
            </a:r>
            <a:r>
              <a:rPr lang="en-US" b="1" dirty="0"/>
              <a:t>is deleterious to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health</a:t>
            </a:r>
            <a:r>
              <a:rPr lang="en-US" b="1" dirty="0"/>
              <a:t>. </a:t>
            </a:r>
            <a:r>
              <a:rPr lang="en-US" b="1" dirty="0" smtClean="0"/>
              <a:t>Depending </a:t>
            </a:r>
            <a:r>
              <a:rPr lang="en-US" b="1" dirty="0"/>
              <a:t>on </a:t>
            </a:r>
            <a:r>
              <a:rPr lang="en-US" b="1" dirty="0" smtClean="0"/>
              <a:t>the </a:t>
            </a:r>
            <a:r>
              <a:rPr lang="en-US" b="1" dirty="0"/>
              <a:t>dose, </a:t>
            </a:r>
            <a:r>
              <a:rPr lang="en-US" b="1" i="1" dirty="0" smtClean="0"/>
              <a:t>nicotine </a:t>
            </a:r>
            <a:r>
              <a:rPr lang="en-US" b="1" dirty="0" smtClean="0"/>
              <a:t>depolarizes </a:t>
            </a:r>
          </a:p>
          <a:p>
            <a:pPr algn="l" rtl="0">
              <a:buNone/>
            </a:pPr>
            <a:r>
              <a:rPr lang="en-US" b="1" dirty="0" smtClean="0"/>
              <a:t>autonomic </a:t>
            </a:r>
            <a:r>
              <a:rPr lang="en-US" b="1" dirty="0"/>
              <a:t>ganglia, </a:t>
            </a:r>
            <a:r>
              <a:rPr lang="en-US" b="1" dirty="0" smtClean="0"/>
              <a:t>resulting </a:t>
            </a:r>
            <a:r>
              <a:rPr lang="en-US" b="1" dirty="0"/>
              <a:t>first in </a:t>
            </a:r>
            <a:r>
              <a:rPr lang="en-US" b="1" dirty="0" smtClean="0"/>
              <a:t> stimulation </a:t>
            </a:r>
            <a:r>
              <a:rPr lang="en-US" b="1" dirty="0"/>
              <a:t>and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then in </a:t>
            </a:r>
            <a:r>
              <a:rPr lang="en-US" b="1" dirty="0"/>
              <a:t>paralysis of all ganglia. </a:t>
            </a:r>
            <a:r>
              <a:rPr lang="en-US" b="1" dirty="0" smtClean="0"/>
              <a:t>The </a:t>
            </a:r>
            <a:r>
              <a:rPr lang="en-US" b="1" dirty="0"/>
              <a:t>stimulatory effects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are complex and result </a:t>
            </a:r>
            <a:r>
              <a:rPr lang="en-US" b="1" dirty="0"/>
              <a:t>from increased </a:t>
            </a:r>
            <a:r>
              <a:rPr lang="en-US" b="1" dirty="0" smtClean="0"/>
              <a:t>release </a:t>
            </a:r>
            <a:r>
              <a:rPr lang="en-US" b="1" dirty="0"/>
              <a:t>of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neurotransmitters , due to </a:t>
            </a:r>
            <a:r>
              <a:rPr lang="en-US" b="1" dirty="0"/>
              <a:t>effects on both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sympathetic and </a:t>
            </a:r>
            <a:r>
              <a:rPr lang="en-US" b="1" dirty="0"/>
              <a:t>parasympathetic ganglia</a:t>
            </a:r>
            <a:r>
              <a:rPr lang="en-US" b="1" dirty="0" smtClean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/>
              <a:t>   These </a:t>
            </a:r>
            <a:r>
              <a:rPr lang="en-US" dirty="0"/>
              <a:t>include </a:t>
            </a:r>
            <a:r>
              <a:rPr lang="en-US" dirty="0" smtClean="0"/>
              <a:t>increased blood </a:t>
            </a:r>
            <a:r>
              <a:rPr lang="en-US" dirty="0"/>
              <a:t>pressure and cardiac rate (due to release of transmitter </a:t>
            </a:r>
            <a:r>
              <a:rPr lang="en-US" dirty="0" smtClean="0"/>
              <a:t>from adrenergic </a:t>
            </a:r>
            <a:r>
              <a:rPr lang="en-US" dirty="0"/>
              <a:t>terminals and from the adrenal medulla) and </a:t>
            </a:r>
            <a:r>
              <a:rPr lang="en-US" dirty="0" smtClean="0"/>
              <a:t>increased peristalsis </a:t>
            </a:r>
            <a:r>
              <a:rPr lang="en-US" dirty="0"/>
              <a:t>and secretions. At higher doses, the blood pressure </a:t>
            </a:r>
            <a:r>
              <a:rPr lang="en-US" dirty="0" smtClean="0"/>
              <a:t>falls because </a:t>
            </a:r>
            <a:r>
              <a:rPr lang="en-US" dirty="0"/>
              <a:t>of </a:t>
            </a:r>
            <a:r>
              <a:rPr lang="en-US" dirty="0" err="1"/>
              <a:t>ganglionic</a:t>
            </a:r>
            <a:r>
              <a:rPr lang="en-US" dirty="0"/>
              <a:t> blockade, and activity in both the GI tract </a:t>
            </a:r>
            <a:r>
              <a:rPr lang="en-US" dirty="0" smtClean="0"/>
              <a:t>and bladder </a:t>
            </a:r>
            <a:r>
              <a:rPr lang="en-US" dirty="0"/>
              <a:t>musculature </a:t>
            </a:r>
            <a:r>
              <a:rPr lang="en-US" dirty="0" smtClean="0"/>
              <a:t>ceases.</a:t>
            </a:r>
            <a:endParaRPr lang="ar-IQ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715436" cy="628654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NEUROMUSCULAR-BLOCKING </a:t>
            </a:r>
            <a:r>
              <a:rPr lang="en-US" b="1" dirty="0"/>
              <a:t>AGENTS</a:t>
            </a:r>
          </a:p>
          <a:p>
            <a:pPr algn="l" rtl="0"/>
            <a:r>
              <a:rPr lang="en-US" b="1" dirty="0"/>
              <a:t>These drugs block cholinergic transmission between motor nerve </a:t>
            </a:r>
            <a:r>
              <a:rPr lang="en-US" b="1" dirty="0" smtClean="0"/>
              <a:t>endings and </a:t>
            </a:r>
            <a:r>
              <a:rPr lang="en-US" b="1" dirty="0"/>
              <a:t>the nicotinic receptors on the skeletal </a:t>
            </a:r>
            <a:r>
              <a:rPr lang="en-US" b="1" dirty="0" smtClean="0"/>
              <a:t>muscle. Neuromuscular </a:t>
            </a:r>
            <a:r>
              <a:rPr lang="en-US" b="1" dirty="0"/>
              <a:t>blockers are </a:t>
            </a:r>
            <a:r>
              <a:rPr lang="en-US" b="1" dirty="0" smtClean="0"/>
              <a:t>clinically useful </a:t>
            </a:r>
            <a:r>
              <a:rPr lang="en-US" b="1" dirty="0"/>
              <a:t>during surgery to facilitate tracheal intubation and </a:t>
            </a:r>
            <a:r>
              <a:rPr lang="en-US" b="1" dirty="0" smtClean="0"/>
              <a:t>provide complete </a:t>
            </a:r>
            <a:r>
              <a:rPr lang="en-US" b="1" dirty="0"/>
              <a:t>muscle relaxation at lower anesthetic doses, allowing for </a:t>
            </a:r>
            <a:r>
              <a:rPr lang="en-US" b="1" dirty="0" smtClean="0"/>
              <a:t>more rapid </a:t>
            </a:r>
            <a:r>
              <a:rPr lang="en-US" b="1" dirty="0"/>
              <a:t>recovery from anesthesia and reducing postoperative </a:t>
            </a:r>
            <a:r>
              <a:rPr lang="en-US" b="1" dirty="0" smtClean="0"/>
              <a:t>respiratory depression</a:t>
            </a:r>
            <a:r>
              <a:rPr lang="en-US" b="1" dirty="0"/>
              <a:t>.</a:t>
            </a:r>
            <a:endParaRPr lang="ar-IQ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6429420"/>
          </a:xfrm>
        </p:spPr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b="1" dirty="0"/>
              <a:t>A. </a:t>
            </a:r>
            <a:r>
              <a:rPr lang="en-US" b="1" dirty="0" err="1"/>
              <a:t>Nondepolarizing</a:t>
            </a:r>
            <a:r>
              <a:rPr lang="en-US" b="1" dirty="0"/>
              <a:t> (competitive) blockers</a:t>
            </a:r>
          </a:p>
          <a:p>
            <a:pPr algn="l" rtl="0">
              <a:buNone/>
            </a:pPr>
            <a:r>
              <a:rPr lang="en-US" dirty="0"/>
              <a:t>The first drug known to block the skeletal NMJ was </a:t>
            </a:r>
            <a:endParaRPr lang="en-US" dirty="0" smtClean="0"/>
          </a:p>
          <a:p>
            <a:pPr algn="l" rtl="0">
              <a:buNone/>
            </a:pPr>
            <a:r>
              <a:rPr lang="en-US" i="1" dirty="0" smtClean="0"/>
              <a:t>curare</a:t>
            </a:r>
            <a:r>
              <a:rPr lang="en-US" dirty="0" smtClean="0"/>
              <a:t>. </a:t>
            </a:r>
          </a:p>
          <a:p>
            <a:pPr algn="l" rtl="0">
              <a:buNone/>
            </a:pPr>
            <a:r>
              <a:rPr lang="en-US" dirty="0" smtClean="0"/>
              <a:t>The development </a:t>
            </a:r>
            <a:r>
              <a:rPr lang="en-US" dirty="0"/>
              <a:t>of the drug </a:t>
            </a:r>
            <a:r>
              <a:rPr lang="en-US" i="1" dirty="0" err="1" smtClean="0"/>
              <a:t>tubocurarine</a:t>
            </a:r>
            <a:r>
              <a:rPr lang="en-US" dirty="0" smtClean="0"/>
              <a:t> </a:t>
            </a:r>
            <a:r>
              <a:rPr lang="en-US" dirty="0"/>
              <a:t>followed,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but </a:t>
            </a:r>
            <a:r>
              <a:rPr lang="en-US" dirty="0"/>
              <a:t>it </a:t>
            </a:r>
            <a:r>
              <a:rPr lang="en-US" dirty="0" smtClean="0"/>
              <a:t>has </a:t>
            </a:r>
            <a:r>
              <a:rPr lang="en-US" dirty="0"/>
              <a:t>been </a:t>
            </a:r>
            <a:r>
              <a:rPr lang="en-US" dirty="0" smtClean="0"/>
              <a:t>replaced by </a:t>
            </a:r>
            <a:r>
              <a:rPr lang="en-US" dirty="0"/>
              <a:t>other agents with fewer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adverse </a:t>
            </a:r>
            <a:r>
              <a:rPr lang="en-US" dirty="0"/>
              <a:t>effects, </a:t>
            </a:r>
            <a:r>
              <a:rPr lang="en-US" dirty="0" smtClean="0"/>
              <a:t>such </a:t>
            </a:r>
            <a:r>
              <a:rPr lang="en-US" dirty="0"/>
              <a:t>as </a:t>
            </a:r>
            <a:r>
              <a:rPr lang="en-US" i="1" dirty="0" err="1" smtClean="0"/>
              <a:t>cisatracurium</a:t>
            </a:r>
            <a:r>
              <a:rPr lang="en-US" dirty="0" smtClean="0"/>
              <a:t>, </a:t>
            </a:r>
            <a:r>
              <a:rPr lang="en-US" i="1" dirty="0" err="1" smtClean="0"/>
              <a:t>pancuronium</a:t>
            </a:r>
            <a:r>
              <a:rPr lang="en-US" i="1" dirty="0" smtClean="0"/>
              <a:t>,</a:t>
            </a:r>
            <a:r>
              <a:rPr lang="en-US" i="1" dirty="0"/>
              <a:t> </a:t>
            </a:r>
            <a:endParaRPr lang="en-US" i="1" dirty="0" smtClean="0"/>
          </a:p>
          <a:p>
            <a:pPr algn="l" rtl="0">
              <a:buNone/>
            </a:pPr>
            <a:r>
              <a:rPr lang="nl-NL" i="1" dirty="0" smtClean="0"/>
              <a:t>rocuronium, </a:t>
            </a:r>
            <a:r>
              <a:rPr lang="nl-NL" i="1" dirty="0"/>
              <a:t>and </a:t>
            </a:r>
            <a:r>
              <a:rPr lang="nl-NL" i="1" dirty="0" smtClean="0"/>
              <a:t>vecuronium</a:t>
            </a:r>
            <a:r>
              <a:rPr lang="en-US" dirty="0" smtClean="0"/>
              <a:t>. </a:t>
            </a:r>
            <a:r>
              <a:rPr lang="en-US" dirty="0"/>
              <a:t>The </a:t>
            </a:r>
            <a:r>
              <a:rPr lang="en-US" dirty="0" smtClean="0"/>
              <a:t>neuromuscular-</a:t>
            </a:r>
          </a:p>
          <a:p>
            <a:pPr algn="l" rtl="0">
              <a:buNone/>
            </a:pPr>
            <a:r>
              <a:rPr lang="en-US" dirty="0" smtClean="0"/>
              <a:t>blocking </a:t>
            </a:r>
            <a:r>
              <a:rPr lang="en-US" dirty="0"/>
              <a:t>agents have </a:t>
            </a:r>
            <a:r>
              <a:rPr lang="en-US" dirty="0" smtClean="0"/>
              <a:t>significantly increased </a:t>
            </a:r>
            <a:r>
              <a:rPr lang="en-US" dirty="0"/>
              <a:t>the safety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of </a:t>
            </a:r>
            <a:r>
              <a:rPr lang="en-US" dirty="0"/>
              <a:t>anesthesia, because less </a:t>
            </a:r>
            <a:r>
              <a:rPr lang="en-US" dirty="0" smtClean="0"/>
              <a:t>anesthetic is </a:t>
            </a:r>
            <a:r>
              <a:rPr lang="en-US" dirty="0"/>
              <a:t>required to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produce </a:t>
            </a:r>
            <a:r>
              <a:rPr lang="en-US" dirty="0"/>
              <a:t>muscle relaxation, allowing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patients to recover </a:t>
            </a:r>
            <a:r>
              <a:rPr lang="en-US" dirty="0"/>
              <a:t>quickly and completely after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surgery</a:t>
            </a:r>
            <a:r>
              <a:rPr lang="en-US" dirty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 smtClean="0"/>
              <a:t>Mechanism </a:t>
            </a:r>
            <a:r>
              <a:rPr lang="en-US" b="1" dirty="0"/>
              <a:t>of action:</a:t>
            </a:r>
          </a:p>
          <a:p>
            <a:pPr algn="l" rtl="0">
              <a:buNone/>
            </a:pPr>
            <a:r>
              <a:rPr lang="en-US" b="1" dirty="0"/>
              <a:t>a. At low doses: </a:t>
            </a:r>
            <a:r>
              <a:rPr lang="en-US" dirty="0" err="1"/>
              <a:t>Nondepolarizing</a:t>
            </a:r>
            <a:r>
              <a:rPr lang="en-US" dirty="0"/>
              <a:t> agents competitively block</a:t>
            </a:r>
          </a:p>
          <a:p>
            <a:pPr algn="l" rtl="0">
              <a:buNone/>
            </a:pPr>
            <a:r>
              <a:rPr lang="en-US" dirty="0" err="1"/>
              <a:t>ACh</a:t>
            </a:r>
            <a:r>
              <a:rPr lang="en-US" dirty="0"/>
              <a:t> at the nicotinic </a:t>
            </a:r>
            <a:r>
              <a:rPr lang="en-US" dirty="0" smtClean="0"/>
              <a:t>receptors. </a:t>
            </a:r>
            <a:r>
              <a:rPr lang="en-US" dirty="0"/>
              <a:t>That is, they</a:t>
            </a:r>
          </a:p>
          <a:p>
            <a:pPr algn="l" rtl="0">
              <a:buNone/>
            </a:pPr>
            <a:r>
              <a:rPr lang="en-US" dirty="0"/>
              <a:t>compete with </a:t>
            </a:r>
            <a:r>
              <a:rPr lang="en-US" dirty="0" err="1"/>
              <a:t>ACh</a:t>
            </a:r>
            <a:r>
              <a:rPr lang="en-US" dirty="0"/>
              <a:t> at the receptor without stimulating it.</a:t>
            </a:r>
          </a:p>
          <a:p>
            <a:pPr algn="l" rtl="0">
              <a:buNone/>
            </a:pPr>
            <a:r>
              <a:rPr lang="en-US" dirty="0"/>
              <a:t>Thus, these drugs prevent depolarization of the muscle cell</a:t>
            </a:r>
          </a:p>
          <a:p>
            <a:pPr algn="l" rtl="0">
              <a:buNone/>
            </a:pPr>
            <a:r>
              <a:rPr lang="en-US" dirty="0"/>
              <a:t>membrane and inhibit muscular contraction. Their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competitive action </a:t>
            </a:r>
            <a:r>
              <a:rPr lang="en-US" dirty="0"/>
              <a:t>can be overcome by administration of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cholinesterase inhibitors</a:t>
            </a:r>
            <a:r>
              <a:rPr lang="en-US" dirty="0"/>
              <a:t>, such as </a:t>
            </a:r>
            <a:r>
              <a:rPr lang="en-US" i="1" dirty="0" err="1"/>
              <a:t>neostigmine</a:t>
            </a:r>
            <a:r>
              <a:rPr lang="en-US" i="1" dirty="0"/>
              <a:t> and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err="1" smtClean="0"/>
              <a:t>edrophonium</a:t>
            </a:r>
            <a:r>
              <a:rPr lang="en-US" i="1" dirty="0" smtClean="0"/>
              <a:t>, </a:t>
            </a:r>
            <a:r>
              <a:rPr lang="en-US" dirty="0" smtClean="0"/>
              <a:t>which </a:t>
            </a:r>
            <a:r>
              <a:rPr lang="en-US" dirty="0"/>
              <a:t>increase the concentration of </a:t>
            </a:r>
            <a:r>
              <a:rPr lang="en-US" dirty="0" err="1"/>
              <a:t>ACh</a:t>
            </a:r>
            <a:r>
              <a:rPr lang="en-US" dirty="0"/>
              <a:t> in the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neuromuscular junction</a:t>
            </a:r>
            <a:r>
              <a:rPr lang="en-US" dirty="0"/>
              <a:t>. </a:t>
            </a:r>
            <a:r>
              <a:rPr lang="en-US" dirty="0" smtClean="0"/>
              <a:t>This  strategy used in anesthesia to</a:t>
            </a:r>
            <a:endParaRPr lang="en-US" dirty="0"/>
          </a:p>
          <a:p>
            <a:pPr algn="l" rtl="0">
              <a:buNone/>
            </a:pPr>
            <a:r>
              <a:rPr lang="en-US" dirty="0"/>
              <a:t>shorten the duration of the neuromuscular blockade. </a:t>
            </a:r>
            <a:endParaRPr lang="ar-IQ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action of competitive neuromuscular blocking agents</a:t>
            </a:r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820590"/>
            <a:ext cx="5214974" cy="429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dirty="0"/>
              <a:t>Cholinergic antagonist is a general term for agents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that bind </a:t>
            </a:r>
            <a:r>
              <a:rPr lang="en-US" dirty="0"/>
              <a:t>to </a:t>
            </a:r>
            <a:r>
              <a:rPr lang="en-US" dirty="0" err="1" smtClean="0"/>
              <a:t>cholinoceptors</a:t>
            </a:r>
            <a:r>
              <a:rPr lang="en-US" dirty="0" smtClean="0"/>
              <a:t> (</a:t>
            </a:r>
            <a:r>
              <a:rPr lang="en-US" dirty="0" err="1" smtClean="0"/>
              <a:t>muscarinic</a:t>
            </a:r>
            <a:r>
              <a:rPr lang="en-US" dirty="0" smtClean="0"/>
              <a:t> </a:t>
            </a:r>
            <a:r>
              <a:rPr lang="en-US" dirty="0"/>
              <a:t>or nicotinic)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and prevent </a:t>
            </a:r>
            <a:r>
              <a:rPr lang="en-US" dirty="0"/>
              <a:t>the effects of </a:t>
            </a:r>
            <a:r>
              <a:rPr lang="en-US" dirty="0" smtClean="0"/>
              <a:t>acetylcholine (</a:t>
            </a:r>
            <a:r>
              <a:rPr lang="en-US" dirty="0" err="1" smtClean="0"/>
              <a:t>ACh</a:t>
            </a:r>
            <a:r>
              <a:rPr lang="en-US" dirty="0"/>
              <a:t>) and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other </a:t>
            </a:r>
            <a:r>
              <a:rPr lang="en-US" dirty="0"/>
              <a:t>cholinergic agonists. The most clinically</a:t>
            </a:r>
          </a:p>
          <a:p>
            <a:pPr algn="l" rtl="0">
              <a:buNone/>
            </a:pPr>
            <a:r>
              <a:rPr lang="en-US" dirty="0"/>
              <a:t>useful of these agents are selective </a:t>
            </a:r>
            <a:r>
              <a:rPr lang="en-US" b="1" dirty="0">
                <a:solidFill>
                  <a:srgbClr val="FF0000"/>
                </a:solidFill>
              </a:rPr>
              <a:t>blockers of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muscarinic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receptors.</a:t>
            </a:r>
          </a:p>
          <a:p>
            <a:pPr algn="l" rtl="0">
              <a:buNone/>
            </a:pPr>
            <a:r>
              <a:rPr lang="en-US" dirty="0"/>
              <a:t>They are commonly known as </a:t>
            </a:r>
            <a:r>
              <a:rPr lang="en-US" dirty="0" err="1"/>
              <a:t>anticholinergic</a:t>
            </a:r>
            <a:r>
              <a:rPr lang="en-US" dirty="0"/>
              <a:t>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agents ,</a:t>
            </a:r>
            <a:r>
              <a:rPr lang="en-US" dirty="0" err="1" smtClean="0"/>
              <a:t>antimuscarinic</a:t>
            </a:r>
            <a:r>
              <a:rPr lang="en-US" dirty="0" smtClean="0"/>
              <a:t> agents or </a:t>
            </a:r>
          </a:p>
          <a:p>
            <a:pPr algn="l" rtl="0">
              <a:buNone/>
            </a:pPr>
            <a:r>
              <a:rPr lang="en-US" dirty="0" err="1" smtClean="0"/>
              <a:t>parasympatholytics</a:t>
            </a:r>
            <a:r>
              <a:rPr lang="en-US" dirty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b. At high doses: </a:t>
            </a:r>
            <a:r>
              <a:rPr lang="en-US" dirty="0" err="1"/>
              <a:t>Nondepolarizing</a:t>
            </a:r>
            <a:r>
              <a:rPr lang="en-US" dirty="0"/>
              <a:t> agents can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block </a:t>
            </a:r>
            <a:r>
              <a:rPr lang="en-US" dirty="0"/>
              <a:t>the </a:t>
            </a:r>
            <a:r>
              <a:rPr lang="en-US" dirty="0" smtClean="0"/>
              <a:t>ion channels </a:t>
            </a:r>
            <a:r>
              <a:rPr lang="en-US" dirty="0"/>
              <a:t>of the motor endplate.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This </a:t>
            </a:r>
            <a:r>
              <a:rPr lang="en-US" dirty="0"/>
              <a:t>leads to further </a:t>
            </a:r>
            <a:r>
              <a:rPr lang="en-US" dirty="0" smtClean="0"/>
              <a:t>weakening of </a:t>
            </a:r>
          </a:p>
          <a:p>
            <a:pPr algn="l" rtl="0">
              <a:buNone/>
            </a:pPr>
            <a:r>
              <a:rPr lang="en-US" dirty="0" smtClean="0"/>
              <a:t>neuromuscular </a:t>
            </a:r>
            <a:r>
              <a:rPr lang="en-US" dirty="0"/>
              <a:t>transmission, thereby reducing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</a:t>
            </a:r>
            <a:r>
              <a:rPr lang="en-US" dirty="0"/>
              <a:t>ability </a:t>
            </a:r>
            <a:r>
              <a:rPr lang="en-US" dirty="0" smtClean="0"/>
              <a:t>of cholinesterase </a:t>
            </a:r>
            <a:r>
              <a:rPr lang="en-US" dirty="0"/>
              <a:t>inhibitors to reverse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</a:t>
            </a:r>
            <a:r>
              <a:rPr lang="en-US" dirty="0"/>
              <a:t>actions of the </a:t>
            </a:r>
            <a:r>
              <a:rPr lang="en-US" dirty="0" err="1"/>
              <a:t>nondepolarizing</a:t>
            </a:r>
            <a:endParaRPr lang="en-US" dirty="0"/>
          </a:p>
          <a:p>
            <a:pPr algn="l" rtl="0">
              <a:buNone/>
            </a:pPr>
            <a:r>
              <a:rPr lang="en-US" dirty="0" smtClean="0"/>
              <a:t>blockers.</a:t>
            </a:r>
            <a:endParaRPr lang="ar-IQ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Actions</a:t>
            </a:r>
            <a:r>
              <a:rPr lang="en-US" b="1" dirty="0"/>
              <a:t>: </a:t>
            </a:r>
            <a:r>
              <a:rPr lang="en-US" dirty="0"/>
              <a:t>Not all muscles are equally sensitive to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blockade by competitive </a:t>
            </a:r>
            <a:r>
              <a:rPr lang="en-US" dirty="0"/>
              <a:t>agents. Small, rapidly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contracting </a:t>
            </a:r>
            <a:r>
              <a:rPr lang="en-US" dirty="0"/>
              <a:t>muscles of the </a:t>
            </a:r>
            <a:r>
              <a:rPr lang="en-US" dirty="0" smtClean="0"/>
              <a:t>face and </a:t>
            </a:r>
            <a:r>
              <a:rPr lang="en-US" dirty="0"/>
              <a:t>eye are most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susceptible </a:t>
            </a:r>
            <a:r>
              <a:rPr lang="en-US" dirty="0"/>
              <a:t>and are paralyzed first, followed by</a:t>
            </a:r>
          </a:p>
          <a:p>
            <a:pPr algn="l" rtl="0">
              <a:buNone/>
            </a:pPr>
            <a:r>
              <a:rPr lang="en-US" dirty="0"/>
              <a:t>the fingers, limbs, neck, and trunk muscles. Next,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intercostal</a:t>
            </a:r>
            <a:r>
              <a:rPr lang="en-US" dirty="0"/>
              <a:t> </a:t>
            </a:r>
            <a:r>
              <a:rPr lang="en-US" dirty="0" smtClean="0"/>
              <a:t>muscles </a:t>
            </a:r>
            <a:r>
              <a:rPr lang="en-US" dirty="0"/>
              <a:t>are affected and, lastly, the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diaphragm</a:t>
            </a:r>
            <a:r>
              <a:rPr lang="en-US" dirty="0"/>
              <a:t>. The </a:t>
            </a:r>
            <a:r>
              <a:rPr lang="en-US" dirty="0" smtClean="0"/>
              <a:t>muscles recover </a:t>
            </a:r>
            <a:r>
              <a:rPr lang="en-US" dirty="0"/>
              <a:t>in the reverse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manner</a:t>
            </a:r>
            <a:r>
              <a:rPr lang="en-US" dirty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 smtClean="0"/>
              <a:t> </a:t>
            </a:r>
            <a:r>
              <a:rPr lang="en-US" b="1" dirty="0"/>
              <a:t>Pharmacokinetics</a:t>
            </a:r>
            <a:r>
              <a:rPr lang="en-US" dirty="0"/>
              <a:t>: All neuromuscular-blocking agents are</a:t>
            </a:r>
          </a:p>
          <a:p>
            <a:pPr algn="l" rtl="0">
              <a:buNone/>
            </a:pPr>
            <a:r>
              <a:rPr lang="en-US" dirty="0"/>
              <a:t>injected intravenously or occasionally intramuscularly since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they are </a:t>
            </a:r>
            <a:r>
              <a:rPr lang="en-US" dirty="0"/>
              <a:t>not effective orally. These agents possess two or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more quaternary amines </a:t>
            </a:r>
            <a:r>
              <a:rPr lang="en-US" dirty="0"/>
              <a:t>in their bulky ring structure that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prevent </a:t>
            </a:r>
            <a:r>
              <a:rPr lang="en-US" dirty="0"/>
              <a:t>their </a:t>
            </a:r>
            <a:r>
              <a:rPr lang="en-US" dirty="0" smtClean="0"/>
              <a:t>absorption from </a:t>
            </a:r>
            <a:r>
              <a:rPr lang="en-US" dirty="0"/>
              <a:t>the gut. They penetrate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membranes </a:t>
            </a:r>
            <a:r>
              <a:rPr lang="en-US" dirty="0"/>
              <a:t>very poorly and do </a:t>
            </a:r>
            <a:r>
              <a:rPr lang="en-US" dirty="0" smtClean="0"/>
              <a:t>not enter </a:t>
            </a:r>
            <a:r>
              <a:rPr lang="en-US" dirty="0"/>
              <a:t>cells or cross the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blood–brain </a:t>
            </a:r>
            <a:r>
              <a:rPr lang="en-US" dirty="0"/>
              <a:t>barrier. Many of the drugs are</a:t>
            </a:r>
          </a:p>
          <a:p>
            <a:pPr algn="l" rtl="0">
              <a:buNone/>
            </a:pPr>
            <a:r>
              <a:rPr lang="en-US" dirty="0"/>
              <a:t>not metabolized, and their actions are terminated by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redistribution. </a:t>
            </a:r>
            <a:r>
              <a:rPr lang="en-US" dirty="0" smtClean="0"/>
              <a:t>For example, </a:t>
            </a:r>
            <a:r>
              <a:rPr lang="en-US" i="1" dirty="0" err="1" smtClean="0"/>
              <a:t>pancuronium</a:t>
            </a:r>
            <a:r>
              <a:rPr lang="en-US" i="1" dirty="0" smtClean="0"/>
              <a:t> is excreted </a:t>
            </a:r>
          </a:p>
          <a:p>
            <a:pPr algn="l" rtl="0">
              <a:buNone/>
            </a:pPr>
            <a:r>
              <a:rPr lang="en-US" i="1" dirty="0" smtClean="0"/>
              <a:t>unchanged in </a:t>
            </a:r>
            <a:r>
              <a:rPr lang="en-US" dirty="0" smtClean="0"/>
              <a:t>urine. </a:t>
            </a:r>
            <a:r>
              <a:rPr lang="en-US" i="1" dirty="0" err="1" smtClean="0"/>
              <a:t>Cisatracurium</a:t>
            </a:r>
            <a:r>
              <a:rPr lang="en-US" i="1" dirty="0" smtClean="0"/>
              <a:t> is degraded spontaneously </a:t>
            </a:r>
          </a:p>
          <a:p>
            <a:pPr algn="l" rtl="0">
              <a:buNone/>
            </a:pPr>
            <a:r>
              <a:rPr lang="en-US" i="1" dirty="0" smtClean="0"/>
              <a:t>in plasma and by </a:t>
            </a:r>
            <a:r>
              <a:rPr lang="en-US" dirty="0" smtClean="0"/>
              <a:t>ester hydrolysis.</a:t>
            </a:r>
            <a:endParaRPr lang="ar-IQ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357982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dirty="0"/>
              <a:t>[Note: </a:t>
            </a:r>
            <a:r>
              <a:rPr lang="en-US" i="1" dirty="0" err="1"/>
              <a:t>Atracurium</a:t>
            </a:r>
            <a:r>
              <a:rPr lang="en-US" i="1" dirty="0"/>
              <a:t> has been replaced by its isomer,</a:t>
            </a:r>
          </a:p>
          <a:p>
            <a:pPr algn="l" rtl="0">
              <a:buNone/>
            </a:pPr>
            <a:r>
              <a:rPr lang="en-US" i="1" dirty="0" err="1"/>
              <a:t>cisatracurium</a:t>
            </a:r>
            <a:r>
              <a:rPr lang="en-US" i="1" dirty="0"/>
              <a:t>. </a:t>
            </a:r>
            <a:r>
              <a:rPr lang="en-US" i="1" dirty="0" err="1"/>
              <a:t>Atracurium</a:t>
            </a:r>
            <a:r>
              <a:rPr lang="en-US" i="1" dirty="0"/>
              <a:t> releases histamine and is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metabolized </a:t>
            </a:r>
            <a:r>
              <a:rPr lang="en-US" dirty="0" smtClean="0"/>
              <a:t>to </a:t>
            </a:r>
            <a:r>
              <a:rPr lang="en-US" dirty="0" err="1"/>
              <a:t>laudanosine</a:t>
            </a:r>
            <a:r>
              <a:rPr lang="en-US" dirty="0"/>
              <a:t>, which can provoke seizures. </a:t>
            </a:r>
            <a:endParaRPr lang="en-US" dirty="0" smtClean="0"/>
          </a:p>
          <a:p>
            <a:pPr algn="l" rtl="0">
              <a:buNone/>
            </a:pPr>
            <a:r>
              <a:rPr lang="en-US" i="1" dirty="0" err="1" smtClean="0"/>
              <a:t>Cisatracurium</a:t>
            </a:r>
            <a:r>
              <a:rPr lang="en-US" i="1" dirty="0"/>
              <a:t>, </a:t>
            </a:r>
            <a:r>
              <a:rPr lang="en-US" i="1" dirty="0" smtClean="0"/>
              <a:t>which </a:t>
            </a:r>
            <a:r>
              <a:rPr lang="en-US" dirty="0" smtClean="0"/>
              <a:t>has </a:t>
            </a:r>
            <a:r>
              <a:rPr lang="en-US" dirty="0"/>
              <a:t>the same pharmacokinetic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properties </a:t>
            </a:r>
            <a:r>
              <a:rPr lang="en-US" dirty="0"/>
              <a:t>as </a:t>
            </a:r>
            <a:r>
              <a:rPr lang="en-US" i="1" dirty="0" err="1"/>
              <a:t>atracurium</a:t>
            </a:r>
            <a:r>
              <a:rPr lang="en-US" i="1" dirty="0"/>
              <a:t>, is </a:t>
            </a:r>
            <a:r>
              <a:rPr lang="en-US" i="1" dirty="0" smtClean="0"/>
              <a:t>less </a:t>
            </a:r>
            <a:r>
              <a:rPr lang="en-US" dirty="0" smtClean="0"/>
              <a:t>likely </a:t>
            </a:r>
            <a:r>
              <a:rPr lang="en-US" dirty="0"/>
              <a:t>to have these effects.] </a:t>
            </a:r>
            <a:endParaRPr lang="en-US" dirty="0" smtClean="0"/>
          </a:p>
          <a:p>
            <a:pPr algn="l" rtl="0">
              <a:buNone/>
            </a:pPr>
            <a:r>
              <a:rPr lang="en-US" i="1" dirty="0" err="1" smtClean="0"/>
              <a:t>Vecuronium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/>
              <a:t>rocuronium</a:t>
            </a:r>
            <a:r>
              <a:rPr lang="en-US" i="1" dirty="0"/>
              <a:t> are </a:t>
            </a:r>
            <a:r>
              <a:rPr lang="en-US" i="1" dirty="0" err="1" smtClean="0"/>
              <a:t>deacetylated</a:t>
            </a:r>
            <a:r>
              <a:rPr lang="en-US" i="1" dirty="0" smtClean="0"/>
              <a:t> </a:t>
            </a:r>
            <a:r>
              <a:rPr lang="en-US" i="1" dirty="0"/>
              <a:t>in the liver,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and </a:t>
            </a:r>
            <a:r>
              <a:rPr lang="en-US" i="1" dirty="0"/>
              <a:t>their </a:t>
            </a:r>
            <a:r>
              <a:rPr lang="en-US" i="1" dirty="0" smtClean="0"/>
              <a:t>clearance </a:t>
            </a:r>
            <a:r>
              <a:rPr lang="en-US" dirty="0" smtClean="0"/>
              <a:t>may </a:t>
            </a:r>
            <a:r>
              <a:rPr lang="en-US" dirty="0"/>
              <a:t>be prolonged in patients with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hepatic </a:t>
            </a:r>
            <a:r>
              <a:rPr lang="en-US" dirty="0"/>
              <a:t>disease.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These drugs are also </a:t>
            </a:r>
            <a:r>
              <a:rPr lang="en-US" dirty="0"/>
              <a:t>excreted unchanged in bile. The choice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of </a:t>
            </a:r>
            <a:r>
              <a:rPr lang="en-US" dirty="0"/>
              <a:t>an </a:t>
            </a:r>
            <a:r>
              <a:rPr lang="en-US" dirty="0" smtClean="0"/>
              <a:t>agent depends on </a:t>
            </a:r>
            <a:r>
              <a:rPr lang="en-US" dirty="0"/>
              <a:t>the desired onset and duration of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muscle relaxation</a:t>
            </a:r>
            <a:r>
              <a:rPr lang="en-US" dirty="0"/>
              <a:t>. </a:t>
            </a:r>
            <a:endParaRPr lang="en-US" dirty="0" smtClean="0"/>
          </a:p>
          <a:p>
            <a:pPr algn="l" rtl="0">
              <a:buNone/>
            </a:pPr>
            <a:r>
              <a:rPr lang="en-US" b="1" dirty="0" smtClean="0"/>
              <a:t>Adverse effects: </a:t>
            </a:r>
            <a:r>
              <a:rPr lang="en-US" dirty="0" smtClean="0"/>
              <a:t>In general, these agents are </a:t>
            </a:r>
          </a:p>
          <a:p>
            <a:pPr algn="l" rtl="0">
              <a:buNone/>
            </a:pPr>
            <a:r>
              <a:rPr lang="en-US" dirty="0" smtClean="0"/>
              <a:t>safe with minimal side effects. </a:t>
            </a:r>
            <a:endParaRPr lang="ar-IQ" dirty="0" smtClean="0"/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Drug interactions:</a:t>
            </a:r>
          </a:p>
          <a:p>
            <a:pPr algn="l" rtl="0">
              <a:buNone/>
            </a:pPr>
            <a:r>
              <a:rPr lang="en-US" b="1" dirty="0" smtClean="0"/>
              <a:t>1. Cholinesterase </a:t>
            </a:r>
            <a:r>
              <a:rPr lang="en-US" b="1" dirty="0"/>
              <a:t>inhibitors: </a:t>
            </a:r>
            <a:r>
              <a:rPr lang="en-US" dirty="0"/>
              <a:t>Drugs such as </a:t>
            </a:r>
            <a:endParaRPr lang="en-US" dirty="0" smtClean="0"/>
          </a:p>
          <a:p>
            <a:pPr marL="514350" indent="-514350" algn="l" rtl="0">
              <a:buNone/>
            </a:pPr>
            <a:r>
              <a:rPr lang="en-US" i="1" dirty="0" err="1" smtClean="0"/>
              <a:t>neostigmine</a:t>
            </a:r>
            <a:r>
              <a:rPr lang="en-US" i="1" dirty="0" smtClean="0"/>
              <a:t>, </a:t>
            </a:r>
            <a:r>
              <a:rPr lang="en-US" i="1" dirty="0" err="1" smtClean="0"/>
              <a:t>physostigmine</a:t>
            </a:r>
            <a:r>
              <a:rPr lang="en-US" i="1" dirty="0" smtClean="0"/>
              <a:t>, </a:t>
            </a:r>
            <a:r>
              <a:rPr lang="en-US" i="1" dirty="0" err="1" smtClean="0"/>
              <a:t>pyridostigmine</a:t>
            </a:r>
            <a:r>
              <a:rPr lang="en-US" i="1" dirty="0"/>
              <a:t>, and </a:t>
            </a:r>
            <a:endParaRPr lang="en-US" i="1" dirty="0" smtClean="0"/>
          </a:p>
          <a:p>
            <a:pPr marL="514350" indent="-514350" algn="l" rtl="0">
              <a:buNone/>
            </a:pPr>
            <a:r>
              <a:rPr lang="en-US" i="1" dirty="0" err="1" smtClean="0"/>
              <a:t>edrophonium</a:t>
            </a:r>
            <a:r>
              <a:rPr lang="en-US" i="1" dirty="0" smtClean="0"/>
              <a:t> </a:t>
            </a:r>
            <a:r>
              <a:rPr lang="en-US" i="1" dirty="0"/>
              <a:t>can </a:t>
            </a:r>
            <a:r>
              <a:rPr lang="en-US" i="1" dirty="0" smtClean="0"/>
              <a:t>overcome </a:t>
            </a:r>
            <a:r>
              <a:rPr lang="en-US" dirty="0" smtClean="0"/>
              <a:t>the </a:t>
            </a:r>
            <a:r>
              <a:rPr lang="en-US" dirty="0"/>
              <a:t>action of </a:t>
            </a:r>
            <a:endParaRPr lang="en-US" dirty="0" smtClean="0"/>
          </a:p>
          <a:p>
            <a:pPr marL="514350" indent="-514350" algn="l" rtl="0">
              <a:buNone/>
            </a:pPr>
            <a:r>
              <a:rPr lang="en-US" dirty="0" err="1" smtClean="0"/>
              <a:t>nondepolarizing</a:t>
            </a:r>
            <a:r>
              <a:rPr lang="en-US" dirty="0" smtClean="0"/>
              <a:t> </a:t>
            </a:r>
            <a:r>
              <a:rPr lang="en-US" dirty="0"/>
              <a:t>neuromuscular blockers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2. Halogenated </a:t>
            </a:r>
            <a:r>
              <a:rPr lang="en-US" b="1" dirty="0"/>
              <a:t>hydrocarbon anesthetics</a:t>
            </a:r>
            <a:r>
              <a:rPr lang="en-US" b="1" dirty="0" smtClean="0"/>
              <a:t>:</a:t>
            </a:r>
          </a:p>
          <a:p>
            <a:pPr algn="l" rtl="0">
              <a:buNone/>
            </a:pPr>
            <a:r>
              <a:rPr lang="en-US" b="1" dirty="0" smtClean="0"/>
              <a:t> </a:t>
            </a:r>
            <a:r>
              <a:rPr lang="en-US" dirty="0"/>
              <a:t>Drugs such as </a:t>
            </a:r>
            <a:r>
              <a:rPr lang="en-US" i="1" dirty="0" err="1" smtClean="0"/>
              <a:t>desflurane</a:t>
            </a:r>
            <a:r>
              <a:rPr lang="en-US" i="1" dirty="0"/>
              <a:t> </a:t>
            </a:r>
            <a:r>
              <a:rPr lang="en-US" dirty="0" smtClean="0"/>
              <a:t>act </a:t>
            </a:r>
            <a:r>
              <a:rPr lang="en-US" dirty="0"/>
              <a:t>to enhance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neuromuscular blockade </a:t>
            </a:r>
            <a:r>
              <a:rPr lang="en-US" dirty="0"/>
              <a:t>by exerting </a:t>
            </a:r>
            <a:r>
              <a:rPr lang="en-US" dirty="0" smtClean="0"/>
              <a:t>a stabilizing </a:t>
            </a:r>
          </a:p>
          <a:p>
            <a:pPr algn="l" rtl="0">
              <a:buNone/>
            </a:pPr>
            <a:r>
              <a:rPr lang="en-US" dirty="0" smtClean="0"/>
              <a:t>action </a:t>
            </a:r>
            <a:r>
              <a:rPr lang="en-US" dirty="0"/>
              <a:t>at the NMJ. These </a:t>
            </a:r>
            <a:r>
              <a:rPr lang="en-US" dirty="0" smtClean="0"/>
              <a:t>agents </a:t>
            </a:r>
            <a:r>
              <a:rPr lang="en-US" dirty="0"/>
              <a:t>sensitize the </a:t>
            </a:r>
            <a:r>
              <a:rPr lang="en-US" dirty="0" smtClean="0"/>
              <a:t>NMJ </a:t>
            </a:r>
          </a:p>
          <a:p>
            <a:pPr algn="l" rtl="0">
              <a:buNone/>
            </a:pPr>
            <a:r>
              <a:rPr lang="en-US" dirty="0" smtClean="0"/>
              <a:t>to the </a:t>
            </a:r>
            <a:r>
              <a:rPr lang="en-US" dirty="0"/>
              <a:t>effects of neuromuscular </a:t>
            </a:r>
            <a:r>
              <a:rPr lang="en-US" dirty="0" smtClean="0"/>
              <a:t>blockers</a:t>
            </a:r>
            <a:r>
              <a:rPr lang="en-US" dirty="0"/>
              <a:t>.</a:t>
            </a:r>
          </a:p>
          <a:p>
            <a:pPr algn="l" rtl="0">
              <a:buNone/>
            </a:pPr>
            <a:r>
              <a:rPr lang="en-US" b="1" dirty="0" smtClean="0"/>
              <a:t>3. </a:t>
            </a:r>
            <a:r>
              <a:rPr lang="en-US" b="1" dirty="0" err="1"/>
              <a:t>Aminoglycoside</a:t>
            </a:r>
            <a:r>
              <a:rPr lang="en-US" b="1" dirty="0"/>
              <a:t> antibiotics: </a:t>
            </a:r>
            <a:r>
              <a:rPr lang="en-US" dirty="0"/>
              <a:t>Drugs such as </a:t>
            </a:r>
            <a:endParaRPr lang="en-US" dirty="0" smtClean="0"/>
          </a:p>
          <a:p>
            <a:pPr algn="l" rtl="0">
              <a:buNone/>
            </a:pPr>
            <a:r>
              <a:rPr lang="en-US" i="1" dirty="0" err="1" smtClean="0"/>
              <a:t>gentamicin</a:t>
            </a:r>
            <a:r>
              <a:rPr lang="en-US" i="1" dirty="0" smtClean="0"/>
              <a:t> and </a:t>
            </a:r>
            <a:r>
              <a:rPr lang="en-US" i="1" dirty="0" err="1" smtClean="0"/>
              <a:t>tobramycin</a:t>
            </a:r>
            <a:r>
              <a:rPr lang="en-US" i="1" dirty="0" smtClean="0"/>
              <a:t> </a:t>
            </a:r>
            <a:r>
              <a:rPr lang="en-US" i="1" dirty="0"/>
              <a:t>inhibit </a:t>
            </a:r>
            <a:r>
              <a:rPr lang="en-US" i="1" dirty="0" err="1"/>
              <a:t>ACh</a:t>
            </a:r>
            <a:r>
              <a:rPr lang="en-US" i="1" dirty="0"/>
              <a:t> release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from </a:t>
            </a:r>
            <a:r>
              <a:rPr lang="en-US" i="1" dirty="0"/>
              <a:t>cholinergic </a:t>
            </a:r>
            <a:r>
              <a:rPr lang="en-US" i="1" dirty="0" smtClean="0"/>
              <a:t>nerves</a:t>
            </a:r>
          </a:p>
          <a:p>
            <a:pPr algn="l" rtl="0">
              <a:buNone/>
            </a:pPr>
            <a:r>
              <a:rPr lang="en-US" b="1" dirty="0" smtClean="0"/>
              <a:t>4. Calcium </a:t>
            </a:r>
            <a:r>
              <a:rPr lang="en-US" b="1" dirty="0"/>
              <a:t>channel blockers: </a:t>
            </a:r>
            <a:r>
              <a:rPr lang="en-US" dirty="0"/>
              <a:t>These agents may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increase the neuromuscular </a:t>
            </a:r>
            <a:r>
              <a:rPr lang="en-US" dirty="0"/>
              <a:t>blockade of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competitive </a:t>
            </a:r>
            <a:r>
              <a:rPr lang="en-US" dirty="0"/>
              <a:t>blockers.</a:t>
            </a:r>
            <a:endParaRPr lang="ar-IQ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42942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B. Depolarizing agents</a:t>
            </a:r>
          </a:p>
          <a:p>
            <a:pPr algn="l" rtl="0">
              <a:buNone/>
            </a:pPr>
            <a:r>
              <a:rPr lang="en-US" dirty="0"/>
              <a:t>Depolarizing blocking agents work by depolarizing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</a:t>
            </a:r>
            <a:r>
              <a:rPr lang="en-US" dirty="0"/>
              <a:t>plasma </a:t>
            </a:r>
            <a:r>
              <a:rPr lang="en-US" dirty="0" smtClean="0"/>
              <a:t>membrane of </a:t>
            </a:r>
            <a:r>
              <a:rPr lang="en-US" dirty="0"/>
              <a:t>the muscle fiber, similar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to </a:t>
            </a:r>
            <a:r>
              <a:rPr lang="en-US" dirty="0"/>
              <a:t>the action of </a:t>
            </a:r>
            <a:r>
              <a:rPr lang="en-US" dirty="0" err="1"/>
              <a:t>ACh</a:t>
            </a:r>
            <a:r>
              <a:rPr lang="en-US" dirty="0"/>
              <a:t>. </a:t>
            </a:r>
            <a:r>
              <a:rPr lang="en-US" dirty="0" smtClean="0"/>
              <a:t>However, these </a:t>
            </a:r>
            <a:r>
              <a:rPr lang="en-US" dirty="0"/>
              <a:t>agents are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more </a:t>
            </a:r>
            <a:r>
              <a:rPr lang="en-US" dirty="0"/>
              <a:t>resistant to degradation by </a:t>
            </a:r>
            <a:endParaRPr lang="en-US" dirty="0" smtClean="0"/>
          </a:p>
          <a:p>
            <a:pPr algn="l" rtl="0">
              <a:buNone/>
            </a:pPr>
            <a:r>
              <a:rPr lang="en-US" dirty="0" err="1" smtClean="0"/>
              <a:t>acetylcholinesterase</a:t>
            </a:r>
            <a:r>
              <a:rPr lang="en-US" dirty="0" smtClean="0"/>
              <a:t> (</a:t>
            </a:r>
            <a:r>
              <a:rPr lang="en-US" dirty="0" err="1" smtClean="0"/>
              <a:t>AChE</a:t>
            </a:r>
            <a:r>
              <a:rPr lang="en-US" dirty="0"/>
              <a:t>) and can thus </a:t>
            </a:r>
            <a:r>
              <a:rPr lang="en-US" dirty="0" smtClean="0"/>
              <a:t>have </a:t>
            </a:r>
          </a:p>
          <a:p>
            <a:pPr algn="l" rtl="0">
              <a:buNone/>
            </a:pPr>
            <a:r>
              <a:rPr lang="en-US" dirty="0" smtClean="0"/>
              <a:t>more persistent </a:t>
            </a:r>
            <a:r>
              <a:rPr lang="en-US" dirty="0"/>
              <a:t>depolarize </a:t>
            </a:r>
            <a:r>
              <a:rPr lang="en-US" dirty="0" smtClean="0"/>
              <a:t>effect on the muscle </a:t>
            </a:r>
          </a:p>
          <a:p>
            <a:pPr algn="l" rtl="0">
              <a:buNone/>
            </a:pPr>
            <a:r>
              <a:rPr lang="en-US" dirty="0" smtClean="0"/>
              <a:t>fibers</a:t>
            </a:r>
            <a:r>
              <a:rPr lang="en-US" dirty="0"/>
              <a:t>. </a:t>
            </a:r>
            <a:endParaRPr lang="en-US" dirty="0" smtClean="0"/>
          </a:p>
          <a:p>
            <a:pPr algn="l" rtl="0">
              <a:buNone/>
            </a:pPr>
            <a:r>
              <a:rPr lang="en-US" i="1" dirty="0" err="1" smtClean="0"/>
              <a:t>Succinylcholine</a:t>
            </a:r>
            <a:r>
              <a:rPr lang="en-US" i="1" dirty="0" smtClean="0"/>
              <a:t> is </a:t>
            </a:r>
            <a:r>
              <a:rPr lang="en-US" i="1" dirty="0"/>
              <a:t>the only </a:t>
            </a:r>
            <a:r>
              <a:rPr lang="en-US" i="1" dirty="0" err="1" smtClean="0"/>
              <a:t>depolaorizing</a:t>
            </a:r>
            <a:endParaRPr lang="en-US" i="1" dirty="0"/>
          </a:p>
          <a:p>
            <a:pPr algn="l" rtl="0">
              <a:buNone/>
            </a:pPr>
            <a:r>
              <a:rPr lang="en-US" dirty="0"/>
              <a:t>muscle relaxant in use today.</a:t>
            </a:r>
            <a:endParaRPr lang="ar-IQ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15106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 </a:t>
            </a:r>
            <a:r>
              <a:rPr lang="en-US" b="1" dirty="0"/>
              <a:t>Mechanism of action: </a:t>
            </a:r>
            <a:endParaRPr lang="en-US" b="1" dirty="0" smtClean="0"/>
          </a:p>
          <a:p>
            <a:pPr algn="l" rtl="0">
              <a:buNone/>
            </a:pPr>
            <a:r>
              <a:rPr lang="en-US" dirty="0" err="1" smtClean="0"/>
              <a:t>Succinylcholine</a:t>
            </a:r>
            <a:r>
              <a:rPr lang="en-US" dirty="0" smtClean="0"/>
              <a:t> </a:t>
            </a:r>
            <a:r>
              <a:rPr lang="en-US" dirty="0"/>
              <a:t>attaches to the nicotinic</a:t>
            </a:r>
          </a:p>
          <a:p>
            <a:pPr algn="l" rtl="0">
              <a:buNone/>
            </a:pPr>
            <a:r>
              <a:rPr lang="en-US" dirty="0"/>
              <a:t>receptor and acts like </a:t>
            </a:r>
            <a:r>
              <a:rPr lang="en-US" dirty="0" err="1"/>
              <a:t>ACh</a:t>
            </a:r>
            <a:r>
              <a:rPr lang="en-US" dirty="0"/>
              <a:t> to depolarize the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junction.</a:t>
            </a:r>
            <a:endParaRPr lang="en-US" dirty="0"/>
          </a:p>
          <a:p>
            <a:pPr algn="l" rtl="0">
              <a:buNone/>
            </a:pPr>
            <a:r>
              <a:rPr lang="en-US" dirty="0" smtClean="0"/>
              <a:t>It persists </a:t>
            </a:r>
            <a:r>
              <a:rPr lang="en-US" dirty="0"/>
              <a:t>at high </a:t>
            </a:r>
            <a:r>
              <a:rPr lang="en-US" dirty="0" smtClean="0"/>
              <a:t>conc. </a:t>
            </a:r>
            <a:r>
              <a:rPr lang="en-US" dirty="0"/>
              <a:t>in the synaptic cleft,</a:t>
            </a:r>
          </a:p>
          <a:p>
            <a:pPr algn="l" rtl="0">
              <a:buNone/>
            </a:pPr>
            <a:r>
              <a:rPr lang="en-US" dirty="0"/>
              <a:t>remaining attached to the receptor for a relatively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longer </a:t>
            </a:r>
            <a:r>
              <a:rPr lang="en-US" dirty="0"/>
              <a:t>time </a:t>
            </a:r>
            <a:r>
              <a:rPr lang="en-US" dirty="0" smtClean="0"/>
              <a:t>and providing </a:t>
            </a:r>
            <a:r>
              <a:rPr lang="en-US" dirty="0"/>
              <a:t>constant stimulation of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</a:t>
            </a:r>
            <a:r>
              <a:rPr lang="en-US" dirty="0"/>
              <a:t>receptor. </a:t>
            </a:r>
            <a:endParaRPr lang="ar-IQ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90937" y="341479"/>
            <a:ext cx="3238517" cy="5693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71546"/>
            <a:ext cx="330134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dirty="0"/>
              <a:t>The depolarizing agent first causes the opening of the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sodium channel </a:t>
            </a:r>
            <a:r>
              <a:rPr lang="en-US" dirty="0"/>
              <a:t>associated with the nicotinic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receptors</a:t>
            </a:r>
            <a:r>
              <a:rPr lang="en-US" dirty="0"/>
              <a:t>, which results </a:t>
            </a:r>
            <a:r>
              <a:rPr lang="en-US" dirty="0" smtClean="0"/>
              <a:t>in depolarization </a:t>
            </a:r>
            <a:r>
              <a:rPr lang="en-US" dirty="0"/>
              <a:t>of the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receptor </a:t>
            </a:r>
            <a:r>
              <a:rPr lang="en-US" dirty="0"/>
              <a:t>(Phase I). This leads to a </a:t>
            </a:r>
            <a:r>
              <a:rPr lang="en-US" dirty="0" smtClean="0"/>
              <a:t>transient twitching </a:t>
            </a:r>
            <a:r>
              <a:rPr lang="en-US" dirty="0"/>
              <a:t>of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the </a:t>
            </a:r>
            <a:r>
              <a:rPr lang="en-US" dirty="0"/>
              <a:t>muscle (</a:t>
            </a:r>
            <a:r>
              <a:rPr lang="en-US" dirty="0" err="1"/>
              <a:t>fasciculations</a:t>
            </a:r>
            <a:r>
              <a:rPr lang="en-US" dirty="0"/>
              <a:t>). Continued </a:t>
            </a:r>
            <a:r>
              <a:rPr lang="en-US" dirty="0" smtClean="0"/>
              <a:t>binding </a:t>
            </a:r>
            <a:r>
              <a:rPr lang="en-US" dirty="0"/>
              <a:t>of </a:t>
            </a:r>
            <a:r>
              <a:rPr lang="en-US" dirty="0" smtClean="0"/>
              <a:t>the </a:t>
            </a:r>
          </a:p>
          <a:p>
            <a:pPr algn="l" rtl="0">
              <a:buNone/>
            </a:pPr>
            <a:r>
              <a:rPr lang="en-US" dirty="0" smtClean="0"/>
              <a:t>depolarizing </a:t>
            </a:r>
            <a:r>
              <a:rPr lang="en-US" dirty="0"/>
              <a:t>agent renders the receptor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incapable </a:t>
            </a:r>
            <a:r>
              <a:rPr lang="en-US" dirty="0"/>
              <a:t>of </a:t>
            </a:r>
            <a:r>
              <a:rPr lang="en-US" dirty="0" smtClean="0"/>
              <a:t>transmitting further </a:t>
            </a:r>
            <a:r>
              <a:rPr lang="en-US" dirty="0"/>
              <a:t>impulses. With time,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continuous </a:t>
            </a:r>
            <a:r>
              <a:rPr lang="en-US" dirty="0"/>
              <a:t>depolarization gives way </a:t>
            </a:r>
            <a:r>
              <a:rPr lang="en-US" dirty="0" smtClean="0"/>
              <a:t>to gradual </a:t>
            </a:r>
          </a:p>
          <a:p>
            <a:pPr algn="l" rtl="0">
              <a:buNone/>
            </a:pPr>
            <a:r>
              <a:rPr lang="en-US" dirty="0" err="1" smtClean="0"/>
              <a:t>repolarization</a:t>
            </a:r>
            <a:r>
              <a:rPr lang="en-US" dirty="0" smtClean="0"/>
              <a:t> </a:t>
            </a:r>
            <a:r>
              <a:rPr lang="en-US" dirty="0"/>
              <a:t>as the sodium channel </a:t>
            </a:r>
            <a:r>
              <a:rPr lang="en-US" dirty="0" smtClean="0"/>
              <a:t>closes. This </a:t>
            </a:r>
          </a:p>
          <a:p>
            <a:pPr algn="l" rtl="0">
              <a:buNone/>
            </a:pPr>
            <a:r>
              <a:rPr lang="en-US" dirty="0" smtClean="0"/>
              <a:t>causes </a:t>
            </a:r>
            <a:r>
              <a:rPr lang="en-US" dirty="0"/>
              <a:t>a resistance to </a:t>
            </a:r>
            <a:r>
              <a:rPr lang="en-US" dirty="0" smtClean="0"/>
              <a:t>depolarization</a:t>
            </a:r>
          </a:p>
          <a:p>
            <a:pPr algn="l" rtl="0">
              <a:buNone/>
            </a:pPr>
            <a:r>
              <a:rPr lang="en-US" dirty="0" smtClean="0"/>
              <a:t>(Phase </a:t>
            </a:r>
            <a:r>
              <a:rPr lang="en-US" dirty="0"/>
              <a:t>II) and </a:t>
            </a:r>
            <a:r>
              <a:rPr lang="en-US" dirty="0" smtClean="0"/>
              <a:t>flaccid paralysis</a:t>
            </a:r>
            <a:r>
              <a:rPr lang="en-US" dirty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dirty="0" smtClean="0"/>
              <a:t>A </a:t>
            </a:r>
            <a:r>
              <a:rPr lang="en-US" dirty="0"/>
              <a:t>second group of </a:t>
            </a:r>
            <a:r>
              <a:rPr lang="en-US" dirty="0" smtClean="0"/>
              <a:t>drugs, the </a:t>
            </a:r>
            <a:r>
              <a:rPr lang="en-US" b="1" dirty="0" err="1">
                <a:solidFill>
                  <a:srgbClr val="FF0000"/>
                </a:solidFill>
              </a:rPr>
              <a:t>ganglionic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blockers</a:t>
            </a:r>
            <a:r>
              <a:rPr lang="en-US" dirty="0"/>
              <a:t>, shows a preference for the nicotinic receptors</a:t>
            </a:r>
          </a:p>
          <a:p>
            <a:pPr algn="l" rtl="0">
              <a:buNone/>
            </a:pPr>
            <a:r>
              <a:rPr lang="en-US" dirty="0"/>
              <a:t>of the sympathetic and parasympathetic ganglia. Clinically,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t</a:t>
            </a:r>
            <a:r>
              <a:rPr lang="en-US" dirty="0" smtClean="0"/>
              <a:t>hey </a:t>
            </a:r>
            <a:r>
              <a:rPr lang="en-US" dirty="0" smtClean="0"/>
              <a:t>are </a:t>
            </a:r>
            <a:r>
              <a:rPr lang="en-US" dirty="0"/>
              <a:t>the least important of the cholinergic antagonists.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 third family of </a:t>
            </a:r>
            <a:r>
              <a:rPr lang="en-US" dirty="0"/>
              <a:t>compounds, the </a:t>
            </a:r>
            <a:r>
              <a:rPr lang="en-US" b="1" dirty="0">
                <a:solidFill>
                  <a:srgbClr val="FF0000"/>
                </a:solidFill>
              </a:rPr>
              <a:t>neuromuscular-blocking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agents </a:t>
            </a:r>
            <a:r>
              <a:rPr lang="en-US" dirty="0"/>
              <a:t>(mostly </a:t>
            </a:r>
            <a:r>
              <a:rPr lang="en-US" dirty="0" smtClean="0"/>
              <a:t>nicotinic antagonists</a:t>
            </a:r>
            <a:r>
              <a:rPr lang="en-US" dirty="0"/>
              <a:t>),</a:t>
            </a:r>
          </a:p>
          <a:p>
            <a:pPr algn="l" rtl="0">
              <a:buNone/>
            </a:pPr>
            <a:r>
              <a:rPr lang="en-US" dirty="0"/>
              <a:t>interfere with transmission of efferent impulses to skeletal</a:t>
            </a:r>
          </a:p>
          <a:p>
            <a:pPr algn="l" rtl="0">
              <a:buNone/>
            </a:pPr>
            <a:r>
              <a:rPr lang="en-US" dirty="0"/>
              <a:t>muscles. These agents are used as skeletal muscle relaxant </a:t>
            </a:r>
            <a:endParaRPr lang="en-US" dirty="0" smtClean="0"/>
          </a:p>
          <a:p>
            <a:pPr algn="l" rtl="0">
              <a:buNone/>
            </a:pPr>
            <a:r>
              <a:rPr lang="en-US" dirty="0" err="1" smtClean="0"/>
              <a:t>adjuvants</a:t>
            </a:r>
            <a:r>
              <a:rPr lang="en-US" dirty="0" smtClean="0"/>
              <a:t> in </a:t>
            </a:r>
            <a:r>
              <a:rPr lang="en-US" dirty="0"/>
              <a:t>anesthesia during surgery, intubation, and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various </a:t>
            </a:r>
            <a:r>
              <a:rPr lang="en-US" dirty="0"/>
              <a:t>orthopedic procedures.</a:t>
            </a:r>
            <a:endParaRPr lang="ar-IQ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35798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Actions</a:t>
            </a:r>
            <a:r>
              <a:rPr lang="en-US" b="1" dirty="0"/>
              <a:t>: </a:t>
            </a:r>
            <a:r>
              <a:rPr lang="en-US" i="1" dirty="0" smtClean="0"/>
              <a:t>Normally</a:t>
            </a:r>
            <a:r>
              <a:rPr lang="en-US" i="1" dirty="0"/>
              <a:t>, the </a:t>
            </a:r>
            <a:r>
              <a:rPr lang="en-US" i="1" dirty="0" smtClean="0"/>
              <a:t>duration </a:t>
            </a:r>
            <a:r>
              <a:rPr lang="en-US" dirty="0" smtClean="0"/>
              <a:t>of </a:t>
            </a:r>
            <a:r>
              <a:rPr lang="en-US" dirty="0"/>
              <a:t>action of </a:t>
            </a:r>
            <a:endParaRPr lang="en-US" dirty="0" smtClean="0"/>
          </a:p>
          <a:p>
            <a:pPr algn="l" rtl="0">
              <a:buNone/>
            </a:pPr>
            <a:r>
              <a:rPr lang="en-US" i="1" dirty="0" err="1" smtClean="0"/>
              <a:t>succinylcholine</a:t>
            </a:r>
            <a:r>
              <a:rPr lang="en-US" i="1" dirty="0" smtClean="0"/>
              <a:t> </a:t>
            </a:r>
            <a:r>
              <a:rPr lang="en-US" i="1" dirty="0"/>
              <a:t>is extremely short, due to rapid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Hydrolysis</a:t>
            </a:r>
            <a:r>
              <a:rPr lang="en-US" i="1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plasma </a:t>
            </a:r>
            <a:r>
              <a:rPr lang="en-US" dirty="0" err="1"/>
              <a:t>pseudocholinesterase</a:t>
            </a:r>
            <a:r>
              <a:rPr lang="en-US" dirty="0"/>
              <a:t>.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i="1" dirty="0" err="1" smtClean="0"/>
              <a:t>succinylcholine</a:t>
            </a:r>
            <a:r>
              <a:rPr lang="en-US" i="1" dirty="0"/>
              <a:t> </a:t>
            </a:r>
            <a:r>
              <a:rPr lang="en-US" dirty="0" smtClean="0"/>
              <a:t>that </a:t>
            </a:r>
            <a:r>
              <a:rPr lang="en-US" dirty="0"/>
              <a:t>gets to the NMJ is not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metabolized </a:t>
            </a:r>
            <a:r>
              <a:rPr lang="en-US" dirty="0"/>
              <a:t>by </a:t>
            </a:r>
            <a:r>
              <a:rPr lang="en-US" dirty="0" err="1"/>
              <a:t>AChE</a:t>
            </a:r>
            <a:r>
              <a:rPr lang="en-US" dirty="0"/>
              <a:t>, allowing the</a:t>
            </a:r>
          </a:p>
          <a:p>
            <a:pPr algn="l" rtl="0">
              <a:buNone/>
            </a:pPr>
            <a:r>
              <a:rPr lang="en-US" dirty="0"/>
              <a:t>agent to bind to nicotinic receptors, and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redistribution </a:t>
            </a:r>
            <a:r>
              <a:rPr lang="en-US" dirty="0"/>
              <a:t>to </a:t>
            </a:r>
            <a:r>
              <a:rPr lang="en-US" dirty="0" smtClean="0"/>
              <a:t>plasma </a:t>
            </a:r>
            <a:r>
              <a:rPr lang="en-US" dirty="0" smtClean="0"/>
              <a:t>is </a:t>
            </a:r>
            <a:r>
              <a:rPr lang="en-US" dirty="0"/>
              <a:t>necessary for metabolism </a:t>
            </a:r>
            <a:endParaRPr lang="en-US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42852"/>
            <a:ext cx="8643998" cy="642942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 </a:t>
            </a:r>
            <a:r>
              <a:rPr lang="en-US" b="1" dirty="0"/>
              <a:t>Therapeutic uses</a:t>
            </a:r>
            <a:r>
              <a:rPr lang="en-US" b="1" dirty="0" smtClean="0"/>
              <a:t>:</a:t>
            </a:r>
          </a:p>
          <a:p>
            <a:pPr algn="l" rtl="0">
              <a:buNone/>
            </a:pPr>
            <a:r>
              <a:rPr lang="en-US" dirty="0" smtClean="0"/>
              <a:t>Because </a:t>
            </a:r>
            <a:r>
              <a:rPr lang="en-US" dirty="0"/>
              <a:t>of its rapid onset of </a:t>
            </a:r>
            <a:r>
              <a:rPr lang="en-US" dirty="0" smtClean="0"/>
              <a:t>action, </a:t>
            </a:r>
            <a:r>
              <a:rPr lang="en-US" i="1" dirty="0" err="1" smtClean="0"/>
              <a:t>succinylcholine</a:t>
            </a:r>
            <a:endParaRPr lang="en-US" i="1" dirty="0"/>
          </a:p>
          <a:p>
            <a:pPr algn="l" rtl="0">
              <a:buNone/>
            </a:pPr>
            <a:r>
              <a:rPr lang="en-US" dirty="0"/>
              <a:t>is useful when rapid </a:t>
            </a:r>
            <a:r>
              <a:rPr lang="en-US" dirty="0" err="1"/>
              <a:t>endotracheal</a:t>
            </a:r>
            <a:r>
              <a:rPr lang="en-US" dirty="0"/>
              <a:t> intubation is</a:t>
            </a:r>
          </a:p>
          <a:p>
            <a:pPr algn="l" rtl="0">
              <a:buNone/>
            </a:pPr>
            <a:r>
              <a:rPr lang="en-US" dirty="0"/>
              <a:t>required during the induction of anesthesia (a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rapid </a:t>
            </a:r>
            <a:r>
              <a:rPr lang="en-US" dirty="0"/>
              <a:t>action </a:t>
            </a:r>
            <a:r>
              <a:rPr lang="en-US" dirty="0" smtClean="0"/>
              <a:t>is essential </a:t>
            </a:r>
            <a:r>
              <a:rPr lang="en-US" dirty="0"/>
              <a:t>if aspiration of gastric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contents </a:t>
            </a:r>
            <a:r>
              <a:rPr lang="en-US" dirty="0"/>
              <a:t>is to be avoided </a:t>
            </a:r>
            <a:r>
              <a:rPr lang="en-US" dirty="0" smtClean="0"/>
              <a:t>during intubation</a:t>
            </a:r>
            <a:r>
              <a:rPr lang="en-US" dirty="0"/>
              <a:t>). It is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also </a:t>
            </a:r>
            <a:r>
              <a:rPr lang="en-US" dirty="0"/>
              <a:t>used during electroconvulsive shock</a:t>
            </a:r>
          </a:p>
          <a:p>
            <a:pPr algn="l" rtl="0">
              <a:buNone/>
            </a:pPr>
            <a:r>
              <a:rPr lang="en-US" dirty="0"/>
              <a:t>treatment.</a:t>
            </a:r>
            <a:endParaRPr lang="ar-IQ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 smtClean="0"/>
              <a:t>Pharmacokinetics</a:t>
            </a:r>
            <a:r>
              <a:rPr lang="en-US" dirty="0"/>
              <a:t>: </a:t>
            </a:r>
            <a:r>
              <a:rPr lang="en-US" i="1" dirty="0" err="1"/>
              <a:t>Succinylcholine</a:t>
            </a:r>
            <a:r>
              <a:rPr lang="en-US" i="1" dirty="0"/>
              <a:t> is injected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I.V.,   </a:t>
            </a:r>
            <a:r>
              <a:rPr lang="en-US" dirty="0" smtClean="0"/>
              <a:t>Its</a:t>
            </a:r>
            <a:r>
              <a:rPr lang="en-US" i="1" dirty="0" smtClean="0"/>
              <a:t> </a:t>
            </a:r>
            <a:r>
              <a:rPr lang="en-US" dirty="0" smtClean="0"/>
              <a:t>brief </a:t>
            </a:r>
            <a:r>
              <a:rPr lang="en-US" dirty="0"/>
              <a:t>duration of action results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from </a:t>
            </a:r>
            <a:r>
              <a:rPr lang="en-US" dirty="0"/>
              <a:t>redistribution and rapid hydrolysis</a:t>
            </a:r>
          </a:p>
          <a:p>
            <a:pPr algn="l" rtl="0">
              <a:buNone/>
            </a:pPr>
            <a:r>
              <a:rPr lang="en-US" dirty="0"/>
              <a:t>by plasma </a:t>
            </a:r>
            <a:r>
              <a:rPr lang="en-US" dirty="0" err="1"/>
              <a:t>pseudocholinesterase</a:t>
            </a:r>
            <a:r>
              <a:rPr lang="en-US" dirty="0"/>
              <a:t>. Therefore, it is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sometimes given </a:t>
            </a:r>
            <a:r>
              <a:rPr lang="en-US" dirty="0"/>
              <a:t>by continuous infusion to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maintain </a:t>
            </a:r>
            <a:r>
              <a:rPr lang="en-US" dirty="0"/>
              <a:t>a longer duration of effect.</a:t>
            </a:r>
          </a:p>
          <a:p>
            <a:pPr algn="l" rtl="0">
              <a:buNone/>
            </a:pPr>
            <a:r>
              <a:rPr lang="en-US" dirty="0"/>
              <a:t>Drug effects rapidly disappear </a:t>
            </a:r>
            <a:r>
              <a:rPr lang="en-US" dirty="0" smtClean="0"/>
              <a:t>upon </a:t>
            </a:r>
          </a:p>
          <a:p>
            <a:pPr algn="l" rtl="0">
              <a:buNone/>
            </a:pPr>
            <a:r>
              <a:rPr lang="en-US" dirty="0" smtClean="0"/>
              <a:t>discontinuation</a:t>
            </a:r>
            <a:r>
              <a:rPr lang="en-US" dirty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 smtClean="0"/>
              <a:t>Adverse </a:t>
            </a:r>
            <a:r>
              <a:rPr lang="en-US" b="1" dirty="0"/>
              <a:t>effects:</a:t>
            </a:r>
          </a:p>
          <a:p>
            <a:pPr marL="514350" indent="-514350" algn="l" rtl="0">
              <a:buAutoNum type="alphaLcPeriod"/>
            </a:pPr>
            <a:r>
              <a:rPr lang="en-US" b="1" dirty="0" smtClean="0"/>
              <a:t>Hyperthermia</a:t>
            </a:r>
            <a:r>
              <a:rPr lang="en-US" b="1" dirty="0"/>
              <a:t>: </a:t>
            </a:r>
            <a:r>
              <a:rPr lang="en-US" dirty="0" err="1"/>
              <a:t>Succinylcholine</a:t>
            </a:r>
            <a:r>
              <a:rPr lang="en-US" dirty="0"/>
              <a:t> can potentially induce </a:t>
            </a:r>
            <a:endParaRPr lang="en-US" dirty="0" smtClean="0"/>
          </a:p>
          <a:p>
            <a:pPr marL="514350" indent="-514350" algn="l" rtl="0">
              <a:buNone/>
            </a:pPr>
            <a:r>
              <a:rPr lang="en-US" dirty="0" smtClean="0"/>
              <a:t>malignant hyperthermia </a:t>
            </a:r>
            <a:r>
              <a:rPr lang="en-US" dirty="0"/>
              <a:t>in susceptible </a:t>
            </a:r>
            <a:r>
              <a:rPr lang="en-US" dirty="0" smtClean="0"/>
              <a:t>patients.</a:t>
            </a:r>
            <a:endParaRPr lang="en-US" dirty="0"/>
          </a:p>
          <a:p>
            <a:pPr algn="l" rtl="0">
              <a:buNone/>
            </a:pPr>
            <a:r>
              <a:rPr lang="en-US" b="1" dirty="0"/>
              <a:t>b. Apnea: </a:t>
            </a:r>
            <a:r>
              <a:rPr lang="en-US" dirty="0"/>
              <a:t>Administration of </a:t>
            </a:r>
            <a:r>
              <a:rPr lang="en-US" dirty="0" err="1"/>
              <a:t>succinylcholine</a:t>
            </a:r>
            <a:r>
              <a:rPr lang="en-US" dirty="0"/>
              <a:t> to a patient who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is deficient </a:t>
            </a:r>
            <a:r>
              <a:rPr lang="en-US" dirty="0"/>
              <a:t>in plasma cholinesterase or who has an atypical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form of </a:t>
            </a:r>
            <a:r>
              <a:rPr lang="en-US" dirty="0"/>
              <a:t>the enzyme can lead to prolonged apnea due to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paralysis of </a:t>
            </a:r>
            <a:r>
              <a:rPr lang="en-US" dirty="0"/>
              <a:t>the diaphragm. The rapid release of potassium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may also contribute </a:t>
            </a:r>
            <a:r>
              <a:rPr lang="en-US" dirty="0"/>
              <a:t>to prolonged apnea in patients with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electrolyte imbalances </a:t>
            </a:r>
            <a:r>
              <a:rPr lang="en-US" dirty="0"/>
              <a:t>who receive this drug. In patients with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electrolyte imbalances </a:t>
            </a:r>
            <a:r>
              <a:rPr lang="en-US" dirty="0"/>
              <a:t>who are also receiving </a:t>
            </a:r>
            <a:r>
              <a:rPr lang="en-US" i="1" dirty="0" err="1"/>
              <a:t>digoxin</a:t>
            </a:r>
            <a:r>
              <a:rPr lang="en-US" i="1" dirty="0"/>
              <a:t> or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diuretics </a:t>
            </a:r>
            <a:r>
              <a:rPr lang="en-US" i="1" dirty="0"/>
              <a:t>(</a:t>
            </a:r>
            <a:r>
              <a:rPr lang="en-US" i="1" dirty="0" smtClean="0"/>
              <a:t>such </a:t>
            </a:r>
            <a:r>
              <a:rPr lang="en-US" dirty="0" smtClean="0"/>
              <a:t>as </a:t>
            </a:r>
            <a:r>
              <a:rPr lang="en-US" dirty="0"/>
              <a:t>heart failure patients) </a:t>
            </a:r>
            <a:r>
              <a:rPr lang="en-US" i="1" dirty="0" err="1"/>
              <a:t>succinylcholine</a:t>
            </a:r>
            <a:r>
              <a:rPr lang="en-US" i="1" dirty="0"/>
              <a:t> </a:t>
            </a:r>
            <a:endParaRPr lang="en-US" i="1" dirty="0" smtClean="0"/>
          </a:p>
          <a:p>
            <a:pPr algn="l" rtl="0">
              <a:buNone/>
            </a:pPr>
            <a:r>
              <a:rPr lang="en-US" i="1" dirty="0" smtClean="0"/>
              <a:t>should </a:t>
            </a:r>
            <a:r>
              <a:rPr lang="en-US" i="1" dirty="0"/>
              <a:t>be used </a:t>
            </a:r>
            <a:r>
              <a:rPr lang="en-US" i="1" dirty="0" smtClean="0"/>
              <a:t>with caution </a:t>
            </a:r>
            <a:r>
              <a:rPr lang="en-US" dirty="0" smtClean="0"/>
              <a:t>or </a:t>
            </a:r>
            <a:r>
              <a:rPr lang="en-US" dirty="0"/>
              <a:t>not at all.</a:t>
            </a:r>
            <a:endParaRPr lang="ar-IQ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/>
          <a:lstStyle/>
          <a:p>
            <a:pPr algn="l" rtl="0">
              <a:buNone/>
            </a:pPr>
            <a:r>
              <a:rPr lang="en-US" b="1" dirty="0"/>
              <a:t>c. </a:t>
            </a:r>
            <a:r>
              <a:rPr lang="en-US" b="1" dirty="0" err="1"/>
              <a:t>Hyperkalemia</a:t>
            </a:r>
            <a:r>
              <a:rPr lang="en-US" b="1" dirty="0"/>
              <a:t>: </a:t>
            </a:r>
            <a:r>
              <a:rPr lang="en-US" dirty="0" err="1"/>
              <a:t>Succinylcholine</a:t>
            </a:r>
            <a:r>
              <a:rPr lang="en-US" dirty="0"/>
              <a:t> increases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potassium release from </a:t>
            </a:r>
            <a:r>
              <a:rPr lang="en-US" dirty="0"/>
              <a:t>intracellular stores. This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may </a:t>
            </a:r>
            <a:r>
              <a:rPr lang="en-US" dirty="0"/>
              <a:t>be particularly dangerous </a:t>
            </a:r>
            <a:r>
              <a:rPr lang="en-US" dirty="0" smtClean="0"/>
              <a:t>in burn </a:t>
            </a:r>
            <a:r>
              <a:rPr lang="en-US" dirty="0"/>
              <a:t>patients and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patients </a:t>
            </a:r>
            <a:r>
              <a:rPr lang="en-US" dirty="0"/>
              <a:t>with massive tissue damage in which</a:t>
            </a:r>
          </a:p>
          <a:p>
            <a:pPr algn="l" rtl="0">
              <a:buNone/>
            </a:pPr>
            <a:r>
              <a:rPr lang="en-US" dirty="0"/>
              <a:t>potassium has been rapidly lost from within cells.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6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Sites of actions of cholinergic antagonists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714356"/>
            <a:ext cx="7786742" cy="56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28654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ANTIMUSCARINIC </a:t>
            </a:r>
            <a:r>
              <a:rPr lang="en-US" b="1" dirty="0" smtClean="0"/>
              <a:t>AGENTS</a:t>
            </a:r>
          </a:p>
          <a:p>
            <a:pPr algn="l" rtl="0"/>
            <a:r>
              <a:rPr lang="en-US" dirty="0" smtClean="0"/>
              <a:t> </a:t>
            </a:r>
            <a:r>
              <a:rPr lang="en-US" i="1" dirty="0" smtClean="0"/>
              <a:t>block </a:t>
            </a:r>
            <a:r>
              <a:rPr lang="en-US" i="1" dirty="0" err="1" smtClean="0"/>
              <a:t>muscarinic</a:t>
            </a:r>
            <a:r>
              <a:rPr lang="en-US" i="1" dirty="0" smtClean="0"/>
              <a:t> receptors, causing </a:t>
            </a:r>
            <a:r>
              <a:rPr lang="en-US" dirty="0" smtClean="0"/>
              <a:t>inhibition </a:t>
            </a:r>
            <a:r>
              <a:rPr lang="en-US" dirty="0"/>
              <a:t>of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muscarinic</a:t>
            </a:r>
            <a:r>
              <a:rPr lang="en-US" dirty="0" smtClean="0"/>
              <a:t> </a:t>
            </a:r>
            <a:r>
              <a:rPr lang="en-US" dirty="0"/>
              <a:t>functions. </a:t>
            </a:r>
            <a:endParaRPr lang="en-US" dirty="0" smtClean="0"/>
          </a:p>
          <a:p>
            <a:pPr algn="l" rtl="0"/>
            <a:r>
              <a:rPr lang="en-US" dirty="0" smtClean="0"/>
              <a:t>block the few </a:t>
            </a:r>
            <a:r>
              <a:rPr lang="en-US" dirty="0"/>
              <a:t>exceptional </a:t>
            </a:r>
            <a:r>
              <a:rPr lang="en-US" dirty="0" smtClean="0"/>
              <a:t>sympathetic neurons </a:t>
            </a:r>
            <a:r>
              <a:rPr lang="en-US" dirty="0"/>
              <a:t>that are cholinergic, such as </a:t>
            </a:r>
            <a:r>
              <a:rPr lang="en-US" dirty="0" smtClean="0"/>
              <a:t>those innervating </a:t>
            </a:r>
            <a:r>
              <a:rPr lang="en-US" dirty="0"/>
              <a:t>the </a:t>
            </a:r>
            <a:r>
              <a:rPr lang="en-US" dirty="0" smtClean="0"/>
              <a:t>salivary </a:t>
            </a:r>
            <a:r>
              <a:rPr lang="en-US" dirty="0"/>
              <a:t>and sweat glands. </a:t>
            </a:r>
            <a:endParaRPr lang="en-US" dirty="0" smtClean="0"/>
          </a:p>
          <a:p>
            <a:pPr algn="l" rtl="0"/>
            <a:r>
              <a:rPr lang="en-US" dirty="0" smtClean="0"/>
              <a:t>Because </a:t>
            </a:r>
            <a:r>
              <a:rPr lang="en-US" dirty="0"/>
              <a:t>they </a:t>
            </a:r>
            <a:r>
              <a:rPr lang="en-US" dirty="0" smtClean="0"/>
              <a:t>do </a:t>
            </a:r>
            <a:r>
              <a:rPr lang="en-US" dirty="0"/>
              <a:t>not </a:t>
            </a:r>
            <a:r>
              <a:rPr lang="en-US" dirty="0" smtClean="0"/>
              <a:t>block nicotinic receptors</a:t>
            </a:r>
            <a:r>
              <a:rPr lang="en-US" dirty="0"/>
              <a:t>, </a:t>
            </a:r>
            <a:r>
              <a:rPr lang="en-US" dirty="0" smtClean="0"/>
              <a:t>they have </a:t>
            </a:r>
            <a:r>
              <a:rPr lang="en-US" dirty="0"/>
              <a:t>little or no </a:t>
            </a:r>
            <a:r>
              <a:rPr lang="en-US" dirty="0" smtClean="0"/>
              <a:t>action </a:t>
            </a:r>
            <a:r>
              <a:rPr lang="en-US" dirty="0"/>
              <a:t>at skeletal </a:t>
            </a:r>
            <a:r>
              <a:rPr lang="en-US" dirty="0" smtClean="0"/>
              <a:t>neuromuscular junctions </a:t>
            </a:r>
            <a:r>
              <a:rPr lang="en-US" dirty="0"/>
              <a:t>(</a:t>
            </a:r>
            <a:r>
              <a:rPr lang="en-US" dirty="0" smtClean="0"/>
              <a:t>NMJs) or autonomic </a:t>
            </a:r>
            <a:r>
              <a:rPr lang="en-US" dirty="0"/>
              <a:t>ganglia. 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b="1" dirty="0"/>
              <a:t>A. Atropine</a:t>
            </a:r>
          </a:p>
          <a:p>
            <a:pPr algn="l" rtl="0"/>
            <a:r>
              <a:rPr lang="en-US" i="1" dirty="0" smtClean="0"/>
              <a:t>Atropine </a:t>
            </a:r>
            <a:r>
              <a:rPr lang="en-US" i="1" dirty="0"/>
              <a:t>is a tertiary amine belladonna alkaloid </a:t>
            </a:r>
            <a:r>
              <a:rPr lang="en-US" i="1" dirty="0" smtClean="0"/>
              <a:t>with </a:t>
            </a:r>
            <a:r>
              <a:rPr lang="en-US" dirty="0" smtClean="0"/>
              <a:t>a </a:t>
            </a:r>
            <a:r>
              <a:rPr lang="en-US" dirty="0"/>
              <a:t>high affinity for </a:t>
            </a:r>
            <a:r>
              <a:rPr lang="en-US" dirty="0" err="1"/>
              <a:t>muscarinic</a:t>
            </a:r>
            <a:r>
              <a:rPr lang="en-US" dirty="0"/>
              <a:t> receptors. </a:t>
            </a: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binds </a:t>
            </a:r>
            <a:r>
              <a:rPr lang="en-US" dirty="0" smtClean="0"/>
              <a:t>competitively and prevents </a:t>
            </a:r>
            <a:r>
              <a:rPr lang="en-US" dirty="0" err="1"/>
              <a:t>ACh</a:t>
            </a:r>
            <a:r>
              <a:rPr lang="en-US" dirty="0"/>
              <a:t> from binding to those </a:t>
            </a:r>
            <a:r>
              <a:rPr lang="en-US" dirty="0" smtClean="0"/>
              <a:t>sites. </a:t>
            </a:r>
          </a:p>
          <a:p>
            <a:pPr algn="l" rtl="0"/>
            <a:r>
              <a:rPr lang="en-US" i="1" dirty="0" smtClean="0">
                <a:solidFill>
                  <a:srgbClr val="FF0000"/>
                </a:solidFill>
              </a:rPr>
              <a:t>Atropine acts </a:t>
            </a:r>
            <a:r>
              <a:rPr lang="en-US" dirty="0" smtClean="0">
                <a:solidFill>
                  <a:srgbClr val="FF0000"/>
                </a:solidFill>
              </a:rPr>
              <a:t>both </a:t>
            </a:r>
            <a:r>
              <a:rPr lang="en-US" dirty="0">
                <a:solidFill>
                  <a:srgbClr val="FF0000"/>
                </a:solidFill>
              </a:rPr>
              <a:t>centrally and peripherally. </a:t>
            </a:r>
            <a:endParaRPr lang="en-US" dirty="0" smtClean="0">
              <a:solidFill>
                <a:srgbClr val="FF0000"/>
              </a:solidFill>
            </a:endParaRPr>
          </a:p>
          <a:p>
            <a:pPr algn="l" rtl="0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Its general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actions last about 4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hours, except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when placed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topically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the eye, where the action may last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 days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 rtl="0"/>
            <a:r>
              <a:rPr lang="en-US" i="1" dirty="0" smtClean="0"/>
              <a:t>The </a:t>
            </a:r>
            <a:r>
              <a:rPr lang="en-US" dirty="0" smtClean="0"/>
              <a:t>greatest </a:t>
            </a:r>
            <a:r>
              <a:rPr lang="en-US" dirty="0"/>
              <a:t>inhibitory effects are on </a:t>
            </a:r>
            <a:r>
              <a:rPr lang="en-US" dirty="0" smtClean="0"/>
              <a:t>bronchial </a:t>
            </a:r>
            <a:r>
              <a:rPr lang="en-US" dirty="0"/>
              <a:t>tissue and the secretion </a:t>
            </a:r>
            <a:r>
              <a:rPr lang="en-US" dirty="0" smtClean="0"/>
              <a:t>of sweat </a:t>
            </a:r>
            <a:r>
              <a:rPr lang="en-US" dirty="0"/>
              <a:t>and </a:t>
            </a:r>
            <a:r>
              <a:rPr lang="en-US" dirty="0" smtClean="0"/>
              <a:t>saliva.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714488"/>
            <a:ext cx="3940727" cy="287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 fontScale="85000" lnSpcReduction="10000"/>
          </a:bodyPr>
          <a:lstStyle/>
          <a:p>
            <a:pPr algn="l" rtl="0">
              <a:buNone/>
            </a:pPr>
            <a:r>
              <a:rPr lang="en-US" b="1" dirty="0" smtClean="0"/>
              <a:t>Actions</a:t>
            </a:r>
            <a:r>
              <a:rPr lang="en-US" b="1" dirty="0"/>
              <a:t>:</a:t>
            </a:r>
          </a:p>
          <a:p>
            <a:pPr marL="514350" indent="-514350" algn="l" rtl="0">
              <a:buAutoNum type="alphaLcPeriod"/>
            </a:pPr>
            <a:r>
              <a:rPr lang="en-US" b="1" dirty="0" smtClean="0"/>
              <a:t>Eye</a:t>
            </a:r>
            <a:r>
              <a:rPr lang="en-US" b="1" dirty="0"/>
              <a:t>: </a:t>
            </a:r>
            <a:endParaRPr lang="en-US" b="1" dirty="0" smtClean="0"/>
          </a:p>
          <a:p>
            <a:pPr marL="514350" indent="-514350" algn="l" rtl="0">
              <a:buNone/>
            </a:pPr>
            <a:r>
              <a:rPr lang="en-US" dirty="0" smtClean="0"/>
              <a:t>Atropine </a:t>
            </a:r>
            <a:r>
              <a:rPr lang="en-US" dirty="0"/>
              <a:t>blocks </a:t>
            </a:r>
            <a:r>
              <a:rPr lang="en-US" dirty="0" err="1"/>
              <a:t>muscarinic</a:t>
            </a:r>
            <a:r>
              <a:rPr lang="en-US" dirty="0"/>
              <a:t> activity in the eye, resulting</a:t>
            </a:r>
          </a:p>
          <a:p>
            <a:pPr algn="l" rtl="0">
              <a:buNone/>
            </a:pPr>
            <a:r>
              <a:rPr lang="en-US" dirty="0"/>
              <a:t>in </a:t>
            </a:r>
            <a:r>
              <a:rPr lang="en-US" dirty="0" err="1"/>
              <a:t>mydriasis</a:t>
            </a:r>
            <a:r>
              <a:rPr lang="en-US" dirty="0"/>
              <a:t> (dilation of the pupil), unresponsiveness to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light, and </a:t>
            </a:r>
            <a:r>
              <a:rPr lang="en-US" dirty="0" err="1"/>
              <a:t>cycloplegia</a:t>
            </a:r>
            <a:r>
              <a:rPr lang="en-US" dirty="0"/>
              <a:t> (inability to focus for near vision).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In patients with </a:t>
            </a:r>
            <a:r>
              <a:rPr lang="en-US" dirty="0"/>
              <a:t>angle-closure glaucoma, </a:t>
            </a:r>
            <a:r>
              <a:rPr lang="en-US" dirty="0" smtClean="0"/>
              <a:t>IOP </a:t>
            </a:r>
            <a:r>
              <a:rPr lang="en-US" dirty="0"/>
              <a:t>may rise</a:t>
            </a:r>
          </a:p>
          <a:p>
            <a:pPr algn="l" rtl="0">
              <a:buNone/>
            </a:pPr>
            <a:r>
              <a:rPr lang="en-US" dirty="0"/>
              <a:t>dangerously.</a:t>
            </a:r>
          </a:p>
          <a:p>
            <a:pPr algn="l" rtl="0">
              <a:buNone/>
            </a:pPr>
            <a:r>
              <a:rPr lang="en-US" b="1" dirty="0"/>
              <a:t>b. Gastrointestinal (GI): </a:t>
            </a:r>
            <a:endParaRPr lang="en-US" b="1" dirty="0" smtClean="0"/>
          </a:p>
          <a:p>
            <a:pPr algn="l" rtl="0">
              <a:buNone/>
            </a:pPr>
            <a:r>
              <a:rPr lang="en-US" dirty="0" smtClean="0"/>
              <a:t>Atropine</a:t>
            </a:r>
            <a:r>
              <a:rPr lang="en-US" dirty="0"/>
              <a:t> </a:t>
            </a:r>
            <a:r>
              <a:rPr lang="en-US" dirty="0" smtClean="0"/>
              <a:t>can </a:t>
            </a:r>
            <a:r>
              <a:rPr lang="en-US" dirty="0"/>
              <a:t>be used as an antispasmodic to reduce</a:t>
            </a:r>
          </a:p>
          <a:p>
            <a:pPr algn="l" rtl="0">
              <a:buNone/>
            </a:pPr>
            <a:r>
              <a:rPr lang="en-US" dirty="0"/>
              <a:t>activity of the GI tract. </a:t>
            </a:r>
            <a:r>
              <a:rPr lang="en-US" i="1" dirty="0"/>
              <a:t>Atropine and scopolamine </a:t>
            </a:r>
            <a:r>
              <a:rPr lang="en-US" dirty="0" smtClean="0"/>
              <a:t>are </a:t>
            </a:r>
          </a:p>
          <a:p>
            <a:pPr algn="l" rtl="0">
              <a:buNone/>
            </a:pPr>
            <a:r>
              <a:rPr lang="en-US" dirty="0" smtClean="0"/>
              <a:t>probably the </a:t>
            </a:r>
            <a:r>
              <a:rPr lang="en-US" dirty="0"/>
              <a:t>most potent antispasmodic drugs available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2580</Words>
  <Application>Microsoft Office PowerPoint</Application>
  <PresentationFormat>On-screen Show (4:3)</PresentationFormat>
  <Paragraphs>313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سمة Office</vt:lpstr>
      <vt:lpstr>Slide 1</vt:lpstr>
      <vt:lpstr>Cholinergic Antagonists</vt:lpstr>
      <vt:lpstr>Slide 3</vt:lpstr>
      <vt:lpstr>Slide 4</vt:lpstr>
      <vt:lpstr>Sites of actions of cholinergic antagonists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Adverse effects of muscarinic antagonists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Mechanism of action of competitive neuromuscular blocking agents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Cholinergic Antagonists</dc:title>
  <dc:creator>user</dc:creator>
  <cp:lastModifiedBy>Acer</cp:lastModifiedBy>
  <cp:revision>85</cp:revision>
  <dcterms:created xsi:type="dcterms:W3CDTF">2016-03-12T15:39:36Z</dcterms:created>
  <dcterms:modified xsi:type="dcterms:W3CDTF">2017-03-28T19:19:45Z</dcterms:modified>
</cp:coreProperties>
</file>