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62" r:id="rId4"/>
    <p:sldId id="263" r:id="rId5"/>
    <p:sldId id="265" r:id="rId6"/>
    <p:sldId id="266" r:id="rId7"/>
    <p:sldId id="267" r:id="rId8"/>
    <p:sldId id="280" r:id="rId9"/>
    <p:sldId id="268" r:id="rId10"/>
    <p:sldId id="269" r:id="rId11"/>
    <p:sldId id="272" r:id="rId12"/>
    <p:sldId id="273" r:id="rId13"/>
    <p:sldId id="276" r:id="rId14"/>
    <p:sldId id="278" r:id="rId15"/>
    <p:sldId id="281" r:id="rId16"/>
    <p:sldId id="284" r:id="rId17"/>
    <p:sldId id="285" r:id="rId18"/>
    <p:sldId id="286" r:id="rId19"/>
    <p:sldId id="290" r:id="rId20"/>
    <p:sldId id="291" r:id="rId21"/>
    <p:sldId id="293" r:id="rId22"/>
    <p:sldId id="294" r:id="rId23"/>
    <p:sldId id="296" r:id="rId24"/>
    <p:sldId id="29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518EBC-56E2-4E14-9B11-8D494E53FF6B}" type="datetimeFigureOut">
              <a:rPr lang="en-US" smtClean="0"/>
              <a:t>10/16/2017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5209BE-A677-444A-9915-050869F026F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5209BE-A677-444A-9915-050869F026F3}"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D9CE32-C865-4F0B-ABD1-EE615625FC3F}"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4ED3A8-5056-4B09-BB68-551BB44000D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D9CE32-C865-4F0B-ABD1-EE615625FC3F}"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4ED3A8-5056-4B09-BB68-551BB44000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D9CE32-C865-4F0B-ABD1-EE615625FC3F}"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4ED3A8-5056-4B09-BB68-551BB44000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D9CE32-C865-4F0B-ABD1-EE615625FC3F}"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4ED3A8-5056-4B09-BB68-551BB44000D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D9CE32-C865-4F0B-ABD1-EE615625FC3F}"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4ED3A8-5056-4B09-BB68-551BB44000D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D9CE32-C865-4F0B-ABD1-EE615625FC3F}" type="datetimeFigureOut">
              <a:rPr lang="en-US" smtClean="0"/>
              <a:pPr/>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4ED3A8-5056-4B09-BB68-551BB44000D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D9CE32-C865-4F0B-ABD1-EE615625FC3F}" type="datetimeFigureOut">
              <a:rPr lang="en-US" smtClean="0"/>
              <a:pPr/>
              <a:t>10/16/2017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4ED3A8-5056-4B09-BB68-551BB44000D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D9CE32-C865-4F0B-ABD1-EE615625FC3F}" type="datetimeFigureOut">
              <a:rPr lang="en-US" smtClean="0"/>
              <a:pPr/>
              <a:t>10/16/2017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4ED3A8-5056-4B09-BB68-551BB44000D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D9CE32-C865-4F0B-ABD1-EE615625FC3F}" type="datetimeFigureOut">
              <a:rPr lang="en-US" smtClean="0"/>
              <a:pPr/>
              <a:t>10/16/2017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4ED3A8-5056-4B09-BB68-551BB44000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D9CE32-C865-4F0B-ABD1-EE615625FC3F}" type="datetimeFigureOut">
              <a:rPr lang="en-US" smtClean="0"/>
              <a:pPr/>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4ED3A8-5056-4B09-BB68-551BB44000D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D9CE32-C865-4F0B-ABD1-EE615625FC3F}" type="datetimeFigureOut">
              <a:rPr lang="en-US" smtClean="0"/>
              <a:pPr/>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4ED3A8-5056-4B09-BB68-551BB44000D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D9CE32-C865-4F0B-ABD1-EE615625FC3F}" type="datetimeFigureOut">
              <a:rPr lang="en-US" smtClean="0"/>
              <a:pPr/>
              <a:t>10/16/2017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4ED3A8-5056-4B09-BB68-551BB44000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t>
            </a:r>
            <a:r>
              <a:rPr lang="en-US" sz="5400" b="1" dirty="0" smtClean="0"/>
              <a:t>GERIATRIC PRINCIPLES </a:t>
            </a:r>
            <a:endParaRPr lang="en-US" sz="5400" b="1" dirty="0"/>
          </a:p>
        </p:txBody>
      </p:sp>
      <p:sp>
        <p:nvSpPr>
          <p:cNvPr id="3" name="Subtitle 2"/>
          <p:cNvSpPr>
            <a:spLocks noGrp="1"/>
          </p:cNvSpPr>
          <p:nvPr>
            <p:ph type="subTitle" idx="1"/>
          </p:nvPr>
        </p:nvSpPr>
        <p:spPr/>
        <p:txBody>
          <a:bodyPr/>
          <a:lstStyle/>
          <a:p>
            <a:r>
              <a:rPr lang="en-US" b="1" dirty="0" smtClean="0">
                <a:solidFill>
                  <a:schemeClr val="tx1"/>
                </a:solidFill>
              </a:rPr>
              <a:t>Dr . Dalia </a:t>
            </a:r>
            <a:r>
              <a:rPr lang="en-US" b="1" dirty="0" err="1" smtClean="0">
                <a:solidFill>
                  <a:schemeClr val="tx1"/>
                </a:solidFill>
              </a:rPr>
              <a:t>Abd</a:t>
            </a:r>
            <a:r>
              <a:rPr lang="en-US" b="1" dirty="0" smtClean="0">
                <a:solidFill>
                  <a:schemeClr val="tx1"/>
                </a:solidFill>
              </a:rPr>
              <a:t> Al-Kader</a:t>
            </a:r>
            <a:endParaRPr lang="en-US"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92500" lnSpcReduction="10000"/>
          </a:bodyPr>
          <a:lstStyle/>
          <a:p>
            <a:r>
              <a:rPr lang="en-US" b="1" dirty="0" smtClean="0"/>
              <a:t>The elderly are at enhanced risk of severe upper gastrointestinal (GI) bleeding from </a:t>
            </a:r>
            <a:r>
              <a:rPr lang="en-US" b="1" dirty="0" err="1" smtClean="0"/>
              <a:t>nonsteroidal</a:t>
            </a:r>
            <a:r>
              <a:rPr lang="en-US" b="1" dirty="0" smtClean="0"/>
              <a:t> </a:t>
            </a:r>
            <a:r>
              <a:rPr lang="en-US" b="1" dirty="0" err="1" smtClean="0"/>
              <a:t>antiinflammatory</a:t>
            </a:r>
            <a:r>
              <a:rPr lang="en-US" b="1" dirty="0" smtClean="0"/>
              <a:t> drugs (NSAIDS). Although this could be partly explained by increased exposure to and regular use of these drugs, for chronic conditions, older adults are more vulnerable to their effects because of underlying atrophic gastritis. There is controversy as to cause of age-related gastric mucosal changes, but they may partly be caused by underlying  Helicobacter pylori  infection, which appears to increase with age. The elderly are also at greater risk of prolonged hypoglycemia from certain </a:t>
            </a:r>
            <a:r>
              <a:rPr lang="en-US" b="1" dirty="0" err="1" smtClean="0"/>
              <a:t>sulfonylureas</a:t>
            </a:r>
            <a:r>
              <a:rPr lang="en-US" b="1" dirty="0" smtClean="0"/>
              <a:t>, particularly </a:t>
            </a:r>
            <a:r>
              <a:rPr lang="en-US" b="1" dirty="0" err="1" smtClean="0"/>
              <a:t>glyburide</a:t>
            </a:r>
            <a:r>
              <a:rPr lang="en-US" b="1" dirty="0" smtClean="0"/>
              <a:t>. </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172200"/>
          </a:xfrm>
        </p:spPr>
        <p:txBody>
          <a:bodyPr/>
          <a:lstStyle/>
          <a:p>
            <a:pPr>
              <a:buNone/>
            </a:pPr>
            <a:r>
              <a:rPr lang="en-US" b="1" dirty="0" smtClean="0">
                <a:solidFill>
                  <a:srgbClr val="FF0000"/>
                </a:solidFill>
              </a:rPr>
              <a:t>SUBSTANCE ABUSE IN THE ELDERLY</a:t>
            </a:r>
            <a:endParaRPr lang="en-US" dirty="0" smtClean="0"/>
          </a:p>
          <a:p>
            <a:r>
              <a:rPr lang="en-US" b="1" dirty="0" smtClean="0"/>
              <a:t>For a comparable amount of alcohol ingested, the blood alcohol concentration of an elderly person will be higher than that of a younger adult because changes in body composition reduce the volume of distribution (</a:t>
            </a:r>
            <a:r>
              <a:rPr lang="en-US" b="1" dirty="0" err="1" smtClean="0"/>
              <a:t>Vd</a:t>
            </a:r>
            <a:r>
              <a:rPr lang="en-US" b="1" dirty="0" smtClean="0"/>
              <a:t>) of ethanol. Moreover, because of an age-associated diminished tolerance to alcohol, the impact on cognitive or motor function tends to be greater. </a:t>
            </a: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normAutofit/>
          </a:bodyPr>
          <a:lstStyle/>
          <a:p>
            <a:r>
              <a:rPr lang="en-US" dirty="0" smtClean="0"/>
              <a:t> </a:t>
            </a:r>
            <a:r>
              <a:rPr lang="en-US" b="1" dirty="0" smtClean="0"/>
              <a:t>PHARMACOKINETICS </a:t>
            </a:r>
          </a:p>
          <a:p>
            <a:pPr>
              <a:buNone/>
            </a:pPr>
            <a:r>
              <a:rPr lang="en-US" b="1" dirty="0" smtClean="0"/>
              <a:t>   The most consistent pharmacokinetic change that occurs with aging is a decrease in renal function. </a:t>
            </a:r>
            <a:r>
              <a:rPr lang="en-US" b="1" dirty="0" err="1" smtClean="0"/>
              <a:t>Glomerular</a:t>
            </a:r>
            <a:r>
              <a:rPr lang="en-US" b="1" dirty="0" smtClean="0"/>
              <a:t> filtration rate (GFR) declines, on the average, by 50% between the ages of 30 and 80 years  and cannot be accurately predicted by serum </a:t>
            </a:r>
            <a:r>
              <a:rPr lang="en-US" b="1" dirty="0" err="1" smtClean="0"/>
              <a:t>creatinine</a:t>
            </a:r>
            <a:r>
              <a:rPr lang="en-US" b="1" dirty="0" smtClean="0"/>
              <a:t>, which does not increase significantly with age, because muscle mass, the source of serum </a:t>
            </a:r>
            <a:r>
              <a:rPr lang="en-US" b="1" dirty="0" err="1" smtClean="0"/>
              <a:t>creatinine</a:t>
            </a:r>
            <a:r>
              <a:rPr lang="en-US" b="1" dirty="0" smtClean="0"/>
              <a:t>, declines with age.</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r>
              <a:rPr lang="en-US" b="1" dirty="0" smtClean="0"/>
              <a:t>Liver mass decreases with an associated decrease in hepatic blood flow,  which results in decreased efficiency of hepatic extraction. Enzymatic processes are often unpredictable, and </a:t>
            </a:r>
            <a:r>
              <a:rPr lang="en-US" b="1" dirty="0" smtClean="0"/>
              <a:t>hepatic </a:t>
            </a:r>
            <a:r>
              <a:rPr lang="en-US" b="1" dirty="0" smtClean="0"/>
              <a:t>oxidation appears to decline with age.</a:t>
            </a:r>
          </a:p>
          <a:p>
            <a:r>
              <a:rPr lang="en-US" b="1" dirty="0" smtClean="0"/>
              <a:t>hepatic conjugation does not decline significantly with age, so </a:t>
            </a:r>
            <a:r>
              <a:rPr lang="en-US" b="1" dirty="0" err="1" smtClean="0"/>
              <a:t>xenobiotics</a:t>
            </a:r>
            <a:r>
              <a:rPr lang="en-US" b="1" dirty="0" smtClean="0"/>
              <a:t> such as </a:t>
            </a:r>
            <a:r>
              <a:rPr lang="en-US" b="1" dirty="0" err="1" smtClean="0"/>
              <a:t>temazepam</a:t>
            </a:r>
            <a:r>
              <a:rPr lang="en-US" b="1" dirty="0" smtClean="0"/>
              <a:t> and </a:t>
            </a:r>
            <a:r>
              <a:rPr lang="en-US" b="1" dirty="0" err="1" smtClean="0"/>
              <a:t>oxazepam</a:t>
            </a:r>
            <a:r>
              <a:rPr lang="en-US" b="1" dirty="0" smtClean="0"/>
              <a:t> that are metabolized by these processes do not have prolonged elimination half-lives.</a:t>
            </a: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a:bodyPr>
          <a:lstStyle/>
          <a:p>
            <a:r>
              <a:rPr lang="en-US" b="1" dirty="0" smtClean="0"/>
              <a:t>In contrast, </a:t>
            </a:r>
            <a:r>
              <a:rPr lang="en-US" b="1" dirty="0" err="1" smtClean="0"/>
              <a:t>xenobiotics</a:t>
            </a:r>
            <a:r>
              <a:rPr lang="en-US" b="1" dirty="0" smtClean="0"/>
              <a:t> such as diazepam and </a:t>
            </a:r>
            <a:r>
              <a:rPr lang="en-US" b="1" dirty="0" err="1" smtClean="0"/>
              <a:t>flurazepam</a:t>
            </a:r>
            <a:r>
              <a:rPr lang="en-US" b="1" dirty="0" smtClean="0"/>
              <a:t>, which are metabolized by hepatic oxidative enzymes, are eliminated more slowly with age.     Similar to many oxidized </a:t>
            </a:r>
            <a:r>
              <a:rPr lang="en-US" b="1" dirty="0" err="1" smtClean="0"/>
              <a:t>xenobiotics</a:t>
            </a:r>
            <a:r>
              <a:rPr lang="en-US" b="1" dirty="0" smtClean="0"/>
              <a:t>, metabolites of diazepam and </a:t>
            </a:r>
            <a:r>
              <a:rPr lang="en-US" b="1" dirty="0" err="1" smtClean="0"/>
              <a:t>flurazepam</a:t>
            </a:r>
            <a:r>
              <a:rPr lang="en-US" b="1" dirty="0" smtClean="0"/>
              <a:t> are active, undergo further metabolism, and remain in circulation after the parent </a:t>
            </a:r>
            <a:r>
              <a:rPr lang="en-US" b="1" dirty="0" err="1" smtClean="0"/>
              <a:t>xenobiotic</a:t>
            </a:r>
            <a:r>
              <a:rPr lang="en-US" b="1" dirty="0" smtClean="0"/>
              <a:t> has been metabolized. The active metabolites of some drugs, such as </a:t>
            </a:r>
            <a:r>
              <a:rPr lang="en-US" b="1" dirty="0" err="1" smtClean="0"/>
              <a:t>opioids</a:t>
            </a:r>
            <a:r>
              <a:rPr lang="en-US" b="1" dirty="0" smtClean="0"/>
              <a:t>, are </a:t>
            </a:r>
            <a:r>
              <a:rPr lang="en-US" b="1" dirty="0" err="1" smtClean="0"/>
              <a:t>renally</a:t>
            </a:r>
            <a:r>
              <a:rPr lang="en-US" b="1" dirty="0" smtClean="0"/>
              <a:t> eliminated, and excretion may be prolonged because of an age-related decline in renal function</a:t>
            </a: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a:bodyPr>
          <a:lstStyle/>
          <a:p>
            <a:r>
              <a:rPr lang="en-US" b="1" dirty="0" smtClean="0"/>
              <a:t>Age-related alterations in body composition may affect </a:t>
            </a:r>
            <a:r>
              <a:rPr lang="en-US" b="1" dirty="0" err="1" smtClean="0"/>
              <a:t>xenobiotic</a:t>
            </a:r>
            <a:r>
              <a:rPr lang="en-US" b="1" dirty="0" smtClean="0"/>
              <a:t> disposition in later life. For example, lean muscle mass and total body water decline, and the fat-to-lean ratio increases with advancing age.  Thus, highly lipid-soluble </a:t>
            </a:r>
            <a:r>
              <a:rPr lang="en-US" b="1" dirty="0" err="1" smtClean="0"/>
              <a:t>xenobiotics</a:t>
            </a:r>
            <a:r>
              <a:rPr lang="en-US" b="1" dirty="0" smtClean="0"/>
              <a:t> tend to have an increased volume of distribution. As a result, there may be a delay before steady state is reached, and peak effect and toxicity may occur later than expected. </a:t>
            </a:r>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a:bodyPr>
          <a:lstStyle/>
          <a:p>
            <a:r>
              <a:rPr lang="en-US" b="1" dirty="0" smtClean="0"/>
              <a:t>The precise contributions of gastric and intestinal tract mechanisms to toxicity have not been adequately determined. Changes in gastric absorption with age are not substantial enough to have an important clinical impact, and if anything, there is a modest decline, partly because of delayed gastric emptying, which could cause a delay in absorption of certain </a:t>
            </a:r>
            <a:r>
              <a:rPr lang="en-US" b="1" dirty="0" err="1" smtClean="0"/>
              <a:t>xenobiotics</a:t>
            </a:r>
            <a:r>
              <a:rPr lang="en-US" b="1" dirty="0" smtClean="0"/>
              <a:t>. However, age-associated changes in the gastric mucosa may account for enzymatic changes. </a:t>
            </a:r>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r>
              <a:rPr lang="en-US" dirty="0" smtClean="0"/>
              <a:t> </a:t>
            </a:r>
            <a:r>
              <a:rPr lang="en-US" b="1" dirty="0" smtClean="0"/>
              <a:t>PHARMACODYNAMICS  </a:t>
            </a:r>
          </a:p>
          <a:p>
            <a:r>
              <a:rPr lang="en-US" b="1" dirty="0" smtClean="0"/>
              <a:t>In general, age-related physiologic changes in target or </a:t>
            </a:r>
            <a:r>
              <a:rPr lang="en-US" b="1" dirty="0" err="1" smtClean="0"/>
              <a:t>nontarget</a:t>
            </a:r>
            <a:r>
              <a:rPr lang="en-US" b="1" dirty="0" smtClean="0"/>
              <a:t> organs lead to increased sensitivity to most </a:t>
            </a:r>
            <a:r>
              <a:rPr lang="en-US" b="1" dirty="0" err="1" smtClean="0"/>
              <a:t>xenobiotics</a:t>
            </a:r>
            <a:r>
              <a:rPr lang="en-US" b="1" dirty="0" smtClean="0"/>
              <a:t>, although sensitivity to some </a:t>
            </a:r>
            <a:r>
              <a:rPr lang="en-US" b="1" dirty="0" err="1" smtClean="0"/>
              <a:t>xenobiotics</a:t>
            </a:r>
            <a:r>
              <a:rPr lang="en-US" b="1" dirty="0" smtClean="0"/>
              <a:t> may also be decreased. For example, there is evidence that β-adrenergic receptor sensitivity declines with aging, leading to a diminished response to both β-adrenergic agonists and antagonists, although this is not necessarily demonstrated clinically.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a:bodyPr>
          <a:lstStyle/>
          <a:p>
            <a:pPr>
              <a:buNone/>
            </a:pPr>
            <a:r>
              <a:rPr lang="en-US" b="1" dirty="0" smtClean="0"/>
              <a:t>ADVERSE DRUG EVENTS: </a:t>
            </a:r>
          </a:p>
          <a:p>
            <a:r>
              <a:rPr lang="en-US" b="1" dirty="0" smtClean="0"/>
              <a:t> The likelihood of experiencing an ADE increases with the increasing number of </a:t>
            </a:r>
            <a:r>
              <a:rPr lang="en-US" b="1" dirty="0" err="1" smtClean="0"/>
              <a:t>xenobiotics</a:t>
            </a:r>
            <a:r>
              <a:rPr lang="en-US" b="1" dirty="0" smtClean="0"/>
              <a:t> taken. Geriatric patients take more prescription and nonprescription </a:t>
            </a:r>
            <a:r>
              <a:rPr lang="en-US" b="1" dirty="0" err="1" smtClean="0"/>
              <a:t>xenobiotics</a:t>
            </a:r>
            <a:r>
              <a:rPr lang="en-US" b="1" dirty="0" smtClean="0"/>
              <a:t> than any other patient group. ADEs may occur as a consequence of </a:t>
            </a:r>
            <a:r>
              <a:rPr lang="en-US" b="1" dirty="0" err="1" smtClean="0"/>
              <a:t>xenobiotic–xenobiotic</a:t>
            </a:r>
            <a:r>
              <a:rPr lang="en-US" b="1" dirty="0" smtClean="0"/>
              <a:t> interactions.  </a:t>
            </a:r>
          </a:p>
          <a:p>
            <a:r>
              <a:rPr lang="en-US" b="1" dirty="0" smtClean="0"/>
              <a:t> Concurrent disease in target or </a:t>
            </a:r>
            <a:r>
              <a:rPr lang="en-US" b="1" dirty="0" err="1" smtClean="0"/>
              <a:t>nontarget</a:t>
            </a:r>
            <a:r>
              <a:rPr lang="en-US" b="1" dirty="0" smtClean="0"/>
              <a:t> organs may also alter the patient’s sensitivity to a </a:t>
            </a:r>
            <a:r>
              <a:rPr lang="en-US" b="1" dirty="0" err="1" smtClean="0"/>
              <a:t>xenobiotic</a:t>
            </a:r>
            <a:r>
              <a:rPr lang="en-US" b="1" dirty="0" smtClean="0"/>
              <a:t>, resulting in a serious ADE even when the patient is given a standard or previously used </a:t>
            </a:r>
            <a:r>
              <a:rPr lang="en-US" b="1" dirty="0" err="1" smtClean="0"/>
              <a:t>xenobiotic</a:t>
            </a:r>
            <a:r>
              <a:rPr lang="en-US" b="1" dirty="0" smtClean="0"/>
              <a:t> dose. </a:t>
            </a:r>
            <a:endParaRPr lang="en-US" b="1"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On average, approximately 5 </a:t>
            </a:r>
            <a:r>
              <a:rPr lang="en-US" b="1" dirty="0" err="1" smtClean="0"/>
              <a:t>halflives</a:t>
            </a:r>
            <a:r>
              <a:rPr lang="en-US" b="1" dirty="0" smtClean="0"/>
              <a:t> of a </a:t>
            </a:r>
            <a:r>
              <a:rPr lang="en-US" b="1" dirty="0" err="1" smtClean="0"/>
              <a:t>xenobiotic</a:t>
            </a:r>
            <a:r>
              <a:rPr lang="en-US" b="1" dirty="0" smtClean="0"/>
              <a:t> are necessary to achieve steady-state </a:t>
            </a:r>
            <a:r>
              <a:rPr lang="en-US" b="1" dirty="0" err="1" smtClean="0"/>
              <a:t>xenobiotic</a:t>
            </a:r>
            <a:r>
              <a:rPr lang="en-US" b="1" dirty="0" smtClean="0"/>
              <a:t> concentrations. Thus, a </a:t>
            </a:r>
            <a:r>
              <a:rPr lang="en-US" b="1" dirty="0" err="1" smtClean="0"/>
              <a:t>xenobiotic</a:t>
            </a:r>
            <a:r>
              <a:rPr lang="en-US" b="1" dirty="0" smtClean="0"/>
              <a:t> with a half-life of 24 hours might not reach a steady state for 5 days, and in the presence of prolonged elimination associated with age-related </a:t>
            </a:r>
            <a:r>
              <a:rPr lang="en-US" b="1" dirty="0" smtClean="0"/>
              <a:t>factors</a:t>
            </a:r>
            <a:r>
              <a:rPr lang="en-US" b="1" dirty="0" smtClean="0"/>
              <a:t>.</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248400"/>
          </a:xfrm>
        </p:spPr>
        <p:txBody>
          <a:bodyPr>
            <a:normAutofit/>
          </a:bodyPr>
          <a:lstStyle/>
          <a:p>
            <a:r>
              <a:rPr lang="en-US" b="1" dirty="0" smtClean="0"/>
              <a:t>Toxic  exposures in the elderly may occur for several reasons. </a:t>
            </a:r>
          </a:p>
          <a:p>
            <a:pPr>
              <a:buNone/>
            </a:pPr>
            <a:r>
              <a:rPr lang="en-US" dirty="0" smtClean="0"/>
              <a:t>1.Because of pharmacokinetic and </a:t>
            </a:r>
            <a:r>
              <a:rPr lang="en-US" dirty="0" err="1" smtClean="0"/>
              <a:t>pharmacodynamic</a:t>
            </a:r>
            <a:r>
              <a:rPr lang="en-US" dirty="0" smtClean="0"/>
              <a:t> changes. </a:t>
            </a:r>
          </a:p>
          <a:p>
            <a:pPr>
              <a:buNone/>
            </a:pPr>
            <a:r>
              <a:rPr lang="en-US" dirty="0" smtClean="0"/>
              <a:t>2. </a:t>
            </a:r>
            <a:r>
              <a:rPr lang="en-US" dirty="0"/>
              <a:t>T</a:t>
            </a:r>
            <a:r>
              <a:rPr lang="en-US" dirty="0" smtClean="0"/>
              <a:t>he presentation of disease, including drug toxicity, is often atypical in the elderly. For example, falls in the elderly may be a presenting sign of </a:t>
            </a:r>
            <a:r>
              <a:rPr lang="en-US" dirty="0" err="1" smtClean="0"/>
              <a:t>xenobiotic</a:t>
            </a:r>
            <a:r>
              <a:rPr lang="en-US" dirty="0" smtClean="0"/>
              <a:t> toxicity and are commonly due to prescribed </a:t>
            </a:r>
            <a:r>
              <a:rPr lang="en-US" dirty="0" err="1" smtClean="0"/>
              <a:t>xenobiotics</a:t>
            </a:r>
            <a:r>
              <a:rPr lang="en-US" dirty="0" smtClean="0"/>
              <a:t>, with sedative–hypnotics, antipsychotics, antidepressants, and class </a:t>
            </a:r>
            <a:r>
              <a:rPr lang="en-US" dirty="0" err="1" smtClean="0"/>
              <a:t>Ia</a:t>
            </a:r>
            <a:r>
              <a:rPr lang="en-US" dirty="0" smtClean="0"/>
              <a:t> </a:t>
            </a:r>
            <a:r>
              <a:rPr lang="en-US" dirty="0" err="1" smtClean="0"/>
              <a:t>antidysrhythmics</a:t>
            </a:r>
            <a:r>
              <a:rPr lang="en-US" dirty="0" smtClean="0"/>
              <a:t> (</a:t>
            </a:r>
            <a:r>
              <a:rPr lang="en-US" dirty="0" err="1" smtClean="0"/>
              <a:t>quinidine</a:t>
            </a:r>
            <a:r>
              <a:rPr lang="en-US" dirty="0" smtClean="0"/>
              <a:t> and </a:t>
            </a:r>
            <a:r>
              <a:rPr lang="en-US" dirty="0" err="1" smtClean="0"/>
              <a:t>procainamide</a:t>
            </a:r>
            <a:r>
              <a:rPr lang="en-US" dirty="0" smtClean="0"/>
              <a:t>).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5821363"/>
          </a:xfrm>
        </p:spPr>
        <p:txBody>
          <a:bodyPr>
            <a:normAutofit/>
          </a:bodyPr>
          <a:lstStyle/>
          <a:p>
            <a:r>
              <a:rPr lang="en-US" b="1" dirty="0" smtClean="0"/>
              <a:t>Morbidity  and mortality in elderly patients as a result of specific </a:t>
            </a:r>
            <a:r>
              <a:rPr lang="en-US" b="1" dirty="0" err="1" smtClean="0"/>
              <a:t>xenobiotics</a:t>
            </a:r>
            <a:r>
              <a:rPr lang="en-US" b="1" dirty="0" smtClean="0"/>
              <a:t> might be avoided if the responsible </a:t>
            </a:r>
            <a:r>
              <a:rPr lang="en-US" b="1" dirty="0" err="1" smtClean="0"/>
              <a:t>xenobiotics</a:t>
            </a:r>
            <a:r>
              <a:rPr lang="en-US" b="1" dirty="0" smtClean="0"/>
              <a:t> were studied under the predictably high-risk conditions typically present in the elderly. For example, </a:t>
            </a:r>
            <a:r>
              <a:rPr lang="en-US" b="1" dirty="0" err="1" smtClean="0"/>
              <a:t>xenobiotics</a:t>
            </a:r>
            <a:r>
              <a:rPr lang="en-US" b="1" dirty="0" smtClean="0"/>
              <a:t> eliminated by the kidney need to be evaluated after repeated dosing in elderly subjects. </a:t>
            </a: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92500" lnSpcReduction="20000"/>
          </a:bodyPr>
          <a:lstStyle/>
          <a:p>
            <a:r>
              <a:rPr lang="en-US" b="1" dirty="0" err="1" smtClean="0"/>
              <a:t>Xenobiotics</a:t>
            </a:r>
            <a:r>
              <a:rPr lang="en-US" b="1" dirty="0" smtClean="0"/>
              <a:t>, </a:t>
            </a:r>
            <a:r>
              <a:rPr lang="en-US" b="1" dirty="0" smtClean="0"/>
              <a:t>such as </a:t>
            </a:r>
            <a:r>
              <a:rPr lang="en-US" b="1" dirty="0" err="1" smtClean="0"/>
              <a:t>digoxin</a:t>
            </a:r>
            <a:r>
              <a:rPr lang="en-US" b="1" dirty="0" smtClean="0"/>
              <a:t>, </a:t>
            </a:r>
            <a:r>
              <a:rPr lang="en-US" b="1" dirty="0" err="1" smtClean="0"/>
              <a:t>warfarin</a:t>
            </a:r>
            <a:r>
              <a:rPr lang="en-US" b="1" dirty="0" smtClean="0"/>
              <a:t>, and diuretics, commonly prescribed in the elderly population are frequently involved in serious drug interactions. This situation is complicated by the frequency with which elderly patients who often have multisystem disease visit multiple physicians, who prescribe medications without specific knowledge of, or attention to, the remainder of the patient’s </a:t>
            </a:r>
            <a:r>
              <a:rPr lang="en-US" b="1" dirty="0" err="1" smtClean="0"/>
              <a:t>xenobiotic</a:t>
            </a:r>
            <a:r>
              <a:rPr lang="en-US" b="1" dirty="0" smtClean="0"/>
              <a:t> regimen, thereby increasing the risk of inappropriate </a:t>
            </a:r>
            <a:r>
              <a:rPr lang="en-US" b="1" dirty="0" err="1" smtClean="0"/>
              <a:t>xenobiotic</a:t>
            </a:r>
            <a:r>
              <a:rPr lang="en-US" b="1" dirty="0" smtClean="0"/>
              <a:t> combinations. </a:t>
            </a:r>
          </a:p>
          <a:p>
            <a:r>
              <a:rPr lang="en-US" b="1" dirty="0" smtClean="0"/>
              <a:t>Herbal preparations used by the elderly also may interact with prescription medications. The use of herbal preparations has increased substantially in recent years, particularly among patients with illnesses such as cancer, dementia, and depression that commonly affect the elderly. </a:t>
            </a:r>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b="1" dirty="0" smtClean="0"/>
              <a:t>use of nonprescription pharmaceuticals may also cause serious adverse effects. For example, excessive use of magnesium-containing preparations frequently causes severe toxicity in older individuals. Impaired renal clearance, decreased GI motility, and other medical </a:t>
            </a:r>
            <a:r>
              <a:rPr lang="en-US" b="1" dirty="0" err="1" smtClean="0"/>
              <a:t>comorbidities</a:t>
            </a:r>
            <a:r>
              <a:rPr lang="en-US" b="1" dirty="0" smtClean="0"/>
              <a:t> are just three risk factors that potentiate magnesium toxicity in the elderly. </a:t>
            </a:r>
            <a:endParaRPr 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smtClean="0"/>
              <a:t> </a:t>
            </a:r>
            <a:r>
              <a:rPr lang="en-US" b="1" dirty="0" err="1" smtClean="0"/>
              <a:t>ther</a:t>
            </a:r>
            <a:r>
              <a:rPr lang="en-US" b="1" dirty="0" smtClean="0"/>
              <a:t> age-related factors may increase the risk of unintentional poisonings in geriatric patients; impaired vision, hearing, and memory may lead to misunderstanding or an inability to follow directions concerning the use of prescription and nonprescription drugs. Dementia is another important risk factor in unintentional poisonings. </a:t>
            </a:r>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r>
              <a:rPr lang="en-US" dirty="0" smtClean="0"/>
              <a:t> </a:t>
            </a:r>
            <a:r>
              <a:rPr lang="en-US" b="1" dirty="0" smtClean="0"/>
              <a:t>MANAGEMENT  </a:t>
            </a:r>
          </a:p>
          <a:p>
            <a:r>
              <a:rPr lang="en-US" b="1" dirty="0" smtClean="0"/>
              <a:t>GI decontamination should proceed as in younger patients. Because constipation is a more frequent problem in the elderly, when multiple-dose activated charcoal is used, particular attention must be paid to GI function and motility. </a:t>
            </a:r>
          </a:p>
          <a:p>
            <a:r>
              <a:rPr lang="en-US" b="1" dirty="0" smtClean="0"/>
              <a:t>The presence of clinical or subclinical heart failure or renal failure may increase the risk of fluid overload when sodium bicarbonate is used. In the elderly, </a:t>
            </a:r>
            <a:r>
              <a:rPr lang="en-US" b="1" dirty="0" err="1" smtClean="0"/>
              <a:t>hemodialysis</a:t>
            </a:r>
            <a:r>
              <a:rPr lang="en-US" b="1" dirty="0" smtClean="0"/>
              <a:t> or </a:t>
            </a:r>
            <a:r>
              <a:rPr lang="en-US" b="1" dirty="0" err="1" smtClean="0"/>
              <a:t>hemoperfusion</a:t>
            </a:r>
            <a:r>
              <a:rPr lang="en-US" b="1" dirty="0" smtClean="0"/>
              <a:t> may be indicated earlier in cases of aspirin, lithium, or </a:t>
            </a:r>
            <a:r>
              <a:rPr lang="en-US" b="1" dirty="0" err="1" smtClean="0"/>
              <a:t>theophylline</a:t>
            </a:r>
            <a:r>
              <a:rPr lang="en-US" b="1" dirty="0" smtClean="0"/>
              <a:t> poisoning.</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fontScale="70000" lnSpcReduction="20000"/>
          </a:bodyPr>
          <a:lstStyle/>
          <a:p>
            <a:pPr>
              <a:buNone/>
            </a:pPr>
            <a:r>
              <a:rPr lang="en-US" dirty="0" smtClean="0"/>
              <a:t> </a:t>
            </a:r>
            <a:r>
              <a:rPr lang="en-US" b="1" dirty="0" err="1" smtClean="0">
                <a:latin typeface="Tahoma" pitchFamily="34" charset="0"/>
                <a:ea typeface="Tahoma" pitchFamily="34" charset="0"/>
                <a:cs typeface="Tahoma" pitchFamily="34" charset="0"/>
              </a:rPr>
              <a:t>Xenobiotics</a:t>
            </a:r>
            <a:r>
              <a:rPr lang="en-US" b="1" dirty="0" smtClean="0">
                <a:latin typeface="Tahoma" pitchFamily="34" charset="0"/>
                <a:ea typeface="Tahoma" pitchFamily="34" charset="0"/>
                <a:cs typeface="Tahoma" pitchFamily="34" charset="0"/>
              </a:rPr>
              <a:t> that Pose an Increased Risk of Toxicity in the </a:t>
            </a:r>
          </a:p>
          <a:p>
            <a:pPr>
              <a:buNone/>
            </a:pPr>
            <a:r>
              <a:rPr lang="en-US" b="1" dirty="0" smtClean="0">
                <a:latin typeface="Tahoma" pitchFamily="34" charset="0"/>
                <a:ea typeface="Tahoma" pitchFamily="34" charset="0"/>
                <a:cs typeface="Tahoma" pitchFamily="34" charset="0"/>
              </a:rPr>
              <a:t>Elderly</a:t>
            </a:r>
          </a:p>
          <a:p>
            <a:r>
              <a:rPr lang="en-US" b="1" dirty="0" smtClean="0">
                <a:latin typeface="Tahoma" pitchFamily="34" charset="0"/>
                <a:ea typeface="Tahoma" pitchFamily="34" charset="0"/>
                <a:cs typeface="Tahoma" pitchFamily="34" charset="0"/>
              </a:rPr>
              <a:t> </a:t>
            </a:r>
            <a:r>
              <a:rPr lang="en-US" b="1" dirty="0" err="1" smtClean="0">
                <a:latin typeface="Tahoma" pitchFamily="34" charset="0"/>
                <a:ea typeface="Tahoma" pitchFamily="34" charset="0"/>
                <a:cs typeface="Tahoma" pitchFamily="34" charset="0"/>
              </a:rPr>
              <a:t>Anticholinergics</a:t>
            </a:r>
            <a:r>
              <a:rPr lang="en-US" b="1" dirty="0" smtClean="0">
                <a:latin typeface="Tahoma" pitchFamily="34" charset="0"/>
                <a:ea typeface="Tahoma" pitchFamily="34" charset="0"/>
                <a:cs typeface="Tahoma" pitchFamily="34" charset="0"/>
              </a:rPr>
              <a:t>    </a:t>
            </a:r>
          </a:p>
          <a:p>
            <a:r>
              <a:rPr lang="en-US" b="1" dirty="0" smtClean="0">
                <a:latin typeface="Tahoma" pitchFamily="34" charset="0"/>
                <a:ea typeface="Tahoma" pitchFamily="34" charset="0"/>
                <a:cs typeface="Tahoma" pitchFamily="34" charset="0"/>
              </a:rPr>
              <a:t>Anticoagulants    </a:t>
            </a:r>
          </a:p>
          <a:p>
            <a:r>
              <a:rPr lang="en-US" b="1" dirty="0" smtClean="0">
                <a:latin typeface="Tahoma" pitchFamily="34" charset="0"/>
                <a:ea typeface="Tahoma" pitchFamily="34" charset="0"/>
                <a:cs typeface="Tahoma" pitchFamily="34" charset="0"/>
              </a:rPr>
              <a:t>Antidepressants    </a:t>
            </a:r>
          </a:p>
          <a:p>
            <a:r>
              <a:rPr lang="en-US" b="1" dirty="0" smtClean="0">
                <a:latin typeface="Tahoma" pitchFamily="34" charset="0"/>
                <a:ea typeface="Tahoma" pitchFamily="34" charset="0"/>
                <a:cs typeface="Tahoma" pitchFamily="34" charset="0"/>
              </a:rPr>
              <a:t>Antipsychotics    </a:t>
            </a:r>
          </a:p>
          <a:p>
            <a:r>
              <a:rPr lang="en-US" b="1" dirty="0" smtClean="0">
                <a:latin typeface="Tahoma" pitchFamily="34" charset="0"/>
                <a:ea typeface="Tahoma" pitchFamily="34" charset="0"/>
                <a:cs typeface="Tahoma" pitchFamily="34" charset="0"/>
              </a:rPr>
              <a:t>Cardiovascular medications  (</a:t>
            </a:r>
            <a:r>
              <a:rPr lang="el-GR" b="1" dirty="0" smtClean="0">
                <a:latin typeface="Tahoma" pitchFamily="34" charset="0"/>
                <a:ea typeface="Tahoma" pitchFamily="34" charset="0"/>
                <a:cs typeface="Tahoma" pitchFamily="34" charset="0"/>
              </a:rPr>
              <a:t>β-</a:t>
            </a:r>
            <a:r>
              <a:rPr lang="en-US" b="1" dirty="0" smtClean="0">
                <a:latin typeface="Tahoma" pitchFamily="34" charset="0"/>
                <a:ea typeface="Tahoma" pitchFamily="34" charset="0"/>
                <a:cs typeface="Tahoma" pitchFamily="34" charset="0"/>
              </a:rPr>
              <a:t>Adrenergic antagonists ,Calcium channel blockers ,</a:t>
            </a:r>
            <a:r>
              <a:rPr lang="en-US" b="1" dirty="0" err="1" smtClean="0">
                <a:latin typeface="Tahoma" pitchFamily="34" charset="0"/>
                <a:ea typeface="Tahoma" pitchFamily="34" charset="0"/>
                <a:cs typeface="Tahoma" pitchFamily="34" charset="0"/>
              </a:rPr>
              <a:t>Digoxin</a:t>
            </a:r>
            <a:r>
              <a:rPr lang="en-US" b="1" dirty="0" smtClean="0">
                <a:latin typeface="Tahoma" pitchFamily="34" charset="0"/>
                <a:ea typeface="Tahoma" pitchFamily="34" charset="0"/>
                <a:cs typeface="Tahoma" pitchFamily="34" charset="0"/>
              </a:rPr>
              <a:t>  )  </a:t>
            </a:r>
          </a:p>
          <a:p>
            <a:r>
              <a:rPr lang="en-US" b="1" dirty="0" smtClean="0">
                <a:latin typeface="Tahoma" pitchFamily="34" charset="0"/>
                <a:ea typeface="Tahoma" pitchFamily="34" charset="0"/>
                <a:cs typeface="Tahoma" pitchFamily="34" charset="0"/>
              </a:rPr>
              <a:t>Insulin and oral </a:t>
            </a:r>
            <a:r>
              <a:rPr lang="en-US" b="1" dirty="0" err="1" smtClean="0">
                <a:latin typeface="Tahoma" pitchFamily="34" charset="0"/>
                <a:ea typeface="Tahoma" pitchFamily="34" charset="0"/>
                <a:cs typeface="Tahoma" pitchFamily="34" charset="0"/>
              </a:rPr>
              <a:t>hypoglycemics</a:t>
            </a:r>
            <a:r>
              <a:rPr lang="en-US" b="1" dirty="0" smtClean="0">
                <a:latin typeface="Tahoma" pitchFamily="34" charset="0"/>
                <a:ea typeface="Tahoma" pitchFamily="34" charset="0"/>
                <a:cs typeface="Tahoma" pitchFamily="34" charset="0"/>
              </a:rPr>
              <a:t>   </a:t>
            </a:r>
          </a:p>
          <a:p>
            <a:r>
              <a:rPr lang="en-US" b="1" dirty="0" smtClean="0">
                <a:latin typeface="Tahoma" pitchFamily="34" charset="0"/>
                <a:ea typeface="Tahoma" pitchFamily="34" charset="0"/>
                <a:cs typeface="Tahoma" pitchFamily="34" charset="0"/>
              </a:rPr>
              <a:t>Magnesium-containing laxatives    </a:t>
            </a:r>
          </a:p>
          <a:p>
            <a:r>
              <a:rPr lang="en-US" b="1" dirty="0" err="1" smtClean="0">
                <a:latin typeface="Tahoma" pitchFamily="34" charset="0"/>
                <a:ea typeface="Tahoma" pitchFamily="34" charset="0"/>
                <a:cs typeface="Tahoma" pitchFamily="34" charset="0"/>
              </a:rPr>
              <a:t>Nonsteroidal</a:t>
            </a:r>
            <a:r>
              <a:rPr lang="en-US" b="1" dirty="0" smtClean="0">
                <a:latin typeface="Tahoma" pitchFamily="34" charset="0"/>
                <a:ea typeface="Tahoma" pitchFamily="34" charset="0"/>
                <a:cs typeface="Tahoma" pitchFamily="34" charset="0"/>
              </a:rPr>
              <a:t> </a:t>
            </a:r>
            <a:r>
              <a:rPr lang="en-US" b="1" dirty="0" err="1" smtClean="0">
                <a:latin typeface="Tahoma" pitchFamily="34" charset="0"/>
                <a:ea typeface="Tahoma" pitchFamily="34" charset="0"/>
                <a:cs typeface="Tahoma" pitchFamily="34" charset="0"/>
              </a:rPr>
              <a:t>antiinflammatory</a:t>
            </a:r>
            <a:r>
              <a:rPr lang="en-US" b="1" dirty="0" smtClean="0">
                <a:latin typeface="Tahoma" pitchFamily="34" charset="0"/>
                <a:ea typeface="Tahoma" pitchFamily="34" charset="0"/>
                <a:cs typeface="Tahoma" pitchFamily="34" charset="0"/>
              </a:rPr>
              <a:t> drugs    </a:t>
            </a:r>
          </a:p>
          <a:p>
            <a:r>
              <a:rPr lang="en-US" b="1" dirty="0" err="1" smtClean="0">
                <a:latin typeface="Tahoma" pitchFamily="34" charset="0"/>
                <a:ea typeface="Tahoma" pitchFamily="34" charset="0"/>
                <a:cs typeface="Tahoma" pitchFamily="34" charset="0"/>
              </a:rPr>
              <a:t>Opioids</a:t>
            </a:r>
            <a:r>
              <a:rPr lang="en-US" b="1" dirty="0" smtClean="0">
                <a:latin typeface="Tahoma" pitchFamily="34" charset="0"/>
                <a:ea typeface="Tahoma" pitchFamily="34" charset="0"/>
                <a:cs typeface="Tahoma" pitchFamily="34" charset="0"/>
              </a:rPr>
              <a:t>    </a:t>
            </a:r>
          </a:p>
          <a:p>
            <a:r>
              <a:rPr lang="en-US" b="1" dirty="0" err="1" smtClean="0">
                <a:latin typeface="Tahoma" pitchFamily="34" charset="0"/>
                <a:ea typeface="Tahoma" pitchFamily="34" charset="0"/>
                <a:cs typeface="Tahoma" pitchFamily="34" charset="0"/>
              </a:rPr>
              <a:t>Salicylates</a:t>
            </a:r>
            <a:r>
              <a:rPr lang="en-US" b="1" dirty="0" smtClean="0">
                <a:latin typeface="Tahoma" pitchFamily="34" charset="0"/>
                <a:ea typeface="Tahoma" pitchFamily="34" charset="0"/>
                <a:cs typeface="Tahoma" pitchFamily="34" charset="0"/>
              </a:rPr>
              <a:t>    </a:t>
            </a:r>
          </a:p>
          <a:p>
            <a:r>
              <a:rPr lang="en-US" b="1" dirty="0" smtClean="0">
                <a:latin typeface="Tahoma" pitchFamily="34" charset="0"/>
                <a:ea typeface="Tahoma" pitchFamily="34" charset="0"/>
                <a:cs typeface="Tahoma" pitchFamily="34" charset="0"/>
              </a:rPr>
              <a:t>Sedative–hypnotics    </a:t>
            </a:r>
          </a:p>
          <a:p>
            <a:r>
              <a:rPr lang="en-US" b="1" dirty="0" smtClean="0">
                <a:latin typeface="Tahoma" pitchFamily="34" charset="0"/>
                <a:ea typeface="Tahoma" pitchFamily="34" charset="0"/>
                <a:cs typeface="Tahoma" pitchFamily="34" charset="0"/>
              </a:rPr>
              <a:t>Sodium phosphate laxatives   </a:t>
            </a:r>
          </a:p>
          <a:p>
            <a:r>
              <a:rPr lang="en-US" b="1" dirty="0" smtClean="0">
                <a:latin typeface="Tahoma" pitchFamily="34" charset="0"/>
                <a:ea typeface="Tahoma" pitchFamily="34" charset="0"/>
                <a:cs typeface="Tahoma" pitchFamily="34" charset="0"/>
              </a:rPr>
              <a:t> </a:t>
            </a:r>
            <a:r>
              <a:rPr lang="en-US" b="1" dirty="0" err="1" smtClean="0">
                <a:latin typeface="Tahoma" pitchFamily="34" charset="0"/>
                <a:ea typeface="Tahoma" pitchFamily="34" charset="0"/>
                <a:cs typeface="Tahoma" pitchFamily="34" charset="0"/>
              </a:rPr>
              <a:t>Warfarin</a:t>
            </a:r>
            <a:r>
              <a:rPr lang="en-US" b="1" dirty="0" smtClean="0">
                <a:latin typeface="Tahoma" pitchFamily="34" charset="0"/>
                <a:ea typeface="Tahoma" pitchFamily="34" charset="0"/>
                <a:cs typeface="Tahoma" pitchFamily="34" charset="0"/>
              </a:rPr>
              <a:t> </a:t>
            </a:r>
          </a:p>
          <a:p>
            <a:pPr>
              <a:buFont typeface="Wingdings" pitchFamily="2" charset="2"/>
              <a:buChar char="v"/>
            </a:pPr>
            <a:r>
              <a:rPr lang="en-US" b="1" dirty="0" smtClean="0">
                <a:latin typeface="Tahoma" pitchFamily="34" charset="0"/>
                <a:ea typeface="Tahoma" pitchFamily="34" charset="0"/>
                <a:cs typeface="Tahoma" pitchFamily="34" charset="0"/>
              </a:rPr>
              <a:t>a  In addition, </a:t>
            </a:r>
            <a:r>
              <a:rPr lang="en-US" b="1" dirty="0" err="1" smtClean="0">
                <a:latin typeface="Tahoma" pitchFamily="34" charset="0"/>
                <a:ea typeface="Tahoma" pitchFamily="34" charset="0"/>
                <a:cs typeface="Tahoma" pitchFamily="34" charset="0"/>
              </a:rPr>
              <a:t>polypharmacy</a:t>
            </a:r>
            <a:r>
              <a:rPr lang="en-US" b="1" dirty="0" smtClean="0">
                <a:latin typeface="Tahoma" pitchFamily="34" charset="0"/>
                <a:ea typeface="Tahoma" pitchFamily="34" charset="0"/>
                <a:cs typeface="Tahoma" pitchFamily="34" charset="0"/>
              </a:rPr>
              <a:t> may lead to toxicity as a result of diverse drug–drug interactions.  </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fontScale="92500" lnSpcReduction="10000"/>
          </a:bodyPr>
          <a:lstStyle/>
          <a:p>
            <a:pPr>
              <a:buNone/>
            </a:pPr>
            <a:r>
              <a:rPr lang="en-US" dirty="0" smtClean="0"/>
              <a:t> </a:t>
            </a:r>
            <a:r>
              <a:rPr lang="en-US" b="1" dirty="0" smtClean="0">
                <a:solidFill>
                  <a:srgbClr val="FF0000"/>
                </a:solidFill>
                <a:latin typeface="Tahoma" pitchFamily="34" charset="0"/>
                <a:ea typeface="Tahoma" pitchFamily="34" charset="0"/>
                <a:cs typeface="Tahoma" pitchFamily="34" charset="0"/>
              </a:rPr>
              <a:t>SUICIDE AND INTENTIONAL POISONINGS  </a:t>
            </a:r>
          </a:p>
          <a:p>
            <a:r>
              <a:rPr lang="en-US" b="1" dirty="0" smtClean="0">
                <a:latin typeface="Tahoma" pitchFamily="34" charset="0"/>
                <a:ea typeface="Tahoma" pitchFamily="34" charset="0"/>
                <a:cs typeface="Tahoma" pitchFamily="34" charset="0"/>
              </a:rPr>
              <a:t>The risk of suicide by all methods increases steadily with age.</a:t>
            </a:r>
          </a:p>
          <a:p>
            <a:r>
              <a:rPr lang="en-US" b="1" dirty="0" smtClean="0">
                <a:latin typeface="Tahoma" pitchFamily="34" charset="0"/>
                <a:ea typeface="Tahoma" pitchFamily="34" charset="0"/>
                <a:cs typeface="Tahoma" pitchFamily="34" charset="0"/>
              </a:rPr>
              <a:t>Among the elderly, the pattern of medications responsible for suicidal deaths may be changing because selective serotonin reuptake inhibitors (SSRIs) are increasingly prescribed for depression instead of TCAs. In the United States, higher suicide rates have been associated with greater use of TCAs than non-TCA antidepressants, which could be related to greater lethality of TCAs in overdose leading to </a:t>
            </a:r>
            <a:r>
              <a:rPr lang="en-US" b="1" dirty="0" err="1" smtClean="0">
                <a:latin typeface="Tahoma" pitchFamily="34" charset="0"/>
                <a:ea typeface="Tahoma" pitchFamily="34" charset="0"/>
                <a:cs typeface="Tahoma" pitchFamily="34" charset="0"/>
              </a:rPr>
              <a:t>nonadherence</a:t>
            </a:r>
            <a:r>
              <a:rPr lang="en-US" b="1" dirty="0" smtClean="0">
                <a:latin typeface="Tahoma" pitchFamily="34" charset="0"/>
                <a:ea typeface="Tahoma" pitchFamily="34" charset="0"/>
                <a:cs typeface="Tahoma" pitchFamily="34" charset="0"/>
              </a:rPr>
              <a:t> and enhanced suicide risk. </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324600"/>
          </a:xfrm>
        </p:spPr>
        <p:txBody>
          <a:bodyPr/>
          <a:lstStyle/>
          <a:p>
            <a:pPr>
              <a:buNone/>
            </a:pPr>
            <a:r>
              <a:rPr lang="en-US" b="1" dirty="0" smtClean="0">
                <a:solidFill>
                  <a:srgbClr val="FF0000"/>
                </a:solidFill>
              </a:rPr>
              <a:t>UNINTENTIONAL POISONING, ADVERSE DRUG EVENTS, AND THERAPEUTIC ERRORS  </a:t>
            </a:r>
          </a:p>
          <a:p>
            <a:r>
              <a:rPr lang="en-US" b="1" dirty="0" smtClean="0"/>
              <a:t>Although poisoning exposures are much less frequent in the elderly than in other age groups, the incidence of ADEs among adults increases steadily with age.</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lstStyle/>
          <a:p>
            <a:r>
              <a:rPr lang="en-US" b="1" dirty="0" smtClean="0">
                <a:latin typeface="Tahoma" pitchFamily="34" charset="0"/>
                <a:ea typeface="Tahoma" pitchFamily="34" charset="0"/>
                <a:cs typeface="Tahoma" pitchFamily="34" charset="0"/>
              </a:rPr>
              <a:t>An ADE is defined as “one that occurs with normal, prescribed, labeled or recommended use of the [drug].” ADEs are more likely to be serious in the elderly than in younger adults. Serious ADEs are those resulting in death, hospitalization, life-threatening outcome, disability, or other serious outcome. </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324600"/>
          </a:xfrm>
        </p:spPr>
        <p:txBody>
          <a:bodyPr>
            <a:normAutofit lnSpcReduction="10000"/>
          </a:bodyPr>
          <a:lstStyle/>
          <a:p>
            <a:r>
              <a:rPr lang="en-US" b="1" dirty="0" smtClean="0"/>
              <a:t>It  may be challenging for a clinician to distinguish an intentional or unintentional overdose from an ADE in an elderly patient. The history, if available, must be explored carefully to identify and prevent recurrent problems. However, exposures in persons older than age 60 years are more likely the result of therapeutic errors and “misuse” than in younger adults. A therapeutic error is defined as “an unintentional deviation from a proper therapeutic regimen that results in the wrong dose, incorrect route of administration, administration to the wrong person, or administration of the wrong substance</a:t>
            </a:r>
            <a:r>
              <a:rPr lang="en-US" b="1" dirty="0" smtClean="0"/>
              <a:t>”.</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These age-related differences may be because of physiologic changes that affect </a:t>
            </a:r>
            <a:r>
              <a:rPr lang="en-US" b="1" dirty="0" err="1" smtClean="0"/>
              <a:t>xenobiotic</a:t>
            </a:r>
            <a:r>
              <a:rPr lang="en-US" b="1" dirty="0" smtClean="0"/>
              <a:t> disposition or effect, patient errors caused by cognitive or visual impairment, or lack of provider proficiency in geriatric prescribing principles.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248400"/>
          </a:xfrm>
        </p:spPr>
        <p:txBody>
          <a:bodyPr>
            <a:normAutofit/>
          </a:bodyPr>
          <a:lstStyle/>
          <a:p>
            <a:r>
              <a:rPr lang="en-US" b="1" dirty="0" smtClean="0"/>
              <a:t>In contrast to serious consequences of therapeutic errors, reactions such as the serotonin syndrome and </a:t>
            </a:r>
            <a:r>
              <a:rPr lang="en-US" b="1" dirty="0" err="1" smtClean="0"/>
              <a:t>neuroleptic</a:t>
            </a:r>
            <a:r>
              <a:rPr lang="en-US" b="1" dirty="0" smtClean="0"/>
              <a:t> malignant syndrome (NMS), which are potentially life threatening, may occur with correctly prescribed therapeutic doses or drug interactions. For example, NMS must be distinguished from such geriatric syndromes as </a:t>
            </a:r>
            <a:r>
              <a:rPr lang="en-US" b="1" dirty="0" err="1" smtClean="0"/>
              <a:t>cerebrovascular</a:t>
            </a:r>
            <a:r>
              <a:rPr lang="en-US" b="1" dirty="0" smtClean="0"/>
              <a:t> events, heat stroke, or </a:t>
            </a:r>
            <a:r>
              <a:rPr lang="en-US" b="1" dirty="0" err="1" smtClean="0"/>
              <a:t>neuroleptic</a:t>
            </a:r>
            <a:r>
              <a:rPr lang="en-US" b="1" dirty="0" smtClean="0"/>
              <a:t> sensitivity syndrome seen in </a:t>
            </a:r>
            <a:r>
              <a:rPr lang="en-US" b="1" dirty="0" err="1" smtClean="0"/>
              <a:t>Lewy</a:t>
            </a:r>
            <a:r>
              <a:rPr lang="en-US" b="1" dirty="0" smtClean="0"/>
              <a:t> body dementia. </a:t>
            </a:r>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572</TotalTime>
  <Words>1636</Words>
  <Application>Microsoft Office PowerPoint</Application>
  <PresentationFormat>On-screen Show (4:3)</PresentationFormat>
  <Paragraphs>55</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 GERIATRIC PRINCIPLES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27</cp:revision>
  <dcterms:created xsi:type="dcterms:W3CDTF">2017-10-14T17:08:22Z</dcterms:created>
  <dcterms:modified xsi:type="dcterms:W3CDTF">2017-10-16T03:26:56Z</dcterms:modified>
</cp:coreProperties>
</file>