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60746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573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7597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0815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142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0461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8960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3755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4791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968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643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949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895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273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83664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625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755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86769F4-23F2-4B0D-969F-F0D921EF1844}" type="datetimeFigureOut">
              <a:rPr lang="ar-IQ" smtClean="0"/>
              <a:t>09/02/1440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21028DE-8D36-430F-9D87-D51F0EA1B6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812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8109" y="0"/>
            <a:ext cx="8574622" cy="261619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Nonsteroidal Anti-Inflammatory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Drugs (NSAIDs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 4)</a:t>
            </a:r>
            <a:endParaRPr lang="ar-IQ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5015" y="5085150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</a:rPr>
              <a:t>Asst. Lec. Zakariya A. Mahdi</a:t>
            </a:r>
          </a:p>
          <a:p>
            <a:r>
              <a:rPr lang="en-US" b="1" dirty="0" smtClean="0"/>
              <a:t>Department of Pharmacology &amp; Toxicology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University of Al-Mustansiriyah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2018</a:t>
            </a:r>
            <a:endParaRPr lang="ar-IQ" dirty="0"/>
          </a:p>
        </p:txBody>
      </p:sp>
      <p:pic>
        <p:nvPicPr>
          <p:cNvPr id="1026" name="Picture 2" descr="Image result for feldene a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703" y="2616199"/>
            <a:ext cx="2646072" cy="18628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voltaren a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438" y="2607031"/>
            <a:ext cx="2440395" cy="18628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6809" y="2607031"/>
            <a:ext cx="2162206" cy="18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21219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251" y="1719146"/>
            <a:ext cx="10018713" cy="312420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4800" b="1" dirty="0"/>
              <a:t>THANK YOU FOR YOUR </a:t>
            </a:r>
            <a:endParaRPr lang="en-US" sz="4800" b="1" dirty="0" smtClean="0"/>
          </a:p>
          <a:p>
            <a:pPr marL="0" indent="0" algn="ctr" rtl="0">
              <a:buNone/>
            </a:pPr>
            <a:r>
              <a:rPr lang="en-US" sz="4800" b="1" dirty="0" smtClean="0"/>
              <a:t>ATTENTION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3257432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Nonsteroidal Anti-Inflammatory Drugs (NSAIDs):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ar-IQ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090" y="1919868"/>
            <a:ext cx="10018713" cy="4157547"/>
          </a:xfrm>
        </p:spPr>
        <p:txBody>
          <a:bodyPr>
            <a:normAutofit lnSpcReduction="10000"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dirty="0" smtClean="0"/>
              <a:t>• </a:t>
            </a:r>
            <a:r>
              <a:rPr lang="en-US" dirty="0"/>
              <a:t>The NSAIDs are a group of chemically dissimilar </a:t>
            </a:r>
            <a:r>
              <a:rPr lang="en-US" dirty="0" smtClean="0"/>
              <a:t>agent that </a:t>
            </a:r>
            <a:r>
              <a:rPr lang="en-US" dirty="0"/>
              <a:t>differ in their antipyretic, analgesic, &amp; </a:t>
            </a:r>
            <a:r>
              <a:rPr lang="en-US" dirty="0" smtClean="0"/>
              <a:t>anti-inflammatory.</a:t>
            </a:r>
            <a:r>
              <a:rPr lang="ar-IQ" dirty="0" smtClean="0"/>
              <a:t> </a:t>
            </a:r>
            <a:r>
              <a:rPr lang="en-US" dirty="0" smtClean="0"/>
              <a:t>activities</a:t>
            </a:r>
            <a:r>
              <a:rPr lang="en-US" dirty="0"/>
              <a:t>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dirty="0"/>
              <a:t>• They act primarily by inhibiting the </a:t>
            </a:r>
            <a:r>
              <a:rPr lang="en-US" dirty="0" smtClean="0"/>
              <a:t>cyclooxygenase (</a:t>
            </a:r>
            <a:r>
              <a:rPr lang="en-US" dirty="0" smtClean="0">
                <a:solidFill>
                  <a:srgbClr val="FF0000"/>
                </a:solidFill>
              </a:rPr>
              <a:t>COX</a:t>
            </a:r>
            <a:r>
              <a:rPr lang="en-US" dirty="0"/>
              <a:t>) enzymes that catalyze the first step </a:t>
            </a:r>
            <a:r>
              <a:rPr lang="en-US" dirty="0" smtClean="0"/>
              <a:t>in </a:t>
            </a:r>
            <a:r>
              <a:rPr lang="en-US" dirty="0" err="1" smtClean="0"/>
              <a:t>prostanoid</a:t>
            </a:r>
            <a:r>
              <a:rPr lang="en-US" dirty="0" smtClean="0"/>
              <a:t> </a:t>
            </a:r>
            <a:r>
              <a:rPr lang="en-US" dirty="0"/>
              <a:t>biosynthesis. This leads to </a:t>
            </a:r>
            <a:r>
              <a:rPr lang="en-US" dirty="0" smtClean="0"/>
              <a:t>decreased prostaglandin </a:t>
            </a:r>
            <a:r>
              <a:rPr lang="en-US" dirty="0"/>
              <a:t>synthesis with both beneficial </a:t>
            </a:r>
            <a:r>
              <a:rPr lang="en-US" dirty="0" smtClean="0"/>
              <a:t>&amp; unwanted </a:t>
            </a:r>
            <a:r>
              <a:rPr lang="en-US" dirty="0"/>
              <a:t>effects.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dirty="0"/>
              <a:t>• Traditional NSAIDs include aspirin, </a:t>
            </a:r>
            <a:r>
              <a:rPr lang="en-US" dirty="0" smtClean="0"/>
              <a:t>ibuprofen, naproxen </a:t>
            </a:r>
            <a:r>
              <a:rPr lang="en-US" dirty="0"/>
              <a:t>&amp; many other generic &amp; brand name drugs.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3209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287" y="195146"/>
            <a:ext cx="10018713" cy="1752599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NSAID</a:t>
            </a:r>
            <a:endParaRPr lang="ar-IQ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0720" y="1947745"/>
            <a:ext cx="8830568" cy="312420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/>
              <a:t>• A newer NSAID like </a:t>
            </a:r>
            <a:r>
              <a:rPr lang="en-US" dirty="0" err="1"/>
              <a:t>celecoxib,is</a:t>
            </a:r>
            <a:r>
              <a:rPr lang="en-US" dirty="0"/>
              <a:t> a "COX-2 inhibitor" </a:t>
            </a:r>
            <a:r>
              <a:rPr lang="en-US" dirty="0" smtClean="0"/>
              <a:t>or a </a:t>
            </a:r>
            <a:r>
              <a:rPr lang="en-US" dirty="0"/>
              <a:t>"COX-2 selective" NSAID.</a:t>
            </a:r>
          </a:p>
          <a:p>
            <a:pPr marL="0" indent="0" algn="l">
              <a:buNone/>
            </a:pPr>
            <a:r>
              <a:rPr lang="en-US" dirty="0"/>
              <a:t>• NSAIDs are used to relieve pain &amp; reduce signs </a:t>
            </a:r>
            <a:r>
              <a:rPr lang="en-US" dirty="0" smtClean="0"/>
              <a:t>of inflammation</a:t>
            </a:r>
            <a:r>
              <a:rPr lang="en-US" dirty="0"/>
              <a:t>.</a:t>
            </a:r>
          </a:p>
          <a:p>
            <a:pPr marL="0" indent="0" algn="l">
              <a:buNone/>
            </a:pPr>
            <a:r>
              <a:rPr lang="en-US" dirty="0"/>
              <a:t>• NSAIDs also are a common treatment for </a:t>
            </a:r>
            <a:r>
              <a:rPr lang="en-US" dirty="0" smtClean="0"/>
              <a:t>chronic (long-term</a:t>
            </a:r>
            <a:r>
              <a:rPr lang="en-US" dirty="0"/>
              <a:t>) health problems such as </a:t>
            </a:r>
            <a:r>
              <a:rPr lang="en-US" dirty="0" smtClean="0"/>
              <a:t>rheumatoid arthritis </a:t>
            </a:r>
            <a:r>
              <a:rPr lang="en-US" dirty="0"/>
              <a:t>&amp; osteoarthritis.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545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4672" y="105937"/>
            <a:ext cx="10018713" cy="175259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Synthesis of prostaglandins &amp; leukotrienes:</a:t>
            </a:r>
            <a:endParaRPr lang="ar-IQ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8189" y="1448446"/>
            <a:ext cx="7571678" cy="524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3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041" y="83634"/>
            <a:ext cx="10018713" cy="1752599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General unwanted effects of NSAIDs:</a:t>
            </a:r>
            <a:endParaRPr lang="ar-IQ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502" y="1652239"/>
            <a:ext cx="8317612" cy="411294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/>
              <a:t>• Dyspepsia, nausea &amp; vomiting. Gastric damage </a:t>
            </a:r>
            <a:r>
              <a:rPr lang="en-US" dirty="0" smtClean="0"/>
              <a:t>may occur </a:t>
            </a:r>
            <a:r>
              <a:rPr lang="en-US" dirty="0"/>
              <a:t>in chronic users, with risk of </a:t>
            </a:r>
            <a:r>
              <a:rPr lang="en-US" dirty="0" err="1"/>
              <a:t>haemorrhage</a:t>
            </a:r>
            <a:r>
              <a:rPr lang="en-US" dirty="0"/>
              <a:t>.</a:t>
            </a:r>
          </a:p>
          <a:p>
            <a:pPr marL="0" indent="0" algn="l">
              <a:buNone/>
            </a:pPr>
            <a:r>
              <a:rPr lang="en-US" dirty="0"/>
              <a:t>• Skin reactions.</a:t>
            </a:r>
          </a:p>
          <a:p>
            <a:pPr marL="0" indent="0" algn="l">
              <a:buNone/>
            </a:pPr>
            <a:r>
              <a:rPr lang="en-US" dirty="0"/>
              <a:t>• Reversible renal insufficiency seen mainly in </a:t>
            </a:r>
            <a:r>
              <a:rPr lang="en-US" dirty="0" smtClean="0"/>
              <a:t>individuals with </a:t>
            </a:r>
            <a:r>
              <a:rPr lang="en-US" dirty="0"/>
              <a:t>compromised renal function.</a:t>
            </a:r>
          </a:p>
          <a:p>
            <a:pPr marL="0" indent="0" algn="l">
              <a:buNone/>
            </a:pPr>
            <a:r>
              <a:rPr lang="en-US" dirty="0"/>
              <a:t>• All NSAIDs (except COX-2 inhibitors) prevent </a:t>
            </a:r>
            <a:r>
              <a:rPr lang="en-US" dirty="0" smtClean="0"/>
              <a:t>platelet aggregation </a:t>
            </a:r>
            <a:r>
              <a:rPr lang="en-US" dirty="0"/>
              <a:t>&amp; therefore may prolong bleeding.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80938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In vivo analgesic evaluation techniques:</a:t>
            </a:r>
            <a:endParaRPr lang="ar-IQ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3022" y="1483113"/>
            <a:ext cx="8618695" cy="4519961"/>
          </a:xfrm>
        </p:spPr>
        <p:txBody>
          <a:bodyPr>
            <a:normAutofit fontScale="85000" lnSpcReduction="10000"/>
          </a:bodyPr>
          <a:lstStyle/>
          <a:p>
            <a:pPr marL="0" indent="0" algn="l" rtl="0">
              <a:buNone/>
            </a:pPr>
            <a:r>
              <a:rPr lang="en-US" dirty="0"/>
              <a:t>❖ Principle:</a:t>
            </a:r>
          </a:p>
          <a:p>
            <a:pPr marL="0" indent="0" algn="l" rtl="0">
              <a:buNone/>
            </a:pPr>
            <a:r>
              <a:rPr lang="en-US" dirty="0"/>
              <a:t>Pain is induced in a suitable animal &amp; the response of </a:t>
            </a:r>
            <a:r>
              <a:rPr lang="en-US" dirty="0" smtClean="0"/>
              <a:t>the animal </a:t>
            </a:r>
            <a:r>
              <a:rPr lang="en-US" dirty="0"/>
              <a:t>to the painful stimuli is recorded with or </a:t>
            </a:r>
            <a:r>
              <a:rPr lang="en-US" dirty="0" smtClean="0"/>
              <a:t>without administration </a:t>
            </a:r>
            <a:r>
              <a:rPr lang="en-US" dirty="0"/>
              <a:t>of the analgesic agent.</a:t>
            </a:r>
          </a:p>
          <a:p>
            <a:pPr marL="0" indent="0" algn="l" rtl="0">
              <a:buNone/>
            </a:pPr>
            <a:r>
              <a:rPr lang="en-US" dirty="0"/>
              <a:t>❖ Classification of methods: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1. </a:t>
            </a:r>
            <a:r>
              <a:rPr lang="en-US" dirty="0"/>
              <a:t>Methods for central analgesic activity:</a:t>
            </a:r>
          </a:p>
          <a:p>
            <a:pPr marL="0" indent="0" algn="l" rtl="0">
              <a:buNone/>
            </a:pPr>
            <a:r>
              <a:rPr lang="en-US" dirty="0"/>
              <a:t>• Hot plate method</a:t>
            </a:r>
          </a:p>
          <a:p>
            <a:pPr marL="0" indent="0" algn="l" rtl="0">
              <a:buNone/>
            </a:pPr>
            <a:r>
              <a:rPr lang="en-US" dirty="0"/>
              <a:t>• Tail immersion method</a:t>
            </a:r>
          </a:p>
          <a:p>
            <a:pPr marL="0" indent="0" algn="l" rtl="0">
              <a:buNone/>
            </a:pPr>
            <a:r>
              <a:rPr lang="en-US" dirty="0"/>
              <a:t>• Tail clip method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2. </a:t>
            </a:r>
            <a:r>
              <a:rPr lang="en-US" dirty="0"/>
              <a:t>Method for peripheral analgesic activity:</a:t>
            </a:r>
          </a:p>
          <a:p>
            <a:pPr marL="0" indent="0" algn="l" rtl="0">
              <a:buNone/>
            </a:pPr>
            <a:r>
              <a:rPr lang="en-US" dirty="0"/>
              <a:t>• Writhing method</a:t>
            </a:r>
          </a:p>
          <a:p>
            <a:pPr marL="0" indent="0" algn="l" rtl="0">
              <a:buNone/>
            </a:pPr>
            <a:r>
              <a:rPr lang="en-US" dirty="0"/>
              <a:t>• Formalin test in rats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82844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287" y="0"/>
            <a:ext cx="10018713" cy="1752599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Writhing method:</a:t>
            </a:r>
            <a:endParaRPr lang="ar-IQ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287" y="1550021"/>
            <a:ext cx="8398070" cy="4341541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/>
              <a:t>• The painful stimulus is induced by IP injection of </a:t>
            </a:r>
            <a:r>
              <a:rPr lang="en-US" dirty="0" smtClean="0"/>
              <a:t>an irritant </a:t>
            </a:r>
            <a:r>
              <a:rPr lang="en-US" dirty="0"/>
              <a:t>substance (e.g. acetic acid).</a:t>
            </a:r>
          </a:p>
          <a:p>
            <a:pPr marL="0" indent="0" algn="l" rtl="0">
              <a:buNone/>
            </a:pPr>
            <a:r>
              <a:rPr lang="en-US" dirty="0"/>
              <a:t>• The animals create a characteristics stretching </a:t>
            </a:r>
            <a:r>
              <a:rPr lang="en-US" dirty="0" smtClean="0"/>
              <a:t>behavior, which </a:t>
            </a:r>
            <a:r>
              <a:rPr lang="en-US" dirty="0"/>
              <a:t>is called writhing. (writhing is constriction </a:t>
            </a:r>
            <a:r>
              <a:rPr lang="en-US" dirty="0" smtClean="0"/>
              <a:t>of abdomen</a:t>
            </a:r>
            <a:r>
              <a:rPr lang="en-US" dirty="0"/>
              <a:t>, turning of trunk (twist) &amp; extension of </a:t>
            </a:r>
            <a:r>
              <a:rPr lang="en-US" dirty="0" smtClean="0"/>
              <a:t>hind legs</a:t>
            </a:r>
            <a:r>
              <a:rPr lang="en-US" dirty="0"/>
              <a:t>).</a:t>
            </a:r>
          </a:p>
          <a:p>
            <a:pPr marL="0" indent="0" algn="l" rtl="0">
              <a:buNone/>
            </a:pPr>
            <a:r>
              <a:rPr lang="en-US" dirty="0"/>
              <a:t>• The number of writhes for each animal is </a:t>
            </a:r>
            <a:r>
              <a:rPr lang="en-US" dirty="0" smtClean="0"/>
              <a:t>counted during </a:t>
            </a:r>
            <a:r>
              <a:rPr lang="en-US" dirty="0"/>
              <a:t>certain time period (</a:t>
            </a:r>
            <a:r>
              <a:rPr lang="en-US" dirty="0" err="1"/>
              <a:t>eg</a:t>
            </a:r>
            <a:r>
              <a:rPr lang="en-US" dirty="0"/>
              <a:t>, during 30 minutes</a:t>
            </a:r>
            <a:r>
              <a:rPr lang="en-US" dirty="0" smtClean="0"/>
              <a:t>), beginning </a:t>
            </a:r>
            <a:r>
              <a:rPr lang="en-US" dirty="0"/>
              <a:t>5 minutes after injection of acetic acid.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65463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2955" y="0"/>
            <a:ext cx="10018713" cy="1752599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Experimental protocol:</a:t>
            </a:r>
            <a:endParaRPr lang="ar-IQ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2955" y="1629936"/>
            <a:ext cx="8451426" cy="4347118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• Groups of animals are the control &amp; the treated mice.</a:t>
            </a:r>
          </a:p>
          <a:p>
            <a:pPr marL="0" indent="0" algn="l" rtl="0">
              <a:buNone/>
            </a:pPr>
            <a:r>
              <a:rPr lang="en-US" dirty="0"/>
              <a:t>• The control group is given acetic acid IP &amp; after 5</a:t>
            </a:r>
            <a:r>
              <a:rPr lang="en-US" dirty="0" smtClean="0"/>
              <a:t> minutes </a:t>
            </a:r>
            <a:r>
              <a:rPr lang="en-US" dirty="0"/>
              <a:t>the number of writhes is recorded for each</a:t>
            </a:r>
          </a:p>
          <a:p>
            <a:pPr marL="0" indent="0" algn="l" rtl="0">
              <a:buNone/>
            </a:pPr>
            <a:r>
              <a:rPr lang="en-US" dirty="0"/>
              <a:t>animal during </a:t>
            </a:r>
            <a:r>
              <a:rPr lang="en-US" dirty="0" smtClean="0"/>
              <a:t>20 </a:t>
            </a:r>
            <a:r>
              <a:rPr lang="en-US" dirty="0"/>
              <a:t>minutes.</a:t>
            </a:r>
          </a:p>
          <a:p>
            <a:pPr marL="0" indent="0" algn="l" rtl="0">
              <a:buNone/>
            </a:pPr>
            <a:r>
              <a:rPr lang="en-US" dirty="0"/>
              <a:t>• Treated animals are administered the drug (</a:t>
            </a:r>
            <a:r>
              <a:rPr lang="en-US" dirty="0" smtClean="0"/>
              <a:t>diclofenac or </a:t>
            </a:r>
            <a:r>
              <a:rPr lang="en-US" dirty="0" err="1"/>
              <a:t>piroxicam</a:t>
            </a:r>
            <a:r>
              <a:rPr lang="en-US" dirty="0"/>
              <a:t>) IP, </a:t>
            </a:r>
            <a:r>
              <a:rPr lang="en-US" dirty="0" smtClean="0"/>
              <a:t>5 </a:t>
            </a:r>
            <a:r>
              <a:rPr lang="en-US" dirty="0"/>
              <a:t>minutes prior to acetic acid</a:t>
            </a:r>
          </a:p>
          <a:p>
            <a:pPr marL="0" indent="0" algn="l" rtl="0">
              <a:buNone/>
            </a:pPr>
            <a:r>
              <a:rPr lang="en-US" dirty="0"/>
              <a:t>administration. Then acetic acid is given IP.</a:t>
            </a:r>
          </a:p>
          <a:p>
            <a:pPr marL="0" indent="0" algn="l" rtl="0">
              <a:buNone/>
            </a:pPr>
            <a:r>
              <a:rPr lang="en-US" dirty="0"/>
              <a:t>• Five minutes are allowed to elapse, the mice are </a:t>
            </a:r>
            <a:r>
              <a:rPr lang="en-US" dirty="0" smtClean="0"/>
              <a:t>then observed </a:t>
            </a:r>
            <a:r>
              <a:rPr lang="en-US" dirty="0"/>
              <a:t>for a period of </a:t>
            </a:r>
            <a:r>
              <a:rPr lang="en-US" dirty="0" smtClean="0"/>
              <a:t>20 </a:t>
            </a:r>
            <a:r>
              <a:rPr lang="en-US" dirty="0"/>
              <a:t>minutes &amp; the number of</a:t>
            </a:r>
          </a:p>
          <a:p>
            <a:pPr marL="0" indent="0" algn="l" rtl="0">
              <a:buNone/>
            </a:pPr>
            <a:r>
              <a:rPr lang="en-US" dirty="0"/>
              <a:t>writhes is recorded for each animal.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35570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169" y="-867937"/>
            <a:ext cx="8797114" cy="528382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/>
              <a:t>• If the drug possesses analgesic activity, the animal </a:t>
            </a:r>
            <a:r>
              <a:rPr lang="en-US" dirty="0" smtClean="0"/>
              <a:t>that received </a:t>
            </a:r>
            <a:r>
              <a:rPr lang="en-US" dirty="0"/>
              <a:t>the drug will give lower number of </a:t>
            </a:r>
            <a:r>
              <a:rPr lang="en-US" dirty="0" smtClean="0"/>
              <a:t>writhes than </a:t>
            </a:r>
            <a:r>
              <a:rPr lang="en-US" dirty="0"/>
              <a:t>the control, i.e. the drug having analgesic </a:t>
            </a:r>
            <a:r>
              <a:rPr lang="en-US" dirty="0" smtClean="0"/>
              <a:t>activity that </a:t>
            </a:r>
            <a:r>
              <a:rPr lang="en-US" dirty="0"/>
              <a:t>inhibits writhing.</a:t>
            </a:r>
          </a:p>
          <a:p>
            <a:pPr marL="0" indent="0" algn="l" rtl="0">
              <a:buNone/>
            </a:pPr>
            <a:r>
              <a:rPr lang="en-US" dirty="0"/>
              <a:t>•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Calculate % inhibition:</a:t>
            </a:r>
          </a:p>
          <a:p>
            <a:pPr marL="0" indent="0" algn="l" rtl="0">
              <a:buNone/>
            </a:pPr>
            <a:r>
              <a:rPr lang="en-US" dirty="0" smtClean="0"/>
              <a:t>% inhibition = [No. of writhing in control group - No. of writhing in treated group] / No. of writhing in control group] × 100</a:t>
            </a:r>
            <a:endParaRPr lang="ar-IQ" dirty="0"/>
          </a:p>
        </p:txBody>
      </p:sp>
      <p:graphicFrame>
        <p:nvGraphicFramePr>
          <p:cNvPr id="5" name="Group 2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990124"/>
              </p:ext>
            </p:extLst>
          </p:nvPr>
        </p:nvGraphicFramePr>
        <p:xfrm>
          <a:off x="2684463" y="3323992"/>
          <a:ext cx="7467600" cy="3297239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789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Writhing test</a:t>
                      </a: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Group</a:t>
                      </a: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No. of writhing</a:t>
                      </a: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inhibition</a:t>
                      </a: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Control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3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Group I: Drug A</a:t>
                      </a: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50%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Group II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Drug 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30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25%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730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71</TotalTime>
  <Words>588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Corbel</vt:lpstr>
      <vt:lpstr>Tahoma</vt:lpstr>
      <vt:lpstr>Times New Roman</vt:lpstr>
      <vt:lpstr>Parallax</vt:lpstr>
      <vt:lpstr>Evaluation of Nonsteroidal Anti-Inflammatory Drugs (NSAIDs) (Lab 4)</vt:lpstr>
      <vt:lpstr>Nonsteroidal Anti-Inflammatory Drugs (NSAIDs): </vt:lpstr>
      <vt:lpstr>NSAID</vt:lpstr>
      <vt:lpstr>Synthesis of prostaglandins &amp; leukotrienes:</vt:lpstr>
      <vt:lpstr>General unwanted effects of NSAIDs:</vt:lpstr>
      <vt:lpstr>In vivo analgesic evaluation techniques:</vt:lpstr>
      <vt:lpstr>Writhing method:</vt:lpstr>
      <vt:lpstr>Experimental protocol: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Nonsteroidal Anti-Inflammatory Drugs (NSAIDs) (Lab 4)</dc:title>
  <dc:creator>DR.Ahmed Saker 2O14</dc:creator>
  <cp:lastModifiedBy>DR.Ahmed Saker 2O14</cp:lastModifiedBy>
  <cp:revision>8</cp:revision>
  <dcterms:created xsi:type="dcterms:W3CDTF">2018-10-18T22:44:41Z</dcterms:created>
  <dcterms:modified xsi:type="dcterms:W3CDTF">2018-10-18T23:56:10Z</dcterms:modified>
</cp:coreProperties>
</file>