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82" r:id="rId5"/>
    <p:sldId id="262" r:id="rId6"/>
    <p:sldId id="259" r:id="rId7"/>
    <p:sldId id="263" r:id="rId8"/>
    <p:sldId id="264" r:id="rId9"/>
    <p:sldId id="266" r:id="rId10"/>
    <p:sldId id="269" r:id="rId11"/>
    <p:sldId id="267" r:id="rId12"/>
    <p:sldId id="268" r:id="rId13"/>
    <p:sldId id="281" r:id="rId14"/>
    <p:sldId id="272" r:id="rId15"/>
    <p:sldId id="280" r:id="rId16"/>
    <p:sldId id="273" r:id="rId17"/>
    <p:sldId id="274" r:id="rId18"/>
    <p:sldId id="275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Acetaminophen &amp;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Salicylates Toxicity  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982913"/>
            <a:ext cx="7900987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08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52400"/>
            <a:ext cx="5257801" cy="6477000"/>
          </a:xfrm>
        </p:spPr>
      </p:pic>
    </p:spTree>
    <p:extLst>
      <p:ext uri="{BB962C8B-B14F-4D97-AF65-F5344CB8AC3E}">
        <p14:creationId xmlns:p14="http://schemas.microsoft.com/office/powerpoint/2010/main" val="39163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7963"/>
          </a:xfrm>
        </p:spPr>
        <p:txBody>
          <a:bodyPr/>
          <a:lstStyle/>
          <a:p>
            <a:r>
              <a:rPr lang="en-US" sz="2200" dirty="0">
                <a:latin typeface="Candara" panose="020E0502030303020204" pitchFamily="34" charset="0"/>
              </a:rPr>
              <a:t>Liver function tests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alanine aminotransferase [ALT]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aspartate aminotransferase [AST]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bilirubin [total and fractionated]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alkaline phosphatase</a:t>
            </a:r>
          </a:p>
          <a:p>
            <a:r>
              <a:rPr lang="en-US" sz="2200" dirty="0" err="1">
                <a:latin typeface="Candara" panose="020E0502030303020204" pitchFamily="34" charset="0"/>
              </a:rPr>
              <a:t>Prothrombin</a:t>
            </a:r>
            <a:r>
              <a:rPr lang="en-US" sz="2200" dirty="0">
                <a:latin typeface="Candara" panose="020E0502030303020204" pitchFamily="34" charset="0"/>
              </a:rPr>
              <a:t> time (PT) with international normalized ratio (INR)</a:t>
            </a:r>
          </a:p>
          <a:p>
            <a:r>
              <a:rPr lang="en-US" sz="2200" dirty="0">
                <a:latin typeface="Candara" panose="020E0502030303020204" pitchFamily="34" charset="0"/>
              </a:rPr>
              <a:t>Glucose</a:t>
            </a:r>
          </a:p>
          <a:p>
            <a:r>
              <a:rPr lang="en-US" sz="2200" dirty="0">
                <a:latin typeface="Candara" panose="020E0502030303020204" pitchFamily="34" charset="0"/>
              </a:rPr>
              <a:t>Renal function studies (electrolytes, BUN, </a:t>
            </a:r>
            <a:r>
              <a:rPr lang="en-US" sz="2200" dirty="0" err="1">
                <a:latin typeface="Candara" panose="020E0502030303020204" pitchFamily="34" charset="0"/>
              </a:rPr>
              <a:t>creatinine</a:t>
            </a:r>
            <a:r>
              <a:rPr lang="en-US" sz="2200" dirty="0">
                <a:latin typeface="Candara" panose="020E0502030303020204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4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Treatment of Acetaminophen Overdose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Gastric emptying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Activated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charcol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NAC (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acetylcysteine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),antidote given orally, from 4-8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hrs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from ingestion. It is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a sulfhydryl </a:t>
            </a: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      donor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, replenishes glutathione stores </a:t>
            </a:r>
          </a:p>
          <a:p>
            <a:pPr fontAlgn="base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Loading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dose of 140 mg/kg then 70 mg/kg given every 4 hours</a:t>
            </a:r>
          </a:p>
          <a:p>
            <a:pPr fontAlgn="base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Total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treatment duration of 72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hours </a:t>
            </a:r>
          </a:p>
          <a:p>
            <a:pPr fontAlgn="base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It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causes vomiting when given by mouth or nausea when given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intravenously   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Asthma, this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treated by interrupting the 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acetylcysteine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infusion and providing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symptomatic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relief with an antihistamine such as </a:t>
            </a:r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chlorpheniramine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and nebulized salbutamol. </a:t>
            </a:r>
          </a:p>
          <a:p>
            <a:pPr marL="0" indent="0"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Liver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transplantation,  for patients with severe hepatotoxicity and potential to progress to hepatic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failure,Metabolic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acidosis,Renal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failure, Coagulopathy 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and Encephalopathy </a:t>
            </a:r>
          </a:p>
          <a:p>
            <a:pPr marL="0" indent="0" fontAlgn="base">
              <a:buNone/>
            </a:pPr>
            <a:r>
              <a:rPr lang="en-US" sz="2600" dirty="0" smtClean="0">
                <a:latin typeface="Candara" panose="020E0502030303020204" pitchFamily="34" charset="0"/>
              </a:rPr>
              <a:t> </a:t>
            </a:r>
          </a:p>
          <a:p>
            <a:pPr fontAlgn="base"/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9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5943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A 16-year-old female patient arrives in the ED by ambulance </a:t>
            </a:r>
            <a:r>
              <a:rPr lang="en-US" dirty="0" smtClean="0"/>
              <a:t>after being </a:t>
            </a:r>
            <a:r>
              <a:rPr lang="en-US" dirty="0"/>
              <a:t>found by a parent in what appeared to be an </a:t>
            </a:r>
            <a:r>
              <a:rPr lang="en-US" dirty="0">
                <a:solidFill>
                  <a:srgbClr val="FF0000"/>
                </a:solidFill>
              </a:rPr>
              <a:t>intoxicated </a:t>
            </a:r>
            <a:r>
              <a:rPr lang="en-US" dirty="0" smtClean="0">
                <a:solidFill>
                  <a:srgbClr val="FF0000"/>
                </a:solidFill>
              </a:rPr>
              <a:t>state with </a:t>
            </a:r>
            <a:r>
              <a:rPr lang="en-US" dirty="0">
                <a:solidFill>
                  <a:srgbClr val="FF0000"/>
                </a:solidFill>
              </a:rPr>
              <a:t>empty pill bottles </a:t>
            </a:r>
            <a:r>
              <a:rPr lang="en-US" dirty="0"/>
              <a:t>scattered about her room. The parent </a:t>
            </a:r>
            <a:r>
              <a:rPr lang="en-US" dirty="0" smtClean="0"/>
              <a:t>reports the </a:t>
            </a:r>
            <a:r>
              <a:rPr lang="en-US" dirty="0"/>
              <a:t>patient was despondent recently after breaking up with her </a:t>
            </a:r>
            <a:r>
              <a:rPr lang="en-US" dirty="0" smtClean="0"/>
              <a:t>boyfriend. The </a:t>
            </a:r>
            <a:r>
              <a:rPr lang="en-US" dirty="0"/>
              <a:t>patient is tearful and reports abdominal pain and </a:t>
            </a:r>
            <a:r>
              <a:rPr lang="en-US" dirty="0" smtClean="0">
                <a:solidFill>
                  <a:srgbClr val="FF0000"/>
                </a:solidFill>
              </a:rPr>
              <a:t>admits to </a:t>
            </a:r>
            <a:r>
              <a:rPr lang="en-US" dirty="0">
                <a:solidFill>
                  <a:srgbClr val="FF0000"/>
                </a:solidFill>
              </a:rPr>
              <a:t>drinking alcohol and taking over-the-counter (OTC) pills </a:t>
            </a:r>
            <a:r>
              <a:rPr lang="en-US" dirty="0"/>
              <a:t>in </a:t>
            </a:r>
            <a:r>
              <a:rPr lang="en-US" dirty="0" smtClean="0"/>
              <a:t>an apparent </a:t>
            </a:r>
            <a:r>
              <a:rPr lang="en-US" dirty="0"/>
              <a:t>suicide attempt. The estimated time of ingestion is </a:t>
            </a:r>
            <a:r>
              <a:rPr lang="en-US" dirty="0" smtClean="0">
                <a:solidFill>
                  <a:srgbClr val="FF0000"/>
                </a:solidFill>
              </a:rPr>
              <a:t>six hours </a:t>
            </a:r>
            <a:r>
              <a:rPr lang="en-US" dirty="0"/>
              <a:t>prior to arrival in the ED. The patient does not use </a:t>
            </a:r>
            <a:r>
              <a:rPr lang="en-US" dirty="0" smtClean="0"/>
              <a:t>prescription, OTC </a:t>
            </a:r>
            <a:r>
              <a:rPr lang="en-US" dirty="0"/>
              <a:t>medications, or dietary supplements and is not </a:t>
            </a:r>
            <a:r>
              <a:rPr lang="en-US" dirty="0" smtClean="0"/>
              <a:t>known to </a:t>
            </a:r>
            <a:r>
              <a:rPr lang="en-US" dirty="0"/>
              <a:t>have a history of regular consumption of alcoholic beverages </a:t>
            </a:r>
            <a:r>
              <a:rPr lang="en-US" dirty="0" smtClean="0"/>
              <a:t>or use </a:t>
            </a:r>
            <a:r>
              <a:rPr lang="en-US" dirty="0"/>
              <a:t>illicit </a:t>
            </a:r>
            <a:r>
              <a:rPr lang="en-US" dirty="0" smtClean="0"/>
              <a:t>drugs.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On </a:t>
            </a:r>
            <a:r>
              <a:rPr lang="en-US" dirty="0">
                <a:solidFill>
                  <a:srgbClr val="FF0000"/>
                </a:solidFill>
              </a:rPr>
              <a:t>physical examination the vital signs were blood </a:t>
            </a:r>
            <a:r>
              <a:rPr lang="en-US" dirty="0" smtClean="0">
                <a:solidFill>
                  <a:srgbClr val="FF0000"/>
                </a:solidFill>
              </a:rPr>
              <a:t>pressure 118/80 </a:t>
            </a:r>
            <a:r>
              <a:rPr lang="en-US" dirty="0">
                <a:solidFill>
                  <a:srgbClr val="FF0000"/>
                </a:solidFill>
              </a:rPr>
              <a:t>mm Hg, pulse 88/min and regular, respiratory rate </a:t>
            </a:r>
            <a:r>
              <a:rPr lang="en-US" dirty="0" smtClean="0">
                <a:solidFill>
                  <a:srgbClr val="FF0000"/>
                </a:solidFill>
              </a:rPr>
              <a:t>18/min, and </a:t>
            </a:r>
            <a:r>
              <a:rPr lang="en-US" dirty="0">
                <a:solidFill>
                  <a:srgbClr val="FF0000"/>
                </a:solidFill>
              </a:rPr>
              <a:t>temperature 37.0°C. She was awake and oriented</a:t>
            </a:r>
            <a:r>
              <a:rPr lang="en-US" dirty="0"/>
              <a:t>, responded </a:t>
            </a:r>
            <a:r>
              <a:rPr lang="en-US" dirty="0" smtClean="0"/>
              <a:t>to questions </a:t>
            </a:r>
            <a:r>
              <a:rPr lang="en-US" dirty="0"/>
              <a:t>appropriately with slightly slurred speech. Other </a:t>
            </a:r>
            <a:r>
              <a:rPr lang="en-US" dirty="0" smtClean="0"/>
              <a:t>pertinent  findings </a:t>
            </a:r>
            <a:r>
              <a:rPr lang="en-US" dirty="0"/>
              <a:t>included normal bowel sounds with mild </a:t>
            </a:r>
            <a:r>
              <a:rPr lang="en-US" dirty="0" err="1"/>
              <a:t>epigastric</a:t>
            </a:r>
            <a:r>
              <a:rPr lang="en-US" dirty="0"/>
              <a:t> </a:t>
            </a:r>
            <a:r>
              <a:rPr lang="en-US" dirty="0" smtClean="0"/>
              <a:t>tenderness. The </a:t>
            </a:r>
            <a:r>
              <a:rPr lang="en-US" dirty="0"/>
              <a:t>neurological examination was only </a:t>
            </a:r>
            <a:r>
              <a:rPr lang="en-US" dirty="0" smtClean="0"/>
              <a:t>significant </a:t>
            </a:r>
            <a:r>
              <a:rPr lang="en-US" dirty="0"/>
              <a:t>for </a:t>
            </a:r>
            <a:r>
              <a:rPr lang="en-US" dirty="0" smtClean="0"/>
              <a:t>slightly slurred speech.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Routine </a:t>
            </a:r>
            <a:r>
              <a:rPr lang="en-US" dirty="0">
                <a:solidFill>
                  <a:srgbClr val="FF0000"/>
                </a:solidFill>
              </a:rPr>
              <a:t>clinical laboratory studies </a:t>
            </a:r>
            <a:r>
              <a:rPr lang="en-US" dirty="0"/>
              <a:t>were ordered STAT (</a:t>
            </a:r>
            <a:r>
              <a:rPr lang="en-US" dirty="0" smtClean="0"/>
              <a:t>electrolytes, </a:t>
            </a:r>
            <a:r>
              <a:rPr lang="en-US" dirty="0" err="1" smtClean="0"/>
              <a:t>creatinine</a:t>
            </a:r>
            <a:r>
              <a:rPr lang="en-US" dirty="0"/>
              <a:t>, BUN, glucose, complete blood count with </a:t>
            </a:r>
            <a:r>
              <a:rPr lang="en-US" dirty="0" smtClean="0"/>
              <a:t>differential, coagulation </a:t>
            </a:r>
            <a:r>
              <a:rPr lang="en-US" dirty="0"/>
              <a:t>studies, urine analysis, and urine </a:t>
            </a:r>
            <a:r>
              <a:rPr lang="en-US" dirty="0" smtClean="0"/>
              <a:t>toxicology screen</a:t>
            </a:r>
            <a:r>
              <a:rPr lang="en-US" dirty="0"/>
              <a:t>) and a plasma acetaminophen level. </a:t>
            </a:r>
            <a:r>
              <a:rPr lang="en-US" dirty="0">
                <a:solidFill>
                  <a:srgbClr val="FF0000"/>
                </a:solidFill>
              </a:rPr>
              <a:t>Chest and </a:t>
            </a:r>
            <a:r>
              <a:rPr lang="en-US" dirty="0" smtClean="0">
                <a:solidFill>
                  <a:srgbClr val="FF0000"/>
                </a:solidFill>
              </a:rPr>
              <a:t>abdominal radiography </a:t>
            </a:r>
            <a:r>
              <a:rPr lang="en-US" dirty="0">
                <a:solidFill>
                  <a:srgbClr val="FF0000"/>
                </a:solidFill>
              </a:rPr>
              <a:t>were </a:t>
            </a:r>
            <a:r>
              <a:rPr lang="en-US" dirty="0" smtClean="0">
                <a:solidFill>
                  <a:srgbClr val="FF0000"/>
                </a:solidFill>
              </a:rPr>
              <a:t>normal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patient was given 1.5 g/kg oral activated charcoal as </a:t>
            </a:r>
            <a:r>
              <a:rPr lang="en-US" dirty="0" smtClean="0">
                <a:solidFill>
                  <a:srgbClr val="FF0000"/>
                </a:solidFill>
              </a:rPr>
              <a:t>a slurry </a:t>
            </a:r>
            <a:r>
              <a:rPr lang="en-US" dirty="0">
                <a:solidFill>
                  <a:srgbClr val="FF0000"/>
                </a:solidFill>
              </a:rPr>
              <a:t>in a sorbitol cathartic </a:t>
            </a:r>
            <a:r>
              <a:rPr lang="en-US" dirty="0"/>
              <a:t>and placed in the intensive </a:t>
            </a:r>
            <a:r>
              <a:rPr lang="en-US" dirty="0" smtClean="0"/>
              <a:t>monitoring section </a:t>
            </a:r>
            <a:r>
              <a:rPr lang="en-US" dirty="0"/>
              <a:t>of </a:t>
            </a:r>
            <a:r>
              <a:rPr lang="en-US" dirty="0" smtClean="0"/>
              <a:t>the ED </a:t>
            </a:r>
            <a:r>
              <a:rPr lang="en-US" dirty="0"/>
              <a:t>while the laboratory tests were being </a:t>
            </a:r>
            <a:r>
              <a:rPr lang="en-US" dirty="0" smtClean="0"/>
              <a:t>performed. Forty </a:t>
            </a:r>
            <a:r>
              <a:rPr lang="en-US" dirty="0"/>
              <a:t>minutes later, the laboratory results returned and showed </a:t>
            </a:r>
            <a:r>
              <a:rPr lang="en-US" dirty="0" smtClean="0"/>
              <a:t>a mildly </a:t>
            </a:r>
            <a:r>
              <a:rPr lang="en-US" dirty="0"/>
              <a:t>increased white blood cell count, </a:t>
            </a:r>
            <a:r>
              <a:rPr lang="en-US" dirty="0">
                <a:solidFill>
                  <a:srgbClr val="FF0000"/>
                </a:solidFill>
              </a:rPr>
              <a:t>liver transaminase </a:t>
            </a:r>
            <a:r>
              <a:rPr lang="en-US" dirty="0" smtClean="0">
                <a:solidFill>
                  <a:srgbClr val="FF0000"/>
                </a:solidFill>
              </a:rPr>
              <a:t>values were </a:t>
            </a:r>
            <a:r>
              <a:rPr lang="en-US" dirty="0">
                <a:solidFill>
                  <a:srgbClr val="FF0000"/>
                </a:solidFill>
              </a:rPr>
              <a:t>elevated at approximately three times the upper limit </a:t>
            </a:r>
            <a:r>
              <a:rPr lang="en-US" dirty="0" smtClean="0">
                <a:solidFill>
                  <a:srgbClr val="FF0000"/>
                </a:solidFill>
              </a:rPr>
              <a:t>of normal</a:t>
            </a:r>
            <a:r>
              <a:rPr lang="en-US" dirty="0">
                <a:solidFill>
                  <a:srgbClr val="FF0000"/>
                </a:solidFill>
              </a:rPr>
              <a:t>, and an acetaminophen concentration was 308 </a:t>
            </a:r>
            <a:r>
              <a:rPr lang="en-US" dirty="0" err="1">
                <a:solidFill>
                  <a:srgbClr val="FF0000"/>
                </a:solidFill>
              </a:rPr>
              <a:t>ug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mL.</a:t>
            </a:r>
            <a:r>
              <a:rPr lang="en-US" dirty="0"/>
              <a:t> </a:t>
            </a:r>
            <a:r>
              <a:rPr lang="en-US" dirty="0" smtClean="0"/>
              <a:t>She denied </a:t>
            </a:r>
            <a:r>
              <a:rPr lang="en-US" dirty="0"/>
              <a:t>taking any other medications with the acetaminophen </a:t>
            </a:r>
            <a:r>
              <a:rPr lang="en-US" dirty="0" smtClean="0"/>
              <a:t>and alcohol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Based on the </a:t>
            </a:r>
            <a:r>
              <a:rPr lang="en-US" dirty="0" err="1" smtClean="0">
                <a:solidFill>
                  <a:srgbClr val="FF0000"/>
                </a:solidFill>
              </a:rPr>
              <a:t>Rumack</a:t>
            </a:r>
            <a:r>
              <a:rPr lang="en-US" dirty="0" smtClean="0">
                <a:solidFill>
                  <a:srgbClr val="FF0000"/>
                </a:solidFill>
              </a:rPr>
              <a:t>–Mathew nomogram 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plasma acetaminophen concentration of 308 </a:t>
            </a:r>
            <a:r>
              <a:rPr lang="en-US" dirty="0" err="1">
                <a:solidFill>
                  <a:srgbClr val="FF0000"/>
                </a:solidFill>
              </a:rPr>
              <a:t>ug</a:t>
            </a:r>
            <a:r>
              <a:rPr lang="en-US" dirty="0">
                <a:solidFill>
                  <a:srgbClr val="FF0000"/>
                </a:solidFill>
              </a:rPr>
              <a:t>/mL at </a:t>
            </a:r>
            <a:r>
              <a:rPr lang="en-US" dirty="0" smtClean="0">
                <a:solidFill>
                  <a:srgbClr val="FF0000"/>
                </a:solidFill>
              </a:rPr>
              <a:t>approximately six </a:t>
            </a:r>
            <a:r>
              <a:rPr lang="en-US" dirty="0">
                <a:solidFill>
                  <a:srgbClr val="FF0000"/>
                </a:solidFill>
              </a:rPr>
              <a:t>hours after ingestion is well within the “probable </a:t>
            </a:r>
            <a:r>
              <a:rPr lang="en-US" dirty="0" smtClean="0">
                <a:solidFill>
                  <a:srgbClr val="FF0000"/>
                </a:solidFill>
              </a:rPr>
              <a:t>hepatic toxicity</a:t>
            </a:r>
            <a:r>
              <a:rPr lang="en-US" dirty="0">
                <a:solidFill>
                  <a:srgbClr val="FF0000"/>
                </a:solidFill>
              </a:rPr>
              <a:t>” range</a:t>
            </a:r>
            <a:r>
              <a:rPr lang="en-US" dirty="0"/>
              <a:t>, and therefore </a:t>
            </a:r>
            <a:r>
              <a:rPr lang="en-US" dirty="0">
                <a:solidFill>
                  <a:srgbClr val="FF0000"/>
                </a:solidFill>
              </a:rPr>
              <a:t>treatment with NAC was </a:t>
            </a:r>
            <a:r>
              <a:rPr lang="en-US" dirty="0" smtClean="0">
                <a:solidFill>
                  <a:srgbClr val="FF0000"/>
                </a:solidFill>
              </a:rPr>
              <a:t>required</a:t>
            </a:r>
            <a:r>
              <a:rPr lang="en-US" dirty="0" smtClean="0"/>
              <a:t>. The </a:t>
            </a:r>
            <a:r>
              <a:rPr lang="en-US" dirty="0"/>
              <a:t>patient received the </a:t>
            </a:r>
            <a:r>
              <a:rPr lang="en-US" dirty="0" smtClean="0"/>
              <a:t>first </a:t>
            </a:r>
            <a:r>
              <a:rPr lang="en-US" dirty="0"/>
              <a:t>dose of IV NAC in the ED </a:t>
            </a:r>
            <a:r>
              <a:rPr lang="en-US" dirty="0" smtClean="0"/>
              <a:t>and was </a:t>
            </a:r>
            <a:r>
              <a:rPr lang="en-US" dirty="0"/>
              <a:t>admitted to the medical ward to complete the treatment </a:t>
            </a:r>
            <a:r>
              <a:rPr lang="en-US" dirty="0" smtClean="0"/>
              <a:t>course of </a:t>
            </a:r>
            <a:r>
              <a:rPr lang="en-US" dirty="0"/>
              <a:t>IV NAC. </a:t>
            </a:r>
            <a:r>
              <a:rPr lang="en-US" dirty="0">
                <a:solidFill>
                  <a:srgbClr val="FF0000"/>
                </a:solidFill>
              </a:rPr>
              <a:t>Transient increases of hepatic transaminases were </a:t>
            </a:r>
            <a:r>
              <a:rPr lang="en-US" dirty="0" smtClean="0">
                <a:solidFill>
                  <a:srgbClr val="FF0000"/>
                </a:solidFill>
              </a:rPr>
              <a:t>measured over </a:t>
            </a:r>
            <a:r>
              <a:rPr lang="en-US" dirty="0">
                <a:solidFill>
                  <a:srgbClr val="FF0000"/>
                </a:solidFill>
              </a:rPr>
              <a:t>the ensuing two days of the hospitalization</a:t>
            </a:r>
            <a:r>
              <a:rPr lang="en-US" dirty="0"/>
              <a:t>. The patient was seen by the Psychiatry Consultation service, which </a:t>
            </a:r>
            <a:r>
              <a:rPr lang="en-US" dirty="0" smtClean="0"/>
              <a:t>determined she </a:t>
            </a:r>
            <a:r>
              <a:rPr lang="en-US" dirty="0"/>
              <a:t>was not actively suicidal; she was discharged from the hospital</a:t>
            </a:r>
          </a:p>
          <a:p>
            <a:pPr marL="0" indent="0">
              <a:buNone/>
            </a:pPr>
            <a:r>
              <a:rPr lang="en-US" dirty="0"/>
              <a:t>two days after admission with scheduled psychiatric and </a:t>
            </a:r>
            <a:r>
              <a:rPr lang="en-US" dirty="0" smtClean="0"/>
              <a:t>medical follow-up </a:t>
            </a:r>
            <a:r>
              <a:rPr lang="en-US" dirty="0"/>
              <a:t>appointments</a:t>
            </a:r>
          </a:p>
        </p:txBody>
      </p:sp>
    </p:spTree>
    <p:extLst>
      <p:ext uri="{BB962C8B-B14F-4D97-AF65-F5344CB8AC3E}">
        <p14:creationId xmlns:p14="http://schemas.microsoft.com/office/powerpoint/2010/main" val="11299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1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Salicylates Toxicity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943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Aspirin is acetyl salicylic acid ,it has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analgesics,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 inflammatory, antipyretic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antiplateletes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effects.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Aspirin acts by inhibiting COX and thus inhibit generation of prostaglandin and thromboxane.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side effects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incude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ulceration,bleeding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interferance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platelets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adherance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Concentrations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higher than 30 mg/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associated with signs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symptoms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toxicity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toxic condition produced by the excessive intake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salicylates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salicylism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Mechanism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Salicylate Toxicity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6388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Salicylic acid acts to uncouple oxidative phosphorylation, leading to accumulation of lactic acid and pyruvic acid, causing a primary elevated anion gap metabolic acidosis. 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Salicylic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acid also directly stimulates the respiratory drive in the medulla, leading to a primary respiratory alkalosis.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Salicylic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acid is a weak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acid,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exists mostly in charged/ionized state at physiologic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As pH decreases, shifts more towards uncharged/ non-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ionzed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state and can cross blood-brain barrier to worsen neurotoxicity.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Neuroglycopenia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ven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at normal plasma glucose levels, salicylate toxicity causes decreased brain glucose due to uncoupling of oxidative phosphorylation and compensatory stimulation of brain glycolysis.</a:t>
            </a:r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Clinical manifestation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562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Hyperthermia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an indication of severe toxicity</a:t>
            </a:r>
          </a:p>
          <a:p>
            <a:pPr lvl="0">
              <a:spcBef>
                <a:spcPts val="0"/>
              </a:spcBef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intoxication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Gastric effects: N &amp; V, Gastritis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CNS effects: N &amp; V, tinnitus, confusion,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hallucinations, seizures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Metabolic effects: Hyperventilation, Acid-base disturbance (respiratory alkalosis, metabolic acidosis), dehydration, electrolyte disturbances,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fever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Chronic intoxication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More common in elderly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Lower GI symptoms &amp; higher non-specific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neuro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symptoms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Confusion, delirium, dehydration, metabolic acidosis, cerebral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oedema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5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001000" cy="990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Monitoring and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1020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Lab tests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Salicylate level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-342900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If enteric coated preparations, serial salicylate levels (2 hourly)</a:t>
            </a:r>
          </a:p>
          <a:p>
            <a:pPr marL="800100" lvl="2" indent="-342900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15-30 mg/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therapeutic level </a:t>
            </a:r>
          </a:p>
          <a:p>
            <a:pPr marL="800100" lvl="2" indent="-342900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Higher than 40-50 mg/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symptomatic </a:t>
            </a:r>
          </a:p>
          <a:p>
            <a:pPr marL="800100" lvl="2" indent="-342900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Above 100 mg/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life-threatening toxicity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Arterial blood gas (ABG)</a:t>
            </a:r>
          </a:p>
          <a:p>
            <a:pPr marL="800100" lvl="2" indent="-342900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Respiratory alkalosis</a:t>
            </a:r>
          </a:p>
          <a:p>
            <a:pPr marL="800100" lvl="2" indent="-342900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Metabolic acidosis</a:t>
            </a:r>
          </a:p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Electrolytes, BUN/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glucose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Anion-gap metabolic acidosis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Hypokalemia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Baseline renal function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8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salicylism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410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ABC performance include maintaining of air ways and ventilation as well as circulation. Caution should be taken for airways maintaining with endotracheal intubation and assisted ventilation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MDAC with or without whole bowel irrigation solution such as poly ethylene glycol electrolyte solution(PEG-ELS) particularly for enteric coated aspirin.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fluid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correct dehydration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(ex: Normal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Saline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Sod.bicarbonate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infusion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Alkalinization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will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non-ionic fraction of salicylate thus reduce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penetration of BBB and CNS effect. Also it maintains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urine PH &gt;7.5 thus enhance elimination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Correction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hypokalemia by potassium supplement (if not, it will prevent urine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alkalinization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64008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Hemodialysis  indicated when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A- Alkalinisation and  elimination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sod.bicarbonate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not achieved.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B- Persistent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altered mental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status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C- Renal/hepatic/cardiac failure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D- Persistent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acidemia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E-  Acute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salicylism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concentrations greater than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80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100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mg/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F-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chronic salicylate toxicity, may require HD at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much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levels.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9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Acetaminophen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059363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-acetyl-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-aminophenol [APAP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])</a:t>
            </a:r>
          </a:p>
          <a:p>
            <a:pPr algn="justLow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commonly used OTC analgesic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antipyratic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drug </a:t>
            </a:r>
          </a:p>
          <a:p>
            <a:pPr algn="justLow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has weak anti inflammatory and antiplatelet properties </a:t>
            </a:r>
          </a:p>
          <a:p>
            <a:pPr algn="justLow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Antipyresis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analgesia are predominantly mediated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central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indirect COX-2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where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 inflammatory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antiplatelets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effect due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mild,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peripheral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inhibition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COX-2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minimal COX-1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inhibition.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6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7086600" cy="4038600"/>
          </a:xfrm>
        </p:spPr>
      </p:pic>
    </p:spTree>
    <p:extLst>
      <p:ext uri="{BB962C8B-B14F-4D97-AF65-F5344CB8AC3E}">
        <p14:creationId xmlns:p14="http://schemas.microsoft.com/office/powerpoint/2010/main" val="265484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38" y="-3596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Acetaminophen metabolism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21" y="2720123"/>
            <a:ext cx="3048157" cy="228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6019800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70" y="1929566"/>
            <a:ext cx="1701230" cy="3077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latin typeface="Candara" panose="020E0502030303020204" pitchFamily="34" charset="0"/>
              </a:rPr>
              <a:t>4% is metabolized by the cytochrome P450 mixed-function oxidase system </a:t>
            </a:r>
            <a:r>
              <a:rPr lang="en-US" sz="1600" dirty="0" smtClean="0">
                <a:latin typeface="Candara" panose="020E0502030303020204" pitchFamily="34" charset="0"/>
              </a:rPr>
              <a:t>(CYP </a:t>
            </a:r>
            <a:r>
              <a:rPr lang="en-US" sz="1600" dirty="0">
                <a:latin typeface="Candara" panose="020E0502030303020204" pitchFamily="34" charset="0"/>
              </a:rPr>
              <a:t>2E1 </a:t>
            </a:r>
            <a:r>
              <a:rPr lang="en-US" sz="1600" dirty="0" smtClean="0">
                <a:latin typeface="Candara" panose="020E0502030303020204" pitchFamily="34" charset="0"/>
              </a:rPr>
              <a:t>) </a:t>
            </a:r>
            <a:r>
              <a:rPr lang="en-US" sz="1600" dirty="0">
                <a:latin typeface="Candara" panose="020E0502030303020204" pitchFamily="34" charset="0"/>
              </a:rPr>
              <a:t>to the potentially toxic reactive intermediate N-acetyl-p-</a:t>
            </a:r>
            <a:r>
              <a:rPr lang="en-US" sz="1600" dirty="0" err="1">
                <a:latin typeface="Candara" panose="020E0502030303020204" pitchFamily="34" charset="0"/>
              </a:rPr>
              <a:t>benzoquinoneimine</a:t>
            </a:r>
            <a:r>
              <a:rPr lang="en-US" sz="1600" dirty="0">
                <a:latin typeface="Candara" panose="020E0502030303020204" pitchFamily="34" charset="0"/>
              </a:rPr>
              <a:t> (</a:t>
            </a:r>
            <a:r>
              <a:rPr lang="en-US" b="1" dirty="0">
                <a:latin typeface="Candara" panose="020E0502030303020204" pitchFamily="34" charset="0"/>
              </a:rPr>
              <a:t>NAPQI</a:t>
            </a:r>
            <a:r>
              <a:rPr lang="en-US" sz="1600" dirty="0">
                <a:latin typeface="Candara" panose="020E0502030303020204" pitchFamily="34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5684" y="1168608"/>
            <a:ext cx="273083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rtl="0"/>
            <a:r>
              <a:rPr lang="en-US" sz="1600" dirty="0">
                <a:latin typeface="Candara" panose="020E0502030303020204" pitchFamily="34" charset="0"/>
              </a:rPr>
              <a:t>60% 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glucuronide </a:t>
            </a:r>
            <a:r>
              <a:rPr lang="en-US" sz="1600" dirty="0" smtClean="0">
                <a:latin typeface="Candara" panose="020E0502030303020204" pitchFamily="34" charset="0"/>
              </a:rPr>
              <a:t>conjugates</a:t>
            </a:r>
            <a:endParaRPr lang="en-US" sz="1600" dirty="0">
              <a:latin typeface="Candara" panose="020E0502030303020204" pitchFamily="34" charset="0"/>
            </a:endParaRPr>
          </a:p>
          <a:p>
            <a:pPr rtl="0"/>
            <a:r>
              <a:rPr lang="en-US" sz="1600" dirty="0" smtClean="0">
                <a:latin typeface="Candara" panose="020E0502030303020204" pitchFamily="34" charset="0"/>
              </a:rPr>
              <a:t>30</a:t>
            </a:r>
            <a:r>
              <a:rPr lang="en-US" sz="1600" dirty="0">
                <a:latin typeface="Candara" panose="020E0502030303020204" pitchFamily="34" charset="0"/>
              </a:rPr>
              <a:t>% to </a:t>
            </a:r>
            <a:r>
              <a:rPr lang="en-US" sz="1600" dirty="0" smtClean="0">
                <a:latin typeface="Candara" panose="020E0502030303020204" pitchFamily="34" charset="0"/>
              </a:rPr>
              <a:t>sulfate conjugates</a:t>
            </a: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884245"/>
            <a:ext cx="289796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>
                <a:latin typeface="Candara" panose="020E0502030303020204" pitchFamily="34" charset="0"/>
              </a:rPr>
              <a:t>conjugated with glutathione to form nontoxic cysteine and </a:t>
            </a:r>
            <a:r>
              <a:rPr lang="en-US" sz="1600" dirty="0" err="1">
                <a:latin typeface="Candara" panose="020E0502030303020204" pitchFamily="34" charset="0"/>
              </a:rPr>
              <a:t>mercapturic</a:t>
            </a:r>
            <a:r>
              <a:rPr lang="en-US" sz="1600" dirty="0">
                <a:latin typeface="Candara" panose="020E0502030303020204" pitchFamily="34" charset="0"/>
              </a:rPr>
              <a:t> acid conjugates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3467687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rPr>
              <a:t>LIVER</a:t>
            </a:r>
            <a:endParaRPr lang="en-US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1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Mechanism of toxicity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211763"/>
          </a:xfrm>
        </p:spPr>
        <p:txBody>
          <a:bodyPr/>
          <a:lstStyle/>
          <a:p>
            <a:r>
              <a:rPr lang="en-US" sz="2400" dirty="0" smtClean="0">
                <a:solidFill>
                  <a:prstClr val="black"/>
                </a:solidFill>
              </a:rPr>
              <a:t>Nontoxic </a:t>
            </a:r>
            <a:r>
              <a:rPr lang="en-US" sz="2400" dirty="0" err="1">
                <a:solidFill>
                  <a:prstClr val="black"/>
                </a:solidFill>
              </a:rPr>
              <a:t>sulfation</a:t>
            </a:r>
            <a:r>
              <a:rPr lang="en-US" sz="2400" dirty="0">
                <a:solidFill>
                  <a:prstClr val="black"/>
                </a:solidFill>
              </a:rPr>
              <a:t> metabolism of APAP may become </a:t>
            </a:r>
            <a:r>
              <a:rPr lang="en-US" sz="2400" dirty="0" err="1">
                <a:solidFill>
                  <a:prstClr val="black"/>
                </a:solidFill>
              </a:rPr>
              <a:t>saturated,and</a:t>
            </a:r>
            <a:r>
              <a:rPr lang="en-US" sz="2400" dirty="0">
                <a:solidFill>
                  <a:prstClr val="black"/>
                </a:solidFill>
              </a:rPr>
              <a:t> the amount of </a:t>
            </a:r>
            <a:r>
              <a:rPr lang="en-US" sz="2400" i="1" dirty="0">
                <a:solidFill>
                  <a:prstClr val="black"/>
                </a:solidFill>
              </a:rPr>
              <a:t>N </a:t>
            </a:r>
            <a:r>
              <a:rPr lang="en-US" sz="2400" dirty="0">
                <a:solidFill>
                  <a:prstClr val="black"/>
                </a:solidFill>
              </a:rPr>
              <a:t>-acetyl- </a:t>
            </a:r>
            <a:r>
              <a:rPr lang="en-US" sz="2400" i="1" dirty="0">
                <a:solidFill>
                  <a:prstClr val="black"/>
                </a:solidFill>
              </a:rPr>
              <a:t>p 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benzoquinoneimine</a:t>
            </a:r>
            <a:r>
              <a:rPr lang="en-US" sz="2400" dirty="0">
                <a:solidFill>
                  <a:prstClr val="black"/>
                </a:solidFill>
              </a:rPr>
              <a:t> (NAPQI) (toxic metabolite</a:t>
            </a:r>
            <a:r>
              <a:rPr lang="en-US" sz="2400" dirty="0" smtClean="0">
                <a:solidFill>
                  <a:prstClr val="black"/>
                </a:solidFill>
              </a:rPr>
              <a:t>) formed </a:t>
            </a:r>
            <a:r>
              <a:rPr lang="en-US" sz="2400" dirty="0">
                <a:solidFill>
                  <a:prstClr val="black"/>
                </a:solidFill>
              </a:rPr>
              <a:t>is increased by CYP2E1 </a:t>
            </a:r>
            <a:r>
              <a:rPr lang="en-US" sz="2400" dirty="0" smtClean="0">
                <a:solidFill>
                  <a:prstClr val="black"/>
                </a:solidFill>
              </a:rPr>
              <a:t>and outstrip the supplying of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 err="1">
                <a:solidFill>
                  <a:prstClr val="black"/>
                </a:solidFill>
              </a:rPr>
              <a:t>glutathion</a:t>
            </a:r>
            <a:r>
              <a:rPr lang="en-US" sz="2400" dirty="0">
                <a:solidFill>
                  <a:prstClr val="black"/>
                </a:solidFill>
              </a:rPr>
              <a:t>)GSH, resulting in free NAPQI rapidly binding to hepatocyte constituents lead to </a:t>
            </a:r>
            <a:r>
              <a:rPr lang="en-US" sz="2400" dirty="0" err="1">
                <a:solidFill>
                  <a:prstClr val="black"/>
                </a:solidFill>
              </a:rPr>
              <a:t>centrilubular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necrosis.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Hepatic </a:t>
            </a:r>
            <a:r>
              <a:rPr lang="en-US" sz="2400" dirty="0"/>
              <a:t>toxicity becomes evident only when hepatic GSH falls to 30% of baseline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3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31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that may predispose patients to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hepatotoxicity: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frequency and duration of acetaminophen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dosing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capacity for CYP2E1 activation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NAPQI for example: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Long-term treatment with CYP 450 inductors (e.g., carbamazepine,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rifampicin) and long term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administeration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alcohol.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Decreased GSH availability 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people with acute or chronic starvation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Eating disorders (e.g., anorexia or bulimia)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Patients with chronic debilitating illnesses (e.g., cystic fibrosis, AIDS, alcoholism, or hepatitis C)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capacity 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glucuronidation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sulfation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Children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Concentrations of acetaminophen and their interpretation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1"/>
            <a:ext cx="6629400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81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Clinical Manifestations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096359" cy="79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067944" y="1676400"/>
            <a:ext cx="864096" cy="459668"/>
          </a:xfrm>
          <a:prstGeom prst="downArrow">
            <a:avLst/>
          </a:prstGeom>
          <a:solidFill>
            <a:srgbClr val="98C723"/>
          </a:solidFill>
          <a:ln w="25400" cap="flat" cmpd="sng" algn="ctr">
            <a:solidFill>
              <a:srgbClr val="98C72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651" y="2170093"/>
            <a:ext cx="6986207" cy="954107"/>
          </a:xfrm>
          <a:prstGeom prst="rect">
            <a:avLst/>
          </a:prstGeom>
          <a:solidFill>
            <a:srgbClr val="5B6973">
              <a:lumMod val="40000"/>
              <a:lumOff val="60000"/>
            </a:srgbClr>
          </a:solidFill>
          <a:ln>
            <a:solidFill>
              <a:srgbClr val="59B0B9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Stage II toxicity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24 to 72hours,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right upper quadrant abdominal pain, anorexia,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 N/V,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Tachycardia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and hypotension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, Raised liver function test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88403" y="3200400"/>
            <a:ext cx="864096" cy="512440"/>
          </a:xfrm>
          <a:prstGeom prst="downArrow">
            <a:avLst/>
          </a:prstGeom>
          <a:solidFill>
            <a:srgbClr val="98C723"/>
          </a:solidFill>
          <a:ln w="25400" cap="flat" cmpd="sng" algn="ctr">
            <a:solidFill>
              <a:srgbClr val="98C72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810000"/>
            <a:ext cx="8108310" cy="1231106"/>
          </a:xfrm>
          <a:prstGeom prst="rect">
            <a:avLst/>
          </a:prstGeom>
          <a:solidFill>
            <a:srgbClr val="5B6973">
              <a:lumMod val="40000"/>
              <a:lumOff val="60000"/>
            </a:srgbClr>
          </a:solidFill>
          <a:ln>
            <a:solidFill>
              <a:srgbClr val="59B0B9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Stage II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 toxicity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72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to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96 hours, N/V/abdominal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pain, Maximal liver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injury (jaundice, coagulopathy,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hypoglycemia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, and hepatic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encephalopathy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), Acute renal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failure,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Death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multiorgan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 failure </a:t>
            </a:r>
          </a:p>
        </p:txBody>
      </p:sp>
      <p:sp>
        <p:nvSpPr>
          <p:cNvPr id="9" name="Down Arrow 8"/>
          <p:cNvSpPr/>
          <p:nvPr/>
        </p:nvSpPr>
        <p:spPr>
          <a:xfrm>
            <a:off x="4067944" y="5181600"/>
            <a:ext cx="864096" cy="511172"/>
          </a:xfrm>
          <a:prstGeom prst="downArrow">
            <a:avLst/>
          </a:prstGeom>
          <a:solidFill>
            <a:srgbClr val="98C723"/>
          </a:solidFill>
          <a:ln w="25400" cap="flat" cmpd="sng" algn="ctr">
            <a:solidFill>
              <a:srgbClr val="98C72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1475" y="5817483"/>
            <a:ext cx="5048178" cy="677108"/>
          </a:xfrm>
          <a:prstGeom prst="rect">
            <a:avLst/>
          </a:prstGeom>
          <a:solidFill>
            <a:srgbClr val="5B6973">
              <a:lumMod val="40000"/>
              <a:lumOff val="60000"/>
            </a:srgbClr>
          </a:solidFill>
          <a:ln>
            <a:solidFill>
              <a:srgbClr val="59B0B9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Stage IV toxicity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he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recovery phase, Patients who survive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stage III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1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672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Monitoring and 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tests</a:t>
            </a:r>
          </a:p>
          <a:p>
            <a:pPr marL="0" indent="0" algn="l" rtl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*Serum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acetaminophen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levels</a:t>
            </a:r>
          </a:p>
          <a:p>
            <a:pPr marL="800100" lvl="1" indent="-342900" algn="justLow" rt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dependent on the serum acetaminophen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level and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time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ingestion</a:t>
            </a:r>
          </a:p>
          <a:p>
            <a:pPr marL="800100" lvl="1" indent="-342900" algn="justLow" rtl="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Rumack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/Matthew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nomogram  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acetaminophen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nomogram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is an acetaminophen toxicity nomogram plotting serum concentration of acetaminophen against the time since ingestion in an attempt to prognosticate possible liver toxicity as well as allowing a clinician to decide whether to proceed with 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N-Acetylcysteine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(NAC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treatment or not.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Low" rtl="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concentrations taken between 4 and 24 hours after ingestion.</a:t>
            </a:r>
          </a:p>
          <a:p>
            <a:pPr lvl="1" algn="justLow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Generally, a serum plasma concentration (APAP) of 140–150 microgram/mL (or milligrams/L) at 4 hours post ingestion, indicates the need for NAC treatment.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Low" rtl="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Low" rtl="0">
              <a:buFont typeface="Arial" panose="020B0604020202020204" pitchFamily="34" charset="0"/>
              <a:buChar char="•"/>
            </a:pP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3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1385</Words>
  <Application>Microsoft Office PowerPoint</Application>
  <PresentationFormat>On-screen Show (4:3)</PresentationFormat>
  <Paragraphs>158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Acetaminophen &amp; Salicylates Toxicity   </vt:lpstr>
      <vt:lpstr>Acetaminophen</vt:lpstr>
      <vt:lpstr>Acetaminophen metabolism</vt:lpstr>
      <vt:lpstr>Mechanism of toxicity</vt:lpstr>
      <vt:lpstr>PowerPoint Presentation</vt:lpstr>
      <vt:lpstr>PowerPoint Presentation</vt:lpstr>
      <vt:lpstr>Concentrations of acetaminophen and their interpretation</vt:lpstr>
      <vt:lpstr>Clinical Manifestations</vt:lpstr>
      <vt:lpstr>Monitoring and Testing</vt:lpstr>
      <vt:lpstr>PowerPoint Presentation</vt:lpstr>
      <vt:lpstr>Cont…</vt:lpstr>
      <vt:lpstr>Treatment of Acetaminophen Overdose</vt:lpstr>
      <vt:lpstr>Case study</vt:lpstr>
      <vt:lpstr>Salicylates Toxicity  </vt:lpstr>
      <vt:lpstr>Mechanism of Salicylate Toxicity </vt:lpstr>
      <vt:lpstr> Clinical manifestation </vt:lpstr>
      <vt:lpstr>Monitoring and Testing</vt:lpstr>
      <vt:lpstr>Treatment of salicylism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Acetaminophen &amp; Salicylates Toxicity</dc:title>
  <dc:creator>Shahad</dc:creator>
  <cp:lastModifiedBy>DR.Ahmed Saker 2o1O</cp:lastModifiedBy>
  <cp:revision>57</cp:revision>
  <dcterms:created xsi:type="dcterms:W3CDTF">2006-08-16T00:00:00Z</dcterms:created>
  <dcterms:modified xsi:type="dcterms:W3CDTF">2018-10-18T19:30:02Z</dcterms:modified>
</cp:coreProperties>
</file>