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2" r:id="rId1"/>
  </p:sldMasterIdLst>
  <p:sldIdLst>
    <p:sldId id="256" r:id="rId2"/>
    <p:sldId id="297" r:id="rId3"/>
    <p:sldId id="327" r:id="rId4"/>
    <p:sldId id="298" r:id="rId5"/>
    <p:sldId id="299" r:id="rId6"/>
    <p:sldId id="328" r:id="rId7"/>
    <p:sldId id="300" r:id="rId8"/>
    <p:sldId id="301" r:id="rId9"/>
    <p:sldId id="302" r:id="rId10"/>
    <p:sldId id="303" r:id="rId11"/>
    <p:sldId id="304" r:id="rId12"/>
    <p:sldId id="305" r:id="rId13"/>
    <p:sldId id="306" r:id="rId14"/>
    <p:sldId id="307" r:id="rId15"/>
    <p:sldId id="308" r:id="rId16"/>
    <p:sldId id="309" r:id="rId17"/>
    <p:sldId id="310" r:id="rId18"/>
    <p:sldId id="311" r:id="rId19"/>
    <p:sldId id="312" r:id="rId20"/>
    <p:sldId id="313" r:id="rId21"/>
    <p:sldId id="314" r:id="rId22"/>
    <p:sldId id="315" r:id="rId23"/>
    <p:sldId id="316" r:id="rId24"/>
    <p:sldId id="317" r:id="rId25"/>
    <p:sldId id="318" r:id="rId26"/>
    <p:sldId id="319" r:id="rId27"/>
    <p:sldId id="321" r:id="rId28"/>
    <p:sldId id="320" r:id="rId29"/>
    <p:sldId id="322" r:id="rId30"/>
    <p:sldId id="323" r:id="rId31"/>
    <p:sldId id="324"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DC96F1-F5DB-4F84-B0EA-14DB962E08D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4B98737-BF24-4ED0-9EF8-C97A3A8D1A0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4B730BAB-4816-463B-8485-3B0A6567517C}"/>
              </a:ext>
            </a:extLst>
          </p:cNvPr>
          <p:cNvSpPr>
            <a:spLocks noGrp="1"/>
          </p:cNvSpPr>
          <p:nvPr>
            <p:ph type="dt" sz="half" idx="10"/>
          </p:nvPr>
        </p:nvSpPr>
        <p:spPr/>
        <p:txBody>
          <a:bodyPr/>
          <a:lstStyle/>
          <a:p>
            <a:fld id="{26E6011F-AB32-4009-8A77-14E4080DC79D}" type="datetimeFigureOut">
              <a:rPr lang="en-GB" smtClean="0"/>
              <a:t>15/10/2018</a:t>
            </a:fld>
            <a:endParaRPr lang="en-GB"/>
          </a:p>
        </p:txBody>
      </p:sp>
      <p:sp>
        <p:nvSpPr>
          <p:cNvPr id="5" name="Footer Placeholder 4">
            <a:extLst>
              <a:ext uri="{FF2B5EF4-FFF2-40B4-BE49-F238E27FC236}">
                <a16:creationId xmlns:a16="http://schemas.microsoft.com/office/drawing/2014/main" id="{3FBFDBA1-D195-4AA1-A9D8-4D85E04C02B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B3C8376-BD88-4CAB-AD4C-97F1BDFA16C7}"/>
              </a:ext>
            </a:extLst>
          </p:cNvPr>
          <p:cNvSpPr>
            <a:spLocks noGrp="1"/>
          </p:cNvSpPr>
          <p:nvPr>
            <p:ph type="sldNum" sz="quarter" idx="12"/>
          </p:nvPr>
        </p:nvSpPr>
        <p:spPr/>
        <p:txBody>
          <a:bodyPr/>
          <a:lstStyle/>
          <a:p>
            <a:fld id="{C743B7AE-EA54-4A4E-8AEA-B5D7A6C69E72}" type="slidenum">
              <a:rPr lang="en-GB" smtClean="0"/>
              <a:t>‹#›</a:t>
            </a:fld>
            <a:endParaRPr lang="en-GB"/>
          </a:p>
        </p:txBody>
      </p:sp>
    </p:spTree>
    <p:extLst>
      <p:ext uri="{BB962C8B-B14F-4D97-AF65-F5344CB8AC3E}">
        <p14:creationId xmlns:p14="http://schemas.microsoft.com/office/powerpoint/2010/main" val="21418695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263D1-282C-4616-8B75-4364755188E4}"/>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3CE4170-D9B8-4E02-9EA0-4C344E75762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6730ED9-51AC-42F7-A25D-967913C375B0}"/>
              </a:ext>
            </a:extLst>
          </p:cNvPr>
          <p:cNvSpPr>
            <a:spLocks noGrp="1"/>
          </p:cNvSpPr>
          <p:nvPr>
            <p:ph type="dt" sz="half" idx="10"/>
          </p:nvPr>
        </p:nvSpPr>
        <p:spPr/>
        <p:txBody>
          <a:bodyPr/>
          <a:lstStyle/>
          <a:p>
            <a:fld id="{26E6011F-AB32-4009-8A77-14E4080DC79D}" type="datetimeFigureOut">
              <a:rPr lang="en-GB" smtClean="0"/>
              <a:t>15/10/2018</a:t>
            </a:fld>
            <a:endParaRPr lang="en-GB"/>
          </a:p>
        </p:txBody>
      </p:sp>
      <p:sp>
        <p:nvSpPr>
          <p:cNvPr id="5" name="Footer Placeholder 4">
            <a:extLst>
              <a:ext uri="{FF2B5EF4-FFF2-40B4-BE49-F238E27FC236}">
                <a16:creationId xmlns:a16="http://schemas.microsoft.com/office/drawing/2014/main" id="{77440167-214B-4316-A50F-A3B7B190213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EC94314-A568-4467-A19B-1C95BBEAD9BE}"/>
              </a:ext>
            </a:extLst>
          </p:cNvPr>
          <p:cNvSpPr>
            <a:spLocks noGrp="1"/>
          </p:cNvSpPr>
          <p:nvPr>
            <p:ph type="sldNum" sz="quarter" idx="12"/>
          </p:nvPr>
        </p:nvSpPr>
        <p:spPr/>
        <p:txBody>
          <a:bodyPr/>
          <a:lstStyle/>
          <a:p>
            <a:fld id="{C743B7AE-EA54-4A4E-8AEA-B5D7A6C69E72}" type="slidenum">
              <a:rPr lang="en-GB" smtClean="0"/>
              <a:t>‹#›</a:t>
            </a:fld>
            <a:endParaRPr lang="en-GB"/>
          </a:p>
        </p:txBody>
      </p:sp>
    </p:spTree>
    <p:extLst>
      <p:ext uri="{BB962C8B-B14F-4D97-AF65-F5344CB8AC3E}">
        <p14:creationId xmlns:p14="http://schemas.microsoft.com/office/powerpoint/2010/main" val="27734171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467398C-3343-4FDF-8793-FE1F31DC5A8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A99E320-04B1-4B6A-AA00-B8A7D762A628}"/>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F19F2EC-D67E-4F68-AD46-54324207AD87}"/>
              </a:ext>
            </a:extLst>
          </p:cNvPr>
          <p:cNvSpPr>
            <a:spLocks noGrp="1"/>
          </p:cNvSpPr>
          <p:nvPr>
            <p:ph type="dt" sz="half" idx="10"/>
          </p:nvPr>
        </p:nvSpPr>
        <p:spPr/>
        <p:txBody>
          <a:bodyPr/>
          <a:lstStyle/>
          <a:p>
            <a:fld id="{26E6011F-AB32-4009-8A77-14E4080DC79D}" type="datetimeFigureOut">
              <a:rPr lang="en-GB" smtClean="0"/>
              <a:t>15/10/2018</a:t>
            </a:fld>
            <a:endParaRPr lang="en-GB"/>
          </a:p>
        </p:txBody>
      </p:sp>
      <p:sp>
        <p:nvSpPr>
          <p:cNvPr id="5" name="Footer Placeholder 4">
            <a:extLst>
              <a:ext uri="{FF2B5EF4-FFF2-40B4-BE49-F238E27FC236}">
                <a16:creationId xmlns:a16="http://schemas.microsoft.com/office/drawing/2014/main" id="{0CCAC749-285F-444F-8523-4912F547071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540C116-573C-412A-B6B5-FEC15888633F}"/>
              </a:ext>
            </a:extLst>
          </p:cNvPr>
          <p:cNvSpPr>
            <a:spLocks noGrp="1"/>
          </p:cNvSpPr>
          <p:nvPr>
            <p:ph type="sldNum" sz="quarter" idx="12"/>
          </p:nvPr>
        </p:nvSpPr>
        <p:spPr/>
        <p:txBody>
          <a:bodyPr/>
          <a:lstStyle/>
          <a:p>
            <a:fld id="{C743B7AE-EA54-4A4E-8AEA-B5D7A6C69E72}" type="slidenum">
              <a:rPr lang="en-GB" smtClean="0"/>
              <a:t>‹#›</a:t>
            </a:fld>
            <a:endParaRPr lang="en-GB"/>
          </a:p>
        </p:txBody>
      </p:sp>
    </p:spTree>
    <p:extLst>
      <p:ext uri="{BB962C8B-B14F-4D97-AF65-F5344CB8AC3E}">
        <p14:creationId xmlns:p14="http://schemas.microsoft.com/office/powerpoint/2010/main" val="22312541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5ECBDA-FA8B-4BFC-8C3A-DCF4211EE07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86F57E1-1042-45CC-8248-06DC27B6B90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17C8AEB-F717-4061-8015-44A0FAFD47B2}"/>
              </a:ext>
            </a:extLst>
          </p:cNvPr>
          <p:cNvSpPr>
            <a:spLocks noGrp="1"/>
          </p:cNvSpPr>
          <p:nvPr>
            <p:ph type="dt" sz="half" idx="10"/>
          </p:nvPr>
        </p:nvSpPr>
        <p:spPr/>
        <p:txBody>
          <a:bodyPr/>
          <a:lstStyle/>
          <a:p>
            <a:fld id="{26E6011F-AB32-4009-8A77-14E4080DC79D}" type="datetimeFigureOut">
              <a:rPr lang="en-GB" smtClean="0"/>
              <a:t>15/10/2018</a:t>
            </a:fld>
            <a:endParaRPr lang="en-GB"/>
          </a:p>
        </p:txBody>
      </p:sp>
      <p:sp>
        <p:nvSpPr>
          <p:cNvPr id="5" name="Footer Placeholder 4">
            <a:extLst>
              <a:ext uri="{FF2B5EF4-FFF2-40B4-BE49-F238E27FC236}">
                <a16:creationId xmlns:a16="http://schemas.microsoft.com/office/drawing/2014/main" id="{ED22AC66-2F73-4FB6-8FFE-1405EDD24FB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5B55669-6EAE-41D0-A96A-E96A76632729}"/>
              </a:ext>
            </a:extLst>
          </p:cNvPr>
          <p:cNvSpPr>
            <a:spLocks noGrp="1"/>
          </p:cNvSpPr>
          <p:nvPr>
            <p:ph type="sldNum" sz="quarter" idx="12"/>
          </p:nvPr>
        </p:nvSpPr>
        <p:spPr/>
        <p:txBody>
          <a:bodyPr/>
          <a:lstStyle/>
          <a:p>
            <a:fld id="{C743B7AE-EA54-4A4E-8AEA-B5D7A6C69E72}" type="slidenum">
              <a:rPr lang="en-GB" smtClean="0"/>
              <a:t>‹#›</a:t>
            </a:fld>
            <a:endParaRPr lang="en-GB"/>
          </a:p>
        </p:txBody>
      </p:sp>
    </p:spTree>
    <p:extLst>
      <p:ext uri="{BB962C8B-B14F-4D97-AF65-F5344CB8AC3E}">
        <p14:creationId xmlns:p14="http://schemas.microsoft.com/office/powerpoint/2010/main" val="2845748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1A9541-542C-42B6-AC8E-63CC260144D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4A284725-E36B-4284-A8D9-747F12F5807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D3F79065-26BC-40BB-8354-371C20849E16}"/>
              </a:ext>
            </a:extLst>
          </p:cNvPr>
          <p:cNvSpPr>
            <a:spLocks noGrp="1"/>
          </p:cNvSpPr>
          <p:nvPr>
            <p:ph type="dt" sz="half" idx="10"/>
          </p:nvPr>
        </p:nvSpPr>
        <p:spPr/>
        <p:txBody>
          <a:bodyPr/>
          <a:lstStyle/>
          <a:p>
            <a:fld id="{26E6011F-AB32-4009-8A77-14E4080DC79D}" type="datetimeFigureOut">
              <a:rPr lang="en-GB" smtClean="0"/>
              <a:t>15/10/2018</a:t>
            </a:fld>
            <a:endParaRPr lang="en-GB"/>
          </a:p>
        </p:txBody>
      </p:sp>
      <p:sp>
        <p:nvSpPr>
          <p:cNvPr id="5" name="Footer Placeholder 4">
            <a:extLst>
              <a:ext uri="{FF2B5EF4-FFF2-40B4-BE49-F238E27FC236}">
                <a16:creationId xmlns:a16="http://schemas.microsoft.com/office/drawing/2014/main" id="{C765768C-225B-473E-98F3-C6031E71B7F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67D1DBC-16E5-4FA7-9E46-D40F0436C8BE}"/>
              </a:ext>
            </a:extLst>
          </p:cNvPr>
          <p:cNvSpPr>
            <a:spLocks noGrp="1"/>
          </p:cNvSpPr>
          <p:nvPr>
            <p:ph type="sldNum" sz="quarter" idx="12"/>
          </p:nvPr>
        </p:nvSpPr>
        <p:spPr/>
        <p:txBody>
          <a:bodyPr/>
          <a:lstStyle/>
          <a:p>
            <a:fld id="{C743B7AE-EA54-4A4E-8AEA-B5D7A6C69E72}" type="slidenum">
              <a:rPr lang="en-GB" smtClean="0"/>
              <a:t>‹#›</a:t>
            </a:fld>
            <a:endParaRPr lang="en-GB"/>
          </a:p>
        </p:txBody>
      </p:sp>
    </p:spTree>
    <p:extLst>
      <p:ext uri="{BB962C8B-B14F-4D97-AF65-F5344CB8AC3E}">
        <p14:creationId xmlns:p14="http://schemas.microsoft.com/office/powerpoint/2010/main" val="31884702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643ADB-880F-41A5-BAF9-955C492AE48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BE755BF-FFB4-40A1-94A6-10F6B3CCD842}"/>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FC42EDB3-8899-4AC8-9F61-C5D048110A5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A772709-7720-4F9B-BD4B-5C46C2264AF5}"/>
              </a:ext>
            </a:extLst>
          </p:cNvPr>
          <p:cNvSpPr>
            <a:spLocks noGrp="1"/>
          </p:cNvSpPr>
          <p:nvPr>
            <p:ph type="dt" sz="half" idx="10"/>
          </p:nvPr>
        </p:nvSpPr>
        <p:spPr/>
        <p:txBody>
          <a:bodyPr/>
          <a:lstStyle/>
          <a:p>
            <a:fld id="{26E6011F-AB32-4009-8A77-14E4080DC79D}" type="datetimeFigureOut">
              <a:rPr lang="en-GB" smtClean="0"/>
              <a:t>15/10/2018</a:t>
            </a:fld>
            <a:endParaRPr lang="en-GB"/>
          </a:p>
        </p:txBody>
      </p:sp>
      <p:sp>
        <p:nvSpPr>
          <p:cNvPr id="6" name="Footer Placeholder 5">
            <a:extLst>
              <a:ext uri="{FF2B5EF4-FFF2-40B4-BE49-F238E27FC236}">
                <a16:creationId xmlns:a16="http://schemas.microsoft.com/office/drawing/2014/main" id="{3CB7D2B5-E2F7-4BCD-8061-F108E612CDE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BAE1E75-7FE3-4721-B9FC-989CA2F297D2}"/>
              </a:ext>
            </a:extLst>
          </p:cNvPr>
          <p:cNvSpPr>
            <a:spLocks noGrp="1"/>
          </p:cNvSpPr>
          <p:nvPr>
            <p:ph type="sldNum" sz="quarter" idx="12"/>
          </p:nvPr>
        </p:nvSpPr>
        <p:spPr/>
        <p:txBody>
          <a:bodyPr/>
          <a:lstStyle/>
          <a:p>
            <a:fld id="{C743B7AE-EA54-4A4E-8AEA-B5D7A6C69E72}" type="slidenum">
              <a:rPr lang="en-GB" smtClean="0"/>
              <a:t>‹#›</a:t>
            </a:fld>
            <a:endParaRPr lang="en-GB"/>
          </a:p>
        </p:txBody>
      </p:sp>
    </p:spTree>
    <p:extLst>
      <p:ext uri="{BB962C8B-B14F-4D97-AF65-F5344CB8AC3E}">
        <p14:creationId xmlns:p14="http://schemas.microsoft.com/office/powerpoint/2010/main" val="4034179752"/>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A1BCFB-2F96-4B5C-9525-9ACBA73B46B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840D5D1-FFF5-4FF3-A43B-FFE4BC23082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20DB20C-96D2-4207-B342-CF228033742E}"/>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C0D9988F-B842-4101-BBD2-FE648347EA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CF46A32-68E6-4ED7-B01C-3507D0BFB92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0319BA97-15E1-4E11-96DE-9EF5E31AC299}"/>
              </a:ext>
            </a:extLst>
          </p:cNvPr>
          <p:cNvSpPr>
            <a:spLocks noGrp="1"/>
          </p:cNvSpPr>
          <p:nvPr>
            <p:ph type="dt" sz="half" idx="10"/>
          </p:nvPr>
        </p:nvSpPr>
        <p:spPr/>
        <p:txBody>
          <a:bodyPr/>
          <a:lstStyle/>
          <a:p>
            <a:fld id="{26E6011F-AB32-4009-8A77-14E4080DC79D}" type="datetimeFigureOut">
              <a:rPr lang="en-GB" smtClean="0"/>
              <a:t>15/10/2018</a:t>
            </a:fld>
            <a:endParaRPr lang="en-GB"/>
          </a:p>
        </p:txBody>
      </p:sp>
      <p:sp>
        <p:nvSpPr>
          <p:cNvPr id="8" name="Footer Placeholder 7">
            <a:extLst>
              <a:ext uri="{FF2B5EF4-FFF2-40B4-BE49-F238E27FC236}">
                <a16:creationId xmlns:a16="http://schemas.microsoft.com/office/drawing/2014/main" id="{8F2C17A3-40BF-4C38-829D-F4658A09C50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B1E4E6C-090E-406B-912C-89E8ED3BDB31}"/>
              </a:ext>
            </a:extLst>
          </p:cNvPr>
          <p:cNvSpPr>
            <a:spLocks noGrp="1"/>
          </p:cNvSpPr>
          <p:nvPr>
            <p:ph type="sldNum" sz="quarter" idx="12"/>
          </p:nvPr>
        </p:nvSpPr>
        <p:spPr/>
        <p:txBody>
          <a:bodyPr/>
          <a:lstStyle/>
          <a:p>
            <a:fld id="{C743B7AE-EA54-4A4E-8AEA-B5D7A6C69E72}" type="slidenum">
              <a:rPr lang="en-GB" smtClean="0"/>
              <a:t>‹#›</a:t>
            </a:fld>
            <a:endParaRPr lang="en-GB"/>
          </a:p>
        </p:txBody>
      </p:sp>
    </p:spTree>
    <p:extLst>
      <p:ext uri="{BB962C8B-B14F-4D97-AF65-F5344CB8AC3E}">
        <p14:creationId xmlns:p14="http://schemas.microsoft.com/office/powerpoint/2010/main" val="1505618090"/>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6ADC96-9101-4463-A5F9-1E1936D5DD5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188AD36-C10E-43CA-868D-0C9EE7792674}"/>
              </a:ext>
            </a:extLst>
          </p:cNvPr>
          <p:cNvSpPr>
            <a:spLocks noGrp="1"/>
          </p:cNvSpPr>
          <p:nvPr>
            <p:ph type="dt" sz="half" idx="10"/>
          </p:nvPr>
        </p:nvSpPr>
        <p:spPr/>
        <p:txBody>
          <a:bodyPr/>
          <a:lstStyle/>
          <a:p>
            <a:fld id="{26E6011F-AB32-4009-8A77-14E4080DC79D}" type="datetimeFigureOut">
              <a:rPr lang="en-GB" smtClean="0"/>
              <a:t>15/10/2018</a:t>
            </a:fld>
            <a:endParaRPr lang="en-GB"/>
          </a:p>
        </p:txBody>
      </p:sp>
      <p:sp>
        <p:nvSpPr>
          <p:cNvPr id="4" name="Footer Placeholder 3">
            <a:extLst>
              <a:ext uri="{FF2B5EF4-FFF2-40B4-BE49-F238E27FC236}">
                <a16:creationId xmlns:a16="http://schemas.microsoft.com/office/drawing/2014/main" id="{C2BA8B59-091F-44BD-8A4C-1DFE4F703DA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C480803-2177-4EB1-9B34-E0D1285F4EE2}"/>
              </a:ext>
            </a:extLst>
          </p:cNvPr>
          <p:cNvSpPr>
            <a:spLocks noGrp="1"/>
          </p:cNvSpPr>
          <p:nvPr>
            <p:ph type="sldNum" sz="quarter" idx="12"/>
          </p:nvPr>
        </p:nvSpPr>
        <p:spPr/>
        <p:txBody>
          <a:bodyPr/>
          <a:lstStyle/>
          <a:p>
            <a:fld id="{C743B7AE-EA54-4A4E-8AEA-B5D7A6C69E72}" type="slidenum">
              <a:rPr lang="en-GB" smtClean="0"/>
              <a:t>‹#›</a:t>
            </a:fld>
            <a:endParaRPr lang="en-GB"/>
          </a:p>
        </p:txBody>
      </p:sp>
    </p:spTree>
    <p:extLst>
      <p:ext uri="{BB962C8B-B14F-4D97-AF65-F5344CB8AC3E}">
        <p14:creationId xmlns:p14="http://schemas.microsoft.com/office/powerpoint/2010/main" val="2936276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B3A9E5E-1FB2-4BE7-A88B-922ABB08797F}"/>
              </a:ext>
            </a:extLst>
          </p:cNvPr>
          <p:cNvSpPr>
            <a:spLocks noGrp="1"/>
          </p:cNvSpPr>
          <p:nvPr>
            <p:ph type="dt" sz="half" idx="10"/>
          </p:nvPr>
        </p:nvSpPr>
        <p:spPr/>
        <p:txBody>
          <a:bodyPr/>
          <a:lstStyle/>
          <a:p>
            <a:fld id="{26E6011F-AB32-4009-8A77-14E4080DC79D}" type="datetimeFigureOut">
              <a:rPr lang="en-GB" smtClean="0"/>
              <a:t>15/10/2018</a:t>
            </a:fld>
            <a:endParaRPr lang="en-GB"/>
          </a:p>
        </p:txBody>
      </p:sp>
      <p:sp>
        <p:nvSpPr>
          <p:cNvPr id="3" name="Footer Placeholder 2">
            <a:extLst>
              <a:ext uri="{FF2B5EF4-FFF2-40B4-BE49-F238E27FC236}">
                <a16:creationId xmlns:a16="http://schemas.microsoft.com/office/drawing/2014/main" id="{FF11301A-ECC4-4545-820E-6C8E8BBC4CB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ABDB719-D9B5-435D-8AA3-39724845072B}"/>
              </a:ext>
            </a:extLst>
          </p:cNvPr>
          <p:cNvSpPr>
            <a:spLocks noGrp="1"/>
          </p:cNvSpPr>
          <p:nvPr>
            <p:ph type="sldNum" sz="quarter" idx="12"/>
          </p:nvPr>
        </p:nvSpPr>
        <p:spPr/>
        <p:txBody>
          <a:bodyPr/>
          <a:lstStyle/>
          <a:p>
            <a:fld id="{C743B7AE-EA54-4A4E-8AEA-B5D7A6C69E72}" type="slidenum">
              <a:rPr lang="en-GB" smtClean="0"/>
              <a:t>‹#›</a:t>
            </a:fld>
            <a:endParaRPr lang="en-GB"/>
          </a:p>
        </p:txBody>
      </p:sp>
    </p:spTree>
    <p:extLst>
      <p:ext uri="{BB962C8B-B14F-4D97-AF65-F5344CB8AC3E}">
        <p14:creationId xmlns:p14="http://schemas.microsoft.com/office/powerpoint/2010/main" val="29305132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9A768E-2210-4A16-89B4-953F619B7ED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617678B-82A7-4B14-B6AD-CBCFCE30EE3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363FF36-894A-4031-AEBE-5455A6D9E4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F36C286-8A98-4F02-81F8-998FB949AE2F}"/>
              </a:ext>
            </a:extLst>
          </p:cNvPr>
          <p:cNvSpPr>
            <a:spLocks noGrp="1"/>
          </p:cNvSpPr>
          <p:nvPr>
            <p:ph type="dt" sz="half" idx="10"/>
          </p:nvPr>
        </p:nvSpPr>
        <p:spPr/>
        <p:txBody>
          <a:bodyPr/>
          <a:lstStyle/>
          <a:p>
            <a:fld id="{26E6011F-AB32-4009-8A77-14E4080DC79D}" type="datetimeFigureOut">
              <a:rPr lang="en-GB" smtClean="0"/>
              <a:t>15/10/2018</a:t>
            </a:fld>
            <a:endParaRPr lang="en-GB"/>
          </a:p>
        </p:txBody>
      </p:sp>
      <p:sp>
        <p:nvSpPr>
          <p:cNvPr id="6" name="Footer Placeholder 5">
            <a:extLst>
              <a:ext uri="{FF2B5EF4-FFF2-40B4-BE49-F238E27FC236}">
                <a16:creationId xmlns:a16="http://schemas.microsoft.com/office/drawing/2014/main" id="{89BF26FF-ECEA-4AFF-932C-18AE43B9E3A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4B09AAB-7630-401E-A07E-428A3AE85E54}"/>
              </a:ext>
            </a:extLst>
          </p:cNvPr>
          <p:cNvSpPr>
            <a:spLocks noGrp="1"/>
          </p:cNvSpPr>
          <p:nvPr>
            <p:ph type="sldNum" sz="quarter" idx="12"/>
          </p:nvPr>
        </p:nvSpPr>
        <p:spPr/>
        <p:txBody>
          <a:bodyPr/>
          <a:lstStyle/>
          <a:p>
            <a:fld id="{C743B7AE-EA54-4A4E-8AEA-B5D7A6C69E72}" type="slidenum">
              <a:rPr lang="en-GB" smtClean="0"/>
              <a:t>‹#›</a:t>
            </a:fld>
            <a:endParaRPr lang="en-GB"/>
          </a:p>
        </p:txBody>
      </p:sp>
    </p:spTree>
    <p:extLst>
      <p:ext uri="{BB962C8B-B14F-4D97-AF65-F5344CB8AC3E}">
        <p14:creationId xmlns:p14="http://schemas.microsoft.com/office/powerpoint/2010/main" val="3639151242"/>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7A0114-E759-4F7C-8F95-96F3560D631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1F821F4-564E-4277-8A33-B60147838AD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558C032-55C0-4C78-B3A1-28B1C2653C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738A91B-85CB-4F48-94CD-0BE17A7231D1}"/>
              </a:ext>
            </a:extLst>
          </p:cNvPr>
          <p:cNvSpPr>
            <a:spLocks noGrp="1"/>
          </p:cNvSpPr>
          <p:nvPr>
            <p:ph type="dt" sz="half" idx="10"/>
          </p:nvPr>
        </p:nvSpPr>
        <p:spPr/>
        <p:txBody>
          <a:bodyPr/>
          <a:lstStyle/>
          <a:p>
            <a:fld id="{26E6011F-AB32-4009-8A77-14E4080DC79D}" type="datetimeFigureOut">
              <a:rPr lang="en-GB" smtClean="0"/>
              <a:t>15/10/2018</a:t>
            </a:fld>
            <a:endParaRPr lang="en-GB"/>
          </a:p>
        </p:txBody>
      </p:sp>
      <p:sp>
        <p:nvSpPr>
          <p:cNvPr id="6" name="Footer Placeholder 5">
            <a:extLst>
              <a:ext uri="{FF2B5EF4-FFF2-40B4-BE49-F238E27FC236}">
                <a16:creationId xmlns:a16="http://schemas.microsoft.com/office/drawing/2014/main" id="{EF2B1571-49CB-4638-9F92-13A9151A29C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31E152A-6B50-4C7B-8F5A-D0F655CB9FB9}"/>
              </a:ext>
            </a:extLst>
          </p:cNvPr>
          <p:cNvSpPr>
            <a:spLocks noGrp="1"/>
          </p:cNvSpPr>
          <p:nvPr>
            <p:ph type="sldNum" sz="quarter" idx="12"/>
          </p:nvPr>
        </p:nvSpPr>
        <p:spPr/>
        <p:txBody>
          <a:bodyPr/>
          <a:lstStyle/>
          <a:p>
            <a:fld id="{C743B7AE-EA54-4A4E-8AEA-B5D7A6C69E72}" type="slidenum">
              <a:rPr lang="en-GB" smtClean="0"/>
              <a:t>‹#›</a:t>
            </a:fld>
            <a:endParaRPr lang="en-GB"/>
          </a:p>
        </p:txBody>
      </p:sp>
    </p:spTree>
    <p:extLst>
      <p:ext uri="{BB962C8B-B14F-4D97-AF65-F5344CB8AC3E}">
        <p14:creationId xmlns:p14="http://schemas.microsoft.com/office/powerpoint/2010/main" val="29360442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112591D-DB73-47A8-852B-9575666C4DB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4670D64-5DAB-494F-9F29-05D50F566A2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D117BB8-6BE9-481D-8B6F-DBB4654AAA6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E6011F-AB32-4009-8A77-14E4080DC79D}" type="datetimeFigureOut">
              <a:rPr lang="en-GB" smtClean="0"/>
              <a:t>15/10/2018</a:t>
            </a:fld>
            <a:endParaRPr lang="en-GB"/>
          </a:p>
        </p:txBody>
      </p:sp>
      <p:sp>
        <p:nvSpPr>
          <p:cNvPr id="5" name="Footer Placeholder 4">
            <a:extLst>
              <a:ext uri="{FF2B5EF4-FFF2-40B4-BE49-F238E27FC236}">
                <a16:creationId xmlns:a16="http://schemas.microsoft.com/office/drawing/2014/main" id="{359A587A-6C2D-4DD9-8A0B-BBCF94DA66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0AA75F4E-A9BE-4873-B1A5-5A4A32348F3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43B7AE-EA54-4A4E-8AEA-B5D7A6C69E72}" type="slidenum">
              <a:rPr lang="en-GB" smtClean="0"/>
              <a:t>‹#›</a:t>
            </a:fld>
            <a:endParaRPr lang="en-GB"/>
          </a:p>
        </p:txBody>
      </p:sp>
    </p:spTree>
    <p:extLst>
      <p:ext uri="{BB962C8B-B14F-4D97-AF65-F5344CB8AC3E}">
        <p14:creationId xmlns:p14="http://schemas.microsoft.com/office/powerpoint/2010/main" val="2821671296"/>
      </p:ext>
    </p:extLst>
  </p:cSld>
  <p:clrMap bg1="lt1" tx1="dk1" bg2="lt2" tx2="dk2" accent1="accent1" accent2="accent2" accent3="accent3" accent4="accent4" accent5="accent5" accent6="accent6" hlink="hlink" folHlink="folHlink"/>
  <p:sldLayoutIdLst>
    <p:sldLayoutId id="2147483903" r:id="rId1"/>
    <p:sldLayoutId id="2147483904" r:id="rId2"/>
    <p:sldLayoutId id="2147483905" r:id="rId3"/>
    <p:sldLayoutId id="2147483906" r:id="rId4"/>
    <p:sldLayoutId id="2147483907" r:id="rId5"/>
    <p:sldLayoutId id="2147483908" r:id="rId6"/>
    <p:sldLayoutId id="2147483909" r:id="rId7"/>
    <p:sldLayoutId id="2147483910" r:id="rId8"/>
    <p:sldLayoutId id="2147483911" r:id="rId9"/>
    <p:sldLayoutId id="2147483912" r:id="rId10"/>
    <p:sldLayoutId id="214748391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hyperlink" Target="mailto:amiedy5@yahoo.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69BAAF-85B3-480B-B580-CA3E7DEB4FFF}"/>
              </a:ext>
            </a:extLst>
          </p:cNvPr>
          <p:cNvSpPr>
            <a:spLocks noGrp="1"/>
          </p:cNvSpPr>
          <p:nvPr>
            <p:ph type="ctrTitle"/>
          </p:nvPr>
        </p:nvSpPr>
        <p:spPr/>
        <p:txBody>
          <a:bodyPr>
            <a:normAutofit/>
          </a:bodyPr>
          <a:lstStyle/>
          <a:p>
            <a:r>
              <a:rPr lang="en-GB" b="1" dirty="0"/>
              <a:t>ORGANIC PHARMACEUTICAL CHEMISTRY IV</a:t>
            </a:r>
          </a:p>
        </p:txBody>
      </p:sp>
      <p:sp>
        <p:nvSpPr>
          <p:cNvPr id="3" name="Subtitle 2">
            <a:extLst>
              <a:ext uri="{FF2B5EF4-FFF2-40B4-BE49-F238E27FC236}">
                <a16:creationId xmlns:a16="http://schemas.microsoft.com/office/drawing/2014/main" id="{80B70C4D-E788-4449-AE17-0F28C62FDB3D}"/>
              </a:ext>
            </a:extLst>
          </p:cNvPr>
          <p:cNvSpPr>
            <a:spLocks noGrp="1"/>
          </p:cNvSpPr>
          <p:nvPr>
            <p:ph type="subTitle" idx="1"/>
          </p:nvPr>
        </p:nvSpPr>
        <p:spPr/>
        <p:txBody>
          <a:bodyPr>
            <a:normAutofit/>
          </a:bodyPr>
          <a:lstStyle/>
          <a:p>
            <a:endParaRPr lang="en-GB" dirty="0"/>
          </a:p>
          <a:p>
            <a:r>
              <a:rPr lang="en-GB" dirty="0" err="1"/>
              <a:t>Dr.</a:t>
            </a:r>
            <a:r>
              <a:rPr lang="en-GB" dirty="0"/>
              <a:t> Mohammed Al-Ameedee</a:t>
            </a:r>
          </a:p>
          <a:p>
            <a:r>
              <a:rPr lang="en-GB" dirty="0">
                <a:hlinkClick r:id="rId2"/>
              </a:rPr>
              <a:t>amiedy5@yahoo.com</a:t>
            </a:r>
            <a:endParaRPr lang="en-GB" dirty="0"/>
          </a:p>
          <a:p>
            <a:endParaRPr lang="en-GB" dirty="0"/>
          </a:p>
        </p:txBody>
      </p:sp>
    </p:spTree>
    <p:extLst>
      <p:ext uri="{BB962C8B-B14F-4D97-AF65-F5344CB8AC3E}">
        <p14:creationId xmlns:p14="http://schemas.microsoft.com/office/powerpoint/2010/main" val="23931355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7451B0-D4C4-497F-8EA9-500D43845FD6}"/>
              </a:ext>
            </a:extLst>
          </p:cNvPr>
          <p:cNvSpPr>
            <a:spLocks noGrp="1"/>
          </p:cNvSpPr>
          <p:nvPr>
            <p:ph type="title"/>
          </p:nvPr>
        </p:nvSpPr>
        <p:spPr/>
        <p:txBody>
          <a:bodyPr/>
          <a:lstStyle/>
          <a:p>
            <a:r>
              <a:rPr lang="en-US" b="1" dirty="0"/>
              <a:t>Extension of the structure</a:t>
            </a:r>
            <a:endParaRPr lang="en-GB" dirty="0"/>
          </a:p>
        </p:txBody>
      </p:sp>
      <p:sp>
        <p:nvSpPr>
          <p:cNvPr id="3" name="Content Placeholder 2">
            <a:extLst>
              <a:ext uri="{FF2B5EF4-FFF2-40B4-BE49-F238E27FC236}">
                <a16:creationId xmlns:a16="http://schemas.microsoft.com/office/drawing/2014/main" id="{A6FBD624-4E3F-41FD-AF1F-D98064686EB3}"/>
              </a:ext>
            </a:extLst>
          </p:cNvPr>
          <p:cNvSpPr>
            <a:spLocks noGrp="1"/>
          </p:cNvSpPr>
          <p:nvPr>
            <p:ph idx="1"/>
          </p:nvPr>
        </p:nvSpPr>
        <p:spPr/>
        <p:txBody>
          <a:bodyPr>
            <a:normAutofit/>
          </a:bodyPr>
          <a:lstStyle/>
          <a:p>
            <a:r>
              <a:rPr lang="en-US" dirty="0"/>
              <a:t>The strategy of extension involves the addition of another functional group or substituent to the lead compound in order to probe for extra binding interactions with the target</a:t>
            </a:r>
          </a:p>
          <a:p>
            <a:r>
              <a:rPr lang="en-US" dirty="0"/>
              <a:t>Lead compounds are capable of fitting the binding site and have the necessary functional groups to interact with some of the important binding regions present</a:t>
            </a:r>
          </a:p>
          <a:p>
            <a:r>
              <a:rPr lang="en-US" dirty="0"/>
              <a:t>However, it is possible that they do not interact with all the binding regions available</a:t>
            </a:r>
          </a:p>
          <a:p>
            <a:r>
              <a:rPr lang="en-US" dirty="0"/>
              <a:t>A lead compound may bind to three binding regions in the binding site but fail to use a fourth</a:t>
            </a:r>
            <a:endParaRPr lang="en-GB" dirty="0"/>
          </a:p>
        </p:txBody>
      </p:sp>
    </p:spTree>
    <p:extLst>
      <p:ext uri="{BB962C8B-B14F-4D97-AF65-F5344CB8AC3E}">
        <p14:creationId xmlns:p14="http://schemas.microsoft.com/office/powerpoint/2010/main" val="30948774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879B90-1043-4003-A1A9-EB65A9030B66}"/>
              </a:ext>
            </a:extLst>
          </p:cNvPr>
          <p:cNvSpPr>
            <a:spLocks noGrp="1"/>
          </p:cNvSpPr>
          <p:nvPr>
            <p:ph type="title"/>
          </p:nvPr>
        </p:nvSpPr>
        <p:spPr/>
        <p:txBody>
          <a:bodyPr/>
          <a:lstStyle/>
          <a:p>
            <a:r>
              <a:rPr lang="en-US" b="1" dirty="0"/>
              <a:t>Extension of the structure</a:t>
            </a:r>
            <a:endParaRPr lang="en-GB" dirty="0"/>
          </a:p>
        </p:txBody>
      </p:sp>
      <p:sp>
        <p:nvSpPr>
          <p:cNvPr id="3" name="Content Placeholder 2">
            <a:extLst>
              <a:ext uri="{FF2B5EF4-FFF2-40B4-BE49-F238E27FC236}">
                <a16:creationId xmlns:a16="http://schemas.microsoft.com/office/drawing/2014/main" id="{E3035EF4-5573-457B-B344-F234B14E5DF7}"/>
              </a:ext>
            </a:extLst>
          </p:cNvPr>
          <p:cNvSpPr>
            <a:spLocks noGrp="1"/>
          </p:cNvSpPr>
          <p:nvPr>
            <p:ph idx="1"/>
          </p:nvPr>
        </p:nvSpPr>
        <p:spPr/>
        <p:txBody>
          <a:bodyPr/>
          <a:lstStyle/>
          <a:p>
            <a:endParaRPr lang="en-GB"/>
          </a:p>
        </p:txBody>
      </p:sp>
      <p:pic>
        <p:nvPicPr>
          <p:cNvPr id="4" name="Picture 3"/>
          <p:cNvPicPr>
            <a:picLocks noChangeAspect="1"/>
          </p:cNvPicPr>
          <p:nvPr/>
        </p:nvPicPr>
        <p:blipFill>
          <a:blip r:embed="rId2"/>
          <a:stretch>
            <a:fillRect/>
          </a:stretch>
        </p:blipFill>
        <p:spPr>
          <a:xfrm>
            <a:off x="866051" y="1787236"/>
            <a:ext cx="10459898" cy="3283528"/>
          </a:xfrm>
          <a:prstGeom prst="rect">
            <a:avLst/>
          </a:prstGeom>
        </p:spPr>
      </p:pic>
    </p:spTree>
    <p:extLst>
      <p:ext uri="{BB962C8B-B14F-4D97-AF65-F5344CB8AC3E}">
        <p14:creationId xmlns:p14="http://schemas.microsoft.com/office/powerpoint/2010/main" val="37102328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EA635-49E0-4FF1-BA45-3019A97B4A08}"/>
              </a:ext>
            </a:extLst>
          </p:cNvPr>
          <p:cNvSpPr>
            <a:spLocks noGrp="1"/>
          </p:cNvSpPr>
          <p:nvPr>
            <p:ph type="title"/>
          </p:nvPr>
        </p:nvSpPr>
        <p:spPr/>
        <p:txBody>
          <a:bodyPr/>
          <a:lstStyle/>
          <a:p>
            <a:r>
              <a:rPr lang="en-US" b="1" dirty="0"/>
              <a:t>Extension of the structure</a:t>
            </a:r>
            <a:endParaRPr lang="en-GB" dirty="0"/>
          </a:p>
        </p:txBody>
      </p:sp>
      <p:sp>
        <p:nvSpPr>
          <p:cNvPr id="3" name="Content Placeholder 2">
            <a:extLst>
              <a:ext uri="{FF2B5EF4-FFF2-40B4-BE49-F238E27FC236}">
                <a16:creationId xmlns:a16="http://schemas.microsoft.com/office/drawing/2014/main" id="{CE5AA066-9AF6-4BA8-ABA6-2FE1492CF61C}"/>
              </a:ext>
            </a:extLst>
          </p:cNvPr>
          <p:cNvSpPr>
            <a:spLocks noGrp="1"/>
          </p:cNvSpPr>
          <p:nvPr>
            <p:ph idx="1"/>
          </p:nvPr>
        </p:nvSpPr>
        <p:spPr/>
        <p:txBody>
          <a:bodyPr/>
          <a:lstStyle/>
          <a:p>
            <a:r>
              <a:rPr lang="en-US" dirty="0"/>
              <a:t>A good example of the use of extension tactics to increase binding </a:t>
            </a:r>
            <a:r>
              <a:rPr lang="en-US" dirty="0" err="1"/>
              <a:t>intacertions</a:t>
            </a:r>
            <a:r>
              <a:rPr lang="en-US" dirty="0"/>
              <a:t> involves the design of the ACE inhibitor </a:t>
            </a:r>
            <a:r>
              <a:rPr lang="en-US" b="1" dirty="0" err="1"/>
              <a:t>enalaprilate</a:t>
            </a:r>
            <a:r>
              <a:rPr lang="en-US" b="1" dirty="0"/>
              <a:t> </a:t>
            </a:r>
            <a:r>
              <a:rPr lang="en-US" dirty="0"/>
              <a:t>from the lead compound </a:t>
            </a:r>
            <a:r>
              <a:rPr lang="en-US" b="1" dirty="0" err="1"/>
              <a:t>succinyl</a:t>
            </a:r>
            <a:r>
              <a:rPr lang="en-US" b="1" dirty="0"/>
              <a:t> </a:t>
            </a:r>
            <a:r>
              <a:rPr lang="en-US" b="1" dirty="0" err="1"/>
              <a:t>proline</a:t>
            </a:r>
            <a:endParaRPr lang="en-GB" dirty="0"/>
          </a:p>
        </p:txBody>
      </p:sp>
      <p:pic>
        <p:nvPicPr>
          <p:cNvPr id="4" name="Picture 3"/>
          <p:cNvPicPr>
            <a:picLocks noChangeAspect="1"/>
          </p:cNvPicPr>
          <p:nvPr/>
        </p:nvPicPr>
        <p:blipFill>
          <a:blip r:embed="rId2"/>
          <a:stretch>
            <a:fillRect/>
          </a:stretch>
        </p:blipFill>
        <p:spPr>
          <a:xfrm>
            <a:off x="2528302" y="2969635"/>
            <a:ext cx="7135395" cy="3096492"/>
          </a:xfrm>
          <a:prstGeom prst="rect">
            <a:avLst/>
          </a:prstGeom>
        </p:spPr>
      </p:pic>
    </p:spTree>
    <p:extLst>
      <p:ext uri="{BB962C8B-B14F-4D97-AF65-F5344CB8AC3E}">
        <p14:creationId xmlns:p14="http://schemas.microsoft.com/office/powerpoint/2010/main" val="24570299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5E0805-09F9-4AB2-A333-08F7848733E3}"/>
              </a:ext>
            </a:extLst>
          </p:cNvPr>
          <p:cNvSpPr>
            <a:spLocks noGrp="1"/>
          </p:cNvSpPr>
          <p:nvPr>
            <p:ph type="title"/>
          </p:nvPr>
        </p:nvSpPr>
        <p:spPr/>
        <p:txBody>
          <a:bodyPr/>
          <a:lstStyle/>
          <a:p>
            <a:r>
              <a:rPr lang="en-US" b="1" dirty="0"/>
              <a:t>Chain extension/contraction</a:t>
            </a:r>
            <a:endParaRPr lang="en-GB" dirty="0"/>
          </a:p>
        </p:txBody>
      </p:sp>
      <p:sp>
        <p:nvSpPr>
          <p:cNvPr id="3" name="Content Placeholder 2">
            <a:extLst>
              <a:ext uri="{FF2B5EF4-FFF2-40B4-BE49-F238E27FC236}">
                <a16:creationId xmlns:a16="http://schemas.microsoft.com/office/drawing/2014/main" id="{C2E12586-FDC7-409B-87F1-71E0C24CE4FE}"/>
              </a:ext>
            </a:extLst>
          </p:cNvPr>
          <p:cNvSpPr>
            <a:spLocks noGrp="1"/>
          </p:cNvSpPr>
          <p:nvPr>
            <p:ph idx="1"/>
          </p:nvPr>
        </p:nvSpPr>
        <p:spPr/>
        <p:txBody>
          <a:bodyPr/>
          <a:lstStyle/>
          <a:p>
            <a:r>
              <a:rPr lang="en-US" dirty="0"/>
              <a:t>Some drugs have two important binding groups linked together by a chain, in which case it is possible that the chain length is not ideal for the best interaction</a:t>
            </a:r>
          </a:p>
          <a:p>
            <a:r>
              <a:rPr lang="en-US" dirty="0"/>
              <a:t>Therefore, shortening or lengthening the chain length is a useful tactic to try</a:t>
            </a:r>
            <a:endParaRPr lang="en-GB" dirty="0"/>
          </a:p>
        </p:txBody>
      </p:sp>
      <p:pic>
        <p:nvPicPr>
          <p:cNvPr id="4" name="Picture 3"/>
          <p:cNvPicPr>
            <a:picLocks noChangeAspect="1"/>
          </p:cNvPicPr>
          <p:nvPr/>
        </p:nvPicPr>
        <p:blipFill>
          <a:blip r:embed="rId2"/>
          <a:stretch>
            <a:fillRect/>
          </a:stretch>
        </p:blipFill>
        <p:spPr>
          <a:xfrm>
            <a:off x="954504" y="4235163"/>
            <a:ext cx="10282991" cy="1941800"/>
          </a:xfrm>
          <a:prstGeom prst="rect">
            <a:avLst/>
          </a:prstGeom>
        </p:spPr>
      </p:pic>
    </p:spTree>
    <p:extLst>
      <p:ext uri="{BB962C8B-B14F-4D97-AF65-F5344CB8AC3E}">
        <p14:creationId xmlns:p14="http://schemas.microsoft.com/office/powerpoint/2010/main" val="33358397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D76C7C-27B4-4738-B268-6AE557CE7709}"/>
              </a:ext>
            </a:extLst>
          </p:cNvPr>
          <p:cNvSpPr>
            <a:spLocks noGrp="1"/>
          </p:cNvSpPr>
          <p:nvPr>
            <p:ph type="title"/>
          </p:nvPr>
        </p:nvSpPr>
        <p:spPr/>
        <p:txBody>
          <a:bodyPr/>
          <a:lstStyle/>
          <a:p>
            <a:r>
              <a:rPr lang="en-US" b="1" dirty="0"/>
              <a:t>Chain extension/contraction</a:t>
            </a:r>
            <a:endParaRPr lang="en-GB" dirty="0"/>
          </a:p>
        </p:txBody>
      </p:sp>
      <p:sp>
        <p:nvSpPr>
          <p:cNvPr id="3" name="Content Placeholder 2">
            <a:extLst>
              <a:ext uri="{FF2B5EF4-FFF2-40B4-BE49-F238E27FC236}">
                <a16:creationId xmlns:a16="http://schemas.microsoft.com/office/drawing/2014/main" id="{D48AD498-A402-4D3F-A29A-0328889764B1}"/>
              </a:ext>
            </a:extLst>
          </p:cNvPr>
          <p:cNvSpPr>
            <a:spLocks noGrp="1"/>
          </p:cNvSpPr>
          <p:nvPr>
            <p:ph idx="1"/>
          </p:nvPr>
        </p:nvSpPr>
        <p:spPr/>
        <p:txBody>
          <a:bodyPr/>
          <a:lstStyle/>
          <a:p>
            <a:r>
              <a:rPr lang="en-US" dirty="0"/>
              <a:t>The cofactor NADH is bound next to </a:t>
            </a:r>
            <a:r>
              <a:rPr lang="en-US" dirty="0" err="1"/>
              <a:t>estrone</a:t>
            </a:r>
            <a:r>
              <a:rPr lang="en-US" dirty="0"/>
              <a:t> in the active site, and so it was reasoned that a direct bonding interaction between an </a:t>
            </a:r>
            <a:r>
              <a:rPr lang="en-US" dirty="0" err="1"/>
              <a:t>estrone</a:t>
            </a:r>
            <a:r>
              <a:rPr lang="en-US" dirty="0"/>
              <a:t> analogue and NADH would lock the analogue into the active site and block access to </a:t>
            </a:r>
            <a:r>
              <a:rPr lang="en-US" dirty="0" err="1"/>
              <a:t>estrone</a:t>
            </a:r>
            <a:r>
              <a:rPr lang="en-US" dirty="0"/>
              <a:t> itself</a:t>
            </a:r>
          </a:p>
          <a:p>
            <a:r>
              <a:rPr lang="en-US" dirty="0"/>
              <a:t>Therefore, the analogue would act as an enzyme inhibitor</a:t>
            </a:r>
            <a:endParaRPr lang="en-GB" dirty="0"/>
          </a:p>
        </p:txBody>
      </p:sp>
      <p:pic>
        <p:nvPicPr>
          <p:cNvPr id="4" name="Picture 3"/>
          <p:cNvPicPr>
            <a:picLocks noChangeAspect="1"/>
          </p:cNvPicPr>
          <p:nvPr/>
        </p:nvPicPr>
        <p:blipFill>
          <a:blip r:embed="rId2"/>
          <a:stretch>
            <a:fillRect/>
          </a:stretch>
        </p:blipFill>
        <p:spPr>
          <a:xfrm>
            <a:off x="2493169" y="4001294"/>
            <a:ext cx="7205662" cy="2710267"/>
          </a:xfrm>
          <a:prstGeom prst="rect">
            <a:avLst/>
          </a:prstGeom>
        </p:spPr>
      </p:pic>
    </p:spTree>
    <p:extLst>
      <p:ext uri="{BB962C8B-B14F-4D97-AF65-F5344CB8AC3E}">
        <p14:creationId xmlns:p14="http://schemas.microsoft.com/office/powerpoint/2010/main" val="14606188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23BC2-2037-41A8-A8DC-AAA255FE495F}"/>
              </a:ext>
            </a:extLst>
          </p:cNvPr>
          <p:cNvSpPr>
            <a:spLocks noGrp="1"/>
          </p:cNvSpPr>
          <p:nvPr>
            <p:ph type="title"/>
          </p:nvPr>
        </p:nvSpPr>
        <p:spPr/>
        <p:txBody>
          <a:bodyPr/>
          <a:lstStyle/>
          <a:p>
            <a:r>
              <a:rPr lang="en-US" b="1" dirty="0"/>
              <a:t>Chain extension/contraction</a:t>
            </a:r>
            <a:endParaRPr lang="en-GB" dirty="0"/>
          </a:p>
        </p:txBody>
      </p:sp>
      <p:sp>
        <p:nvSpPr>
          <p:cNvPr id="3" name="Content Placeholder 2">
            <a:extLst>
              <a:ext uri="{FF2B5EF4-FFF2-40B4-BE49-F238E27FC236}">
                <a16:creationId xmlns:a16="http://schemas.microsoft.com/office/drawing/2014/main" id="{9D53ED72-A74B-40FC-9D70-DC82DA728745}"/>
              </a:ext>
            </a:extLst>
          </p:cNvPr>
          <p:cNvSpPr>
            <a:spLocks noGrp="1"/>
          </p:cNvSpPr>
          <p:nvPr>
            <p:ph idx="1"/>
          </p:nvPr>
        </p:nvSpPr>
        <p:spPr/>
        <p:txBody>
          <a:bodyPr/>
          <a:lstStyle/>
          <a:p>
            <a:endParaRPr lang="en-GB"/>
          </a:p>
        </p:txBody>
      </p:sp>
      <p:pic>
        <p:nvPicPr>
          <p:cNvPr id="4" name="Picture 3"/>
          <p:cNvPicPr>
            <a:picLocks noChangeAspect="1"/>
          </p:cNvPicPr>
          <p:nvPr/>
        </p:nvPicPr>
        <p:blipFill>
          <a:blip r:embed="rId2"/>
          <a:stretch>
            <a:fillRect/>
          </a:stretch>
        </p:blipFill>
        <p:spPr>
          <a:xfrm>
            <a:off x="2663320" y="1581183"/>
            <a:ext cx="6865359" cy="4840222"/>
          </a:xfrm>
          <a:prstGeom prst="rect">
            <a:avLst/>
          </a:prstGeom>
        </p:spPr>
      </p:pic>
    </p:spTree>
    <p:extLst>
      <p:ext uri="{BB962C8B-B14F-4D97-AF65-F5344CB8AC3E}">
        <p14:creationId xmlns:p14="http://schemas.microsoft.com/office/powerpoint/2010/main" val="26971967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DDC6B-71F6-40EF-BFC6-8D69771474BC}"/>
              </a:ext>
            </a:extLst>
          </p:cNvPr>
          <p:cNvSpPr>
            <a:spLocks noGrp="1"/>
          </p:cNvSpPr>
          <p:nvPr>
            <p:ph type="title"/>
          </p:nvPr>
        </p:nvSpPr>
        <p:spPr/>
        <p:txBody>
          <a:bodyPr/>
          <a:lstStyle/>
          <a:p>
            <a:r>
              <a:rPr lang="en-GB" b="1" dirty="0"/>
              <a:t>Ring expansion/contraction</a:t>
            </a:r>
          </a:p>
        </p:txBody>
      </p:sp>
      <p:sp>
        <p:nvSpPr>
          <p:cNvPr id="3" name="Content Placeholder 2">
            <a:extLst>
              <a:ext uri="{FF2B5EF4-FFF2-40B4-BE49-F238E27FC236}">
                <a16:creationId xmlns:a16="http://schemas.microsoft.com/office/drawing/2014/main" id="{78539470-AA14-4886-BA42-0F28DE5FEBA2}"/>
              </a:ext>
            </a:extLst>
          </p:cNvPr>
          <p:cNvSpPr>
            <a:spLocks noGrp="1"/>
          </p:cNvSpPr>
          <p:nvPr>
            <p:ph idx="1"/>
          </p:nvPr>
        </p:nvSpPr>
        <p:spPr/>
        <p:txBody>
          <a:bodyPr/>
          <a:lstStyle/>
          <a:p>
            <a:endParaRPr lang="en-GB"/>
          </a:p>
        </p:txBody>
      </p:sp>
      <p:pic>
        <p:nvPicPr>
          <p:cNvPr id="4" name="Picture 3"/>
          <p:cNvPicPr>
            <a:picLocks noChangeAspect="1"/>
          </p:cNvPicPr>
          <p:nvPr/>
        </p:nvPicPr>
        <p:blipFill>
          <a:blip r:embed="rId2"/>
          <a:stretch>
            <a:fillRect/>
          </a:stretch>
        </p:blipFill>
        <p:spPr>
          <a:xfrm>
            <a:off x="2404135" y="1862137"/>
            <a:ext cx="7383730" cy="4314826"/>
          </a:xfrm>
          <a:prstGeom prst="rect">
            <a:avLst/>
          </a:prstGeom>
        </p:spPr>
      </p:pic>
    </p:spTree>
    <p:extLst>
      <p:ext uri="{BB962C8B-B14F-4D97-AF65-F5344CB8AC3E}">
        <p14:creationId xmlns:p14="http://schemas.microsoft.com/office/powerpoint/2010/main" val="18391107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6D54B1-571D-462E-B512-7D0056885637}"/>
              </a:ext>
            </a:extLst>
          </p:cNvPr>
          <p:cNvSpPr>
            <a:spLocks noGrp="1"/>
          </p:cNvSpPr>
          <p:nvPr>
            <p:ph type="title"/>
          </p:nvPr>
        </p:nvSpPr>
        <p:spPr/>
        <p:txBody>
          <a:bodyPr/>
          <a:lstStyle/>
          <a:p>
            <a:r>
              <a:rPr lang="en-GB" b="1" dirty="0"/>
              <a:t>Ring expansion/contraction</a:t>
            </a:r>
            <a:endParaRPr lang="en-GB" dirty="0"/>
          </a:p>
        </p:txBody>
      </p:sp>
      <p:sp>
        <p:nvSpPr>
          <p:cNvPr id="3" name="Content Placeholder 2">
            <a:extLst>
              <a:ext uri="{FF2B5EF4-FFF2-40B4-BE49-F238E27FC236}">
                <a16:creationId xmlns:a16="http://schemas.microsoft.com/office/drawing/2014/main" id="{D1978A39-68B3-489C-B934-B77B34FF0D90}"/>
              </a:ext>
            </a:extLst>
          </p:cNvPr>
          <p:cNvSpPr>
            <a:spLocks noGrp="1"/>
          </p:cNvSpPr>
          <p:nvPr>
            <p:ph idx="1"/>
          </p:nvPr>
        </p:nvSpPr>
        <p:spPr/>
        <p:txBody>
          <a:bodyPr/>
          <a:lstStyle/>
          <a:p>
            <a:endParaRPr lang="en-GB"/>
          </a:p>
        </p:txBody>
      </p:sp>
      <p:pic>
        <p:nvPicPr>
          <p:cNvPr id="4" name="Picture 3"/>
          <p:cNvPicPr>
            <a:picLocks noChangeAspect="1"/>
          </p:cNvPicPr>
          <p:nvPr/>
        </p:nvPicPr>
        <p:blipFill>
          <a:blip r:embed="rId2"/>
          <a:stretch>
            <a:fillRect/>
          </a:stretch>
        </p:blipFill>
        <p:spPr>
          <a:xfrm>
            <a:off x="934040" y="1929534"/>
            <a:ext cx="10323919" cy="4143519"/>
          </a:xfrm>
          <a:prstGeom prst="rect">
            <a:avLst/>
          </a:prstGeom>
        </p:spPr>
      </p:pic>
    </p:spTree>
    <p:extLst>
      <p:ext uri="{BB962C8B-B14F-4D97-AF65-F5344CB8AC3E}">
        <p14:creationId xmlns:p14="http://schemas.microsoft.com/office/powerpoint/2010/main" val="30064409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FABE4-9B7F-453D-9817-EFFE64D328A0}"/>
              </a:ext>
            </a:extLst>
          </p:cNvPr>
          <p:cNvSpPr>
            <a:spLocks noGrp="1"/>
          </p:cNvSpPr>
          <p:nvPr>
            <p:ph type="title"/>
          </p:nvPr>
        </p:nvSpPr>
        <p:spPr/>
        <p:txBody>
          <a:bodyPr/>
          <a:lstStyle/>
          <a:p>
            <a:r>
              <a:rPr lang="en-GB" b="1" dirty="0" err="1"/>
              <a:t>Bioisosteres</a:t>
            </a:r>
            <a:endParaRPr lang="en-GB" b="1" dirty="0"/>
          </a:p>
        </p:txBody>
      </p:sp>
      <p:sp>
        <p:nvSpPr>
          <p:cNvPr id="3" name="Content Placeholder 2">
            <a:extLst>
              <a:ext uri="{FF2B5EF4-FFF2-40B4-BE49-F238E27FC236}">
                <a16:creationId xmlns:a16="http://schemas.microsoft.com/office/drawing/2014/main" id="{F41405B0-1D5B-4F71-9F0A-01190833C470}"/>
              </a:ext>
            </a:extLst>
          </p:cNvPr>
          <p:cNvSpPr>
            <a:spLocks noGrp="1"/>
          </p:cNvSpPr>
          <p:nvPr>
            <p:ph idx="1"/>
          </p:nvPr>
        </p:nvSpPr>
        <p:spPr/>
        <p:txBody>
          <a:bodyPr>
            <a:normAutofit/>
          </a:bodyPr>
          <a:lstStyle/>
          <a:p>
            <a:r>
              <a:rPr lang="en-US" dirty="0" err="1"/>
              <a:t>Isosteres</a:t>
            </a:r>
            <a:r>
              <a:rPr lang="en-US" dirty="0"/>
              <a:t> are atoms or groups of atoms which share the same </a:t>
            </a:r>
            <a:r>
              <a:rPr lang="en-US" dirty="0" err="1"/>
              <a:t>valency</a:t>
            </a:r>
            <a:r>
              <a:rPr lang="en-US" dirty="0"/>
              <a:t> and which have chemical or physical similarities</a:t>
            </a:r>
          </a:p>
          <a:p>
            <a:r>
              <a:rPr lang="en-US" dirty="0" err="1"/>
              <a:t>Isosteres</a:t>
            </a:r>
            <a:r>
              <a:rPr lang="en-US" dirty="0"/>
              <a:t> can be used to determine whether a particular group is an important binding group or not by altering the character of the molecule in as controlled a way as possible</a:t>
            </a:r>
          </a:p>
          <a:p>
            <a:r>
              <a:rPr lang="en-US" dirty="0" err="1"/>
              <a:t>Isosteric</a:t>
            </a:r>
            <a:r>
              <a:rPr lang="en-US" dirty="0"/>
              <a:t> groups could be used to determine whether a particular group is involved in hydrogen bonding</a:t>
            </a:r>
          </a:p>
          <a:p>
            <a:r>
              <a:rPr lang="en-US" dirty="0"/>
              <a:t>Replacing OH with CH 3 would completely eliminate hydrogen bonding, whereas replacing OH with NH 2 would not</a:t>
            </a:r>
            <a:endParaRPr lang="en-GB" dirty="0"/>
          </a:p>
        </p:txBody>
      </p:sp>
    </p:spTree>
    <p:extLst>
      <p:ext uri="{BB962C8B-B14F-4D97-AF65-F5344CB8AC3E}">
        <p14:creationId xmlns:p14="http://schemas.microsoft.com/office/powerpoint/2010/main" val="4244005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C6C98-E39D-41A7-8157-2880443F4561}"/>
              </a:ext>
            </a:extLst>
          </p:cNvPr>
          <p:cNvSpPr>
            <a:spLocks noGrp="1"/>
          </p:cNvSpPr>
          <p:nvPr>
            <p:ph type="title"/>
          </p:nvPr>
        </p:nvSpPr>
        <p:spPr/>
        <p:txBody>
          <a:bodyPr/>
          <a:lstStyle/>
          <a:p>
            <a:r>
              <a:rPr lang="en-GB" b="1" dirty="0" err="1"/>
              <a:t>Bioisosteres</a:t>
            </a:r>
            <a:endParaRPr lang="en-GB" dirty="0"/>
          </a:p>
        </p:txBody>
      </p:sp>
      <p:pic>
        <p:nvPicPr>
          <p:cNvPr id="4" name="Content Placeholder 3"/>
          <p:cNvPicPr>
            <a:picLocks noGrp="1" noChangeAspect="1"/>
          </p:cNvPicPr>
          <p:nvPr>
            <p:ph idx="1"/>
          </p:nvPr>
        </p:nvPicPr>
        <p:blipFill>
          <a:blip r:embed="rId2"/>
          <a:stretch>
            <a:fillRect/>
          </a:stretch>
        </p:blipFill>
        <p:spPr>
          <a:xfrm>
            <a:off x="2563091" y="1622206"/>
            <a:ext cx="7065818" cy="5035276"/>
          </a:xfrm>
          <a:prstGeom prst="rect">
            <a:avLst/>
          </a:prstGeom>
        </p:spPr>
      </p:pic>
    </p:spTree>
    <p:extLst>
      <p:ext uri="{BB962C8B-B14F-4D97-AF65-F5344CB8AC3E}">
        <p14:creationId xmlns:p14="http://schemas.microsoft.com/office/powerpoint/2010/main" val="1224871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55F1D6-C148-46B5-A782-DECAC6E8A83B}"/>
              </a:ext>
            </a:extLst>
          </p:cNvPr>
          <p:cNvSpPr>
            <a:spLocks noGrp="1"/>
          </p:cNvSpPr>
          <p:nvPr>
            <p:ph type="title"/>
          </p:nvPr>
        </p:nvSpPr>
        <p:spPr/>
        <p:txBody>
          <a:bodyPr/>
          <a:lstStyle/>
          <a:p>
            <a:r>
              <a:rPr lang="en-GB" b="1" dirty="0"/>
              <a:t>Drug Optimization</a:t>
            </a:r>
            <a:br>
              <a:rPr lang="en-GB" b="1" dirty="0"/>
            </a:br>
            <a:r>
              <a:rPr lang="en-GB" b="1" dirty="0"/>
              <a:t>Strategies in drug design</a:t>
            </a:r>
          </a:p>
        </p:txBody>
      </p:sp>
      <p:sp>
        <p:nvSpPr>
          <p:cNvPr id="3" name="Content Placeholder 2">
            <a:extLst>
              <a:ext uri="{FF2B5EF4-FFF2-40B4-BE49-F238E27FC236}">
                <a16:creationId xmlns:a16="http://schemas.microsoft.com/office/drawing/2014/main" id="{34431EEB-F9ED-4EAA-9277-AEA843F05541}"/>
              </a:ext>
            </a:extLst>
          </p:cNvPr>
          <p:cNvSpPr>
            <a:spLocks noGrp="1"/>
          </p:cNvSpPr>
          <p:nvPr>
            <p:ph idx="1"/>
          </p:nvPr>
        </p:nvSpPr>
        <p:spPr/>
        <p:txBody>
          <a:bodyPr/>
          <a:lstStyle/>
          <a:p>
            <a:r>
              <a:rPr lang="en-GB" dirty="0"/>
              <a:t>A number of lead analogues should be synthesized according to the designed pharmacophore</a:t>
            </a:r>
          </a:p>
          <a:p>
            <a:r>
              <a:rPr lang="en-GB" dirty="0"/>
              <a:t>This is because most lead compounds have low activity, poor selectivity, and significant side effects. </a:t>
            </a:r>
          </a:p>
          <a:p>
            <a:r>
              <a:rPr lang="en-GB" dirty="0"/>
              <a:t>They may also be difficult to synthesize, so there is an advantage in finding analogues with improved properties</a:t>
            </a:r>
          </a:p>
          <a:p>
            <a:r>
              <a:rPr lang="en-GB" dirty="0"/>
              <a:t>Several strategies are used to optimize the interactions of a drug with its target in order to gain better activity and selectivity</a:t>
            </a:r>
          </a:p>
        </p:txBody>
      </p:sp>
    </p:spTree>
    <p:extLst>
      <p:ext uri="{BB962C8B-B14F-4D97-AF65-F5344CB8AC3E}">
        <p14:creationId xmlns:p14="http://schemas.microsoft.com/office/powerpoint/2010/main" val="33084631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F2934-766A-43B4-A9A2-0E9D2EF79252}"/>
              </a:ext>
            </a:extLst>
          </p:cNvPr>
          <p:cNvSpPr>
            <a:spLocks noGrp="1"/>
          </p:cNvSpPr>
          <p:nvPr>
            <p:ph type="title"/>
          </p:nvPr>
        </p:nvSpPr>
        <p:spPr/>
        <p:txBody>
          <a:bodyPr/>
          <a:lstStyle/>
          <a:p>
            <a:r>
              <a:rPr lang="en-GB" b="1" dirty="0" err="1"/>
              <a:t>Bioisosteres</a:t>
            </a:r>
            <a:endParaRPr lang="en-GB" dirty="0"/>
          </a:p>
        </p:txBody>
      </p:sp>
      <p:sp>
        <p:nvSpPr>
          <p:cNvPr id="3" name="Content Placeholder 2">
            <a:extLst>
              <a:ext uri="{FF2B5EF4-FFF2-40B4-BE49-F238E27FC236}">
                <a16:creationId xmlns:a16="http://schemas.microsoft.com/office/drawing/2014/main" id="{541FD617-9385-4AC8-83DE-532AC795D2F7}"/>
              </a:ext>
            </a:extLst>
          </p:cNvPr>
          <p:cNvSpPr>
            <a:spLocks noGrp="1"/>
          </p:cNvSpPr>
          <p:nvPr>
            <p:ph idx="1"/>
          </p:nvPr>
        </p:nvSpPr>
        <p:spPr/>
        <p:txBody>
          <a:bodyPr/>
          <a:lstStyle/>
          <a:p>
            <a:r>
              <a:rPr lang="en-US" dirty="0"/>
              <a:t>The β-blocker </a:t>
            </a:r>
            <a:r>
              <a:rPr lang="en-US" b="1" dirty="0"/>
              <a:t>propranolol </a:t>
            </a:r>
            <a:r>
              <a:rPr lang="en-US" dirty="0"/>
              <a:t>has an ether linkage</a:t>
            </a:r>
          </a:p>
          <a:p>
            <a:r>
              <a:rPr lang="en-US" dirty="0"/>
              <a:t>Replacement of the OCH</a:t>
            </a:r>
            <a:r>
              <a:rPr lang="en-US" baseline="-25000" dirty="0"/>
              <a:t>2</a:t>
            </a:r>
            <a:r>
              <a:rPr lang="en-US" dirty="0"/>
              <a:t> segment with the </a:t>
            </a:r>
            <a:r>
              <a:rPr lang="en-US" dirty="0" err="1"/>
              <a:t>isosteres</a:t>
            </a:r>
            <a:r>
              <a:rPr lang="en-US" dirty="0"/>
              <a:t> CH = CH, SCH</a:t>
            </a:r>
            <a:r>
              <a:rPr lang="en-US" baseline="-25000" dirty="0"/>
              <a:t>2</a:t>
            </a:r>
            <a:r>
              <a:rPr lang="en-US" dirty="0"/>
              <a:t>, or CH 2 CH 2 eliminates activity, whereas replacement with NHCH 2 retains activity</a:t>
            </a:r>
          </a:p>
          <a:p>
            <a:r>
              <a:rPr lang="en-US" dirty="0"/>
              <a:t>These results show that the ether oxygen is important to the activity of the drug</a:t>
            </a:r>
            <a:endParaRPr lang="en-GB" dirty="0"/>
          </a:p>
        </p:txBody>
      </p:sp>
      <p:pic>
        <p:nvPicPr>
          <p:cNvPr id="4" name="Picture 3"/>
          <p:cNvPicPr>
            <a:picLocks noChangeAspect="1"/>
          </p:cNvPicPr>
          <p:nvPr/>
        </p:nvPicPr>
        <p:blipFill>
          <a:blip r:embed="rId2"/>
          <a:stretch>
            <a:fillRect/>
          </a:stretch>
        </p:blipFill>
        <p:spPr>
          <a:xfrm>
            <a:off x="4203598" y="4098792"/>
            <a:ext cx="3784804" cy="2537540"/>
          </a:xfrm>
          <a:prstGeom prst="rect">
            <a:avLst/>
          </a:prstGeom>
        </p:spPr>
      </p:pic>
    </p:spTree>
    <p:extLst>
      <p:ext uri="{BB962C8B-B14F-4D97-AF65-F5344CB8AC3E}">
        <p14:creationId xmlns:p14="http://schemas.microsoft.com/office/powerpoint/2010/main" val="16306680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471B65-DFC2-4E01-A457-3DB89D689B7A}"/>
              </a:ext>
            </a:extLst>
          </p:cNvPr>
          <p:cNvSpPr>
            <a:spLocks noGrp="1"/>
          </p:cNvSpPr>
          <p:nvPr>
            <p:ph type="title"/>
          </p:nvPr>
        </p:nvSpPr>
        <p:spPr/>
        <p:txBody>
          <a:bodyPr/>
          <a:lstStyle/>
          <a:p>
            <a:r>
              <a:rPr lang="en-US" b="1" dirty="0"/>
              <a:t>Simplification of the structure</a:t>
            </a:r>
            <a:endParaRPr lang="en-GB" dirty="0"/>
          </a:p>
        </p:txBody>
      </p:sp>
      <p:sp>
        <p:nvSpPr>
          <p:cNvPr id="3" name="Content Placeholder 2">
            <a:extLst>
              <a:ext uri="{FF2B5EF4-FFF2-40B4-BE49-F238E27FC236}">
                <a16:creationId xmlns:a16="http://schemas.microsoft.com/office/drawing/2014/main" id="{DBED77C3-8006-49F8-A95B-2E9C8B37C97B}"/>
              </a:ext>
            </a:extLst>
          </p:cNvPr>
          <p:cNvSpPr>
            <a:spLocks noGrp="1"/>
          </p:cNvSpPr>
          <p:nvPr>
            <p:ph idx="1"/>
          </p:nvPr>
        </p:nvSpPr>
        <p:spPr/>
        <p:txBody>
          <a:bodyPr>
            <a:normAutofit lnSpcReduction="10000"/>
          </a:bodyPr>
          <a:lstStyle/>
          <a:p>
            <a:r>
              <a:rPr lang="en-US" b="1" dirty="0"/>
              <a:t>Simplification </a:t>
            </a:r>
            <a:r>
              <a:rPr lang="en-US" dirty="0"/>
              <a:t>is a strategy which is commonly used on the oft en complex lead compounds arising from natural sources</a:t>
            </a:r>
          </a:p>
          <a:p>
            <a:r>
              <a:rPr lang="en-US" dirty="0"/>
              <a:t>Once the essential groups of such a drug have been identified by SAR, it is oft en possible to discard the non-essential parts of the structure without losing activity</a:t>
            </a:r>
          </a:p>
          <a:p>
            <a:r>
              <a:rPr lang="en-US" dirty="0"/>
              <a:t>Consideration is given to removing functional groups which are not part of the </a:t>
            </a:r>
            <a:r>
              <a:rPr lang="en-US" dirty="0" err="1"/>
              <a:t>pharmacophore</a:t>
            </a:r>
            <a:r>
              <a:rPr lang="en-US" dirty="0"/>
              <a:t>, simplifying the carbon skeleton</a:t>
            </a:r>
          </a:p>
          <a:p>
            <a:r>
              <a:rPr lang="en-US" dirty="0"/>
              <a:t>Consider our hypothetical natural product </a:t>
            </a:r>
            <a:r>
              <a:rPr lang="en-US" dirty="0" err="1"/>
              <a:t>glipine</a:t>
            </a:r>
            <a:endParaRPr lang="en-US" dirty="0"/>
          </a:p>
          <a:p>
            <a:r>
              <a:rPr lang="en-US" dirty="0"/>
              <a:t>The essential groups have been highlighted and we might aim to synthesize simplified compounds in the order shown</a:t>
            </a:r>
            <a:endParaRPr lang="en-GB" dirty="0"/>
          </a:p>
        </p:txBody>
      </p:sp>
    </p:spTree>
    <p:extLst>
      <p:ext uri="{BB962C8B-B14F-4D97-AF65-F5344CB8AC3E}">
        <p14:creationId xmlns:p14="http://schemas.microsoft.com/office/powerpoint/2010/main" val="22635991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C06028-B364-4EB0-AC88-2F6F51761784}"/>
              </a:ext>
            </a:extLst>
          </p:cNvPr>
          <p:cNvSpPr>
            <a:spLocks noGrp="1"/>
          </p:cNvSpPr>
          <p:nvPr>
            <p:ph type="title"/>
          </p:nvPr>
        </p:nvSpPr>
        <p:spPr/>
        <p:txBody>
          <a:bodyPr/>
          <a:lstStyle/>
          <a:p>
            <a:r>
              <a:rPr lang="en-US" b="1" dirty="0"/>
              <a:t>Simplification of the structure</a:t>
            </a:r>
            <a:endParaRPr lang="en-GB" dirty="0"/>
          </a:p>
        </p:txBody>
      </p:sp>
      <p:sp>
        <p:nvSpPr>
          <p:cNvPr id="3" name="Content Placeholder 2">
            <a:extLst>
              <a:ext uri="{FF2B5EF4-FFF2-40B4-BE49-F238E27FC236}">
                <a16:creationId xmlns:a16="http://schemas.microsoft.com/office/drawing/2014/main" id="{217B4672-0236-4822-A171-A5F7441E84B0}"/>
              </a:ext>
            </a:extLst>
          </p:cNvPr>
          <p:cNvSpPr>
            <a:spLocks noGrp="1"/>
          </p:cNvSpPr>
          <p:nvPr>
            <p:ph idx="1"/>
          </p:nvPr>
        </p:nvSpPr>
        <p:spPr/>
        <p:txBody>
          <a:bodyPr/>
          <a:lstStyle/>
          <a:p>
            <a:endParaRPr lang="en-GB"/>
          </a:p>
        </p:txBody>
      </p:sp>
      <p:pic>
        <p:nvPicPr>
          <p:cNvPr id="4" name="Picture 3"/>
          <p:cNvPicPr>
            <a:picLocks noChangeAspect="1"/>
          </p:cNvPicPr>
          <p:nvPr/>
        </p:nvPicPr>
        <p:blipFill>
          <a:blip r:embed="rId2"/>
          <a:stretch>
            <a:fillRect/>
          </a:stretch>
        </p:blipFill>
        <p:spPr>
          <a:xfrm>
            <a:off x="3400425" y="1778794"/>
            <a:ext cx="5391150" cy="2000250"/>
          </a:xfrm>
          <a:prstGeom prst="rect">
            <a:avLst/>
          </a:prstGeom>
        </p:spPr>
      </p:pic>
      <p:pic>
        <p:nvPicPr>
          <p:cNvPr id="5" name="Picture 4"/>
          <p:cNvPicPr>
            <a:picLocks noChangeAspect="1"/>
          </p:cNvPicPr>
          <p:nvPr/>
        </p:nvPicPr>
        <p:blipFill>
          <a:blip r:embed="rId3"/>
          <a:stretch>
            <a:fillRect/>
          </a:stretch>
        </p:blipFill>
        <p:spPr>
          <a:xfrm>
            <a:off x="2179925" y="3913981"/>
            <a:ext cx="7610475" cy="2619375"/>
          </a:xfrm>
          <a:prstGeom prst="rect">
            <a:avLst/>
          </a:prstGeom>
        </p:spPr>
      </p:pic>
    </p:spTree>
    <p:extLst>
      <p:ext uri="{BB962C8B-B14F-4D97-AF65-F5344CB8AC3E}">
        <p14:creationId xmlns:p14="http://schemas.microsoft.com/office/powerpoint/2010/main" val="3695492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A156FC-E46B-45AE-9B21-1354B2902C3F}"/>
              </a:ext>
            </a:extLst>
          </p:cNvPr>
          <p:cNvSpPr>
            <a:spLocks noGrp="1"/>
          </p:cNvSpPr>
          <p:nvPr>
            <p:ph type="title"/>
          </p:nvPr>
        </p:nvSpPr>
        <p:spPr/>
        <p:txBody>
          <a:bodyPr/>
          <a:lstStyle/>
          <a:p>
            <a:r>
              <a:rPr lang="en-US" b="1" dirty="0"/>
              <a:t>Structure-based drug design and</a:t>
            </a:r>
            <a:br>
              <a:rPr lang="en-US" b="1" dirty="0"/>
            </a:br>
            <a:r>
              <a:rPr lang="en-US" b="1" dirty="0"/>
              <a:t>molecular modelling</a:t>
            </a:r>
            <a:endParaRPr lang="en-GB" dirty="0"/>
          </a:p>
        </p:txBody>
      </p:sp>
      <p:sp>
        <p:nvSpPr>
          <p:cNvPr id="3" name="Content Placeholder 2">
            <a:extLst>
              <a:ext uri="{FF2B5EF4-FFF2-40B4-BE49-F238E27FC236}">
                <a16:creationId xmlns:a16="http://schemas.microsoft.com/office/drawing/2014/main" id="{EDBA7676-9364-4699-8C1C-2017A79C6B71}"/>
              </a:ext>
            </a:extLst>
          </p:cNvPr>
          <p:cNvSpPr>
            <a:spLocks noGrp="1"/>
          </p:cNvSpPr>
          <p:nvPr>
            <p:ph idx="1"/>
          </p:nvPr>
        </p:nvSpPr>
        <p:spPr/>
        <p:txBody>
          <a:bodyPr>
            <a:normAutofit/>
          </a:bodyPr>
          <a:lstStyle/>
          <a:p>
            <a:r>
              <a:rPr lang="en-US" dirty="0"/>
              <a:t>If the drug target can be isolated and crystallized, then it may be possible to determine the structure using X-ray crystallography</a:t>
            </a:r>
          </a:p>
          <a:p>
            <a:r>
              <a:rPr lang="en-US" dirty="0"/>
              <a:t>This does not tell where the binding site is, and so it is better to crystallize the protein with a known inhibitor or antagonist (ligand) bound to the binding site</a:t>
            </a:r>
          </a:p>
          <a:p>
            <a:r>
              <a:rPr lang="en-US" dirty="0"/>
              <a:t>X-ray crystallography can then be used to determine the structure of the complex and this can be downloaded to a computer</a:t>
            </a:r>
          </a:p>
          <a:p>
            <a:r>
              <a:rPr lang="en-US" dirty="0"/>
              <a:t>Molecular modelling software is then used to identify where the ligand is and thus identify the binding site</a:t>
            </a:r>
            <a:endParaRPr lang="en-GB" dirty="0"/>
          </a:p>
        </p:txBody>
      </p:sp>
    </p:spTree>
    <p:extLst>
      <p:ext uri="{BB962C8B-B14F-4D97-AF65-F5344CB8AC3E}">
        <p14:creationId xmlns:p14="http://schemas.microsoft.com/office/powerpoint/2010/main" val="28666380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279C6A-E113-4117-8223-D388B28FF204}"/>
              </a:ext>
            </a:extLst>
          </p:cNvPr>
          <p:cNvSpPr>
            <a:spLocks noGrp="1"/>
          </p:cNvSpPr>
          <p:nvPr>
            <p:ph type="title"/>
          </p:nvPr>
        </p:nvSpPr>
        <p:spPr/>
        <p:txBody>
          <a:bodyPr/>
          <a:lstStyle/>
          <a:p>
            <a:r>
              <a:rPr lang="en-US" b="1" dirty="0"/>
              <a:t>Structure-based drug design and</a:t>
            </a:r>
            <a:br>
              <a:rPr lang="en-US" b="1" dirty="0"/>
            </a:br>
            <a:r>
              <a:rPr lang="en-US" b="1" dirty="0"/>
              <a:t>molecular modelling</a:t>
            </a:r>
            <a:endParaRPr lang="en-GB" dirty="0"/>
          </a:p>
        </p:txBody>
      </p:sp>
      <p:sp>
        <p:nvSpPr>
          <p:cNvPr id="3" name="Content Placeholder 2">
            <a:extLst>
              <a:ext uri="{FF2B5EF4-FFF2-40B4-BE49-F238E27FC236}">
                <a16:creationId xmlns:a16="http://schemas.microsoft.com/office/drawing/2014/main" id="{E24B6BC9-5DB2-46AF-9C01-152A392F9B77}"/>
              </a:ext>
            </a:extLst>
          </p:cNvPr>
          <p:cNvSpPr>
            <a:spLocks noGrp="1"/>
          </p:cNvSpPr>
          <p:nvPr>
            <p:ph idx="1"/>
          </p:nvPr>
        </p:nvSpPr>
        <p:spPr/>
        <p:txBody>
          <a:bodyPr>
            <a:noAutofit/>
          </a:bodyPr>
          <a:lstStyle/>
          <a:p>
            <a:r>
              <a:rPr lang="en-US" sz="2750" dirty="0"/>
              <a:t>By measuring the distances between the atoms of the ligand and </a:t>
            </a:r>
            <a:r>
              <a:rPr lang="en-US" sz="2750" dirty="0" err="1"/>
              <a:t>neighbouring</a:t>
            </a:r>
            <a:r>
              <a:rPr lang="en-US" sz="2750" dirty="0"/>
              <a:t> atoms in the binding site, it is possible to identify important binding interactions between the ligand and the binding site</a:t>
            </a:r>
          </a:p>
          <a:p>
            <a:r>
              <a:rPr lang="en-US" sz="2750" dirty="0"/>
              <a:t>Then, the ligand can be removed from the binding site </a:t>
            </a:r>
            <a:r>
              <a:rPr lang="en-US" sz="2750" i="1" dirty="0"/>
              <a:t>in </a:t>
            </a:r>
            <a:r>
              <a:rPr lang="en-US" sz="2750" i="1" dirty="0" err="1"/>
              <a:t>silico</a:t>
            </a:r>
            <a:r>
              <a:rPr lang="en-US" sz="2750" i="1" dirty="0"/>
              <a:t> </a:t>
            </a:r>
            <a:r>
              <a:rPr lang="en-US" sz="2750" dirty="0"/>
              <a:t>and novel lead compounds can be inserted </a:t>
            </a:r>
            <a:r>
              <a:rPr lang="en-US" sz="2750" i="1" dirty="0"/>
              <a:t>in </a:t>
            </a:r>
            <a:r>
              <a:rPr lang="en-US" sz="2750" i="1" dirty="0" err="1"/>
              <a:t>silico</a:t>
            </a:r>
            <a:r>
              <a:rPr lang="en-US" sz="2750" i="1" dirty="0"/>
              <a:t> </a:t>
            </a:r>
            <a:r>
              <a:rPr lang="en-US" sz="2750" dirty="0"/>
              <a:t>to see how well they fit</a:t>
            </a:r>
          </a:p>
          <a:p>
            <a:r>
              <a:rPr lang="en-US" sz="2750" dirty="0"/>
              <a:t>Regions in the binding site which are not occupied by the lead compound can be identified and used to guide the medicinal chemist as to what modifications and additions can be made to design a new drug that occupies more of the available space and binds more strongly</a:t>
            </a:r>
          </a:p>
        </p:txBody>
      </p:sp>
    </p:spTree>
    <p:extLst>
      <p:ext uri="{BB962C8B-B14F-4D97-AF65-F5344CB8AC3E}">
        <p14:creationId xmlns:p14="http://schemas.microsoft.com/office/powerpoint/2010/main" val="26462413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10046B-1DF3-48A4-9E64-6F3592DBF98F}"/>
              </a:ext>
            </a:extLst>
          </p:cNvPr>
          <p:cNvSpPr>
            <a:spLocks noGrp="1"/>
          </p:cNvSpPr>
          <p:nvPr>
            <p:ph type="title"/>
          </p:nvPr>
        </p:nvSpPr>
        <p:spPr/>
        <p:txBody>
          <a:bodyPr/>
          <a:lstStyle/>
          <a:p>
            <a:r>
              <a:rPr lang="en-US" b="1" dirty="0"/>
              <a:t>Structure-based drug design and</a:t>
            </a:r>
            <a:br>
              <a:rPr lang="en-US" b="1" dirty="0"/>
            </a:br>
            <a:r>
              <a:rPr lang="en-US" b="1" dirty="0"/>
              <a:t>molecular modelling</a:t>
            </a:r>
            <a:endParaRPr lang="en-GB" dirty="0"/>
          </a:p>
        </p:txBody>
      </p:sp>
      <p:sp>
        <p:nvSpPr>
          <p:cNvPr id="3" name="Content Placeholder 2">
            <a:extLst>
              <a:ext uri="{FF2B5EF4-FFF2-40B4-BE49-F238E27FC236}">
                <a16:creationId xmlns:a16="http://schemas.microsoft.com/office/drawing/2014/main" id="{526F9747-63BD-4CD4-B669-081626DC629A}"/>
              </a:ext>
            </a:extLst>
          </p:cNvPr>
          <p:cNvSpPr>
            <a:spLocks noGrp="1"/>
          </p:cNvSpPr>
          <p:nvPr>
            <p:ph idx="1"/>
          </p:nvPr>
        </p:nvSpPr>
        <p:spPr/>
        <p:txBody>
          <a:bodyPr/>
          <a:lstStyle/>
          <a:p>
            <a:r>
              <a:rPr lang="en-US" dirty="0"/>
              <a:t>The drug can then be synthesized and tested for activity</a:t>
            </a:r>
          </a:p>
          <a:p>
            <a:r>
              <a:rPr lang="en-US" dirty="0"/>
              <a:t>If it proves active, the target protein can be crystallized with the new drug bound to the binding site, and then X-ray crystallography and molecular modelling can be used again to identify the structure of the complex to see if binding took place as expected</a:t>
            </a:r>
          </a:p>
          <a:p>
            <a:r>
              <a:rPr lang="en-US" dirty="0"/>
              <a:t>This approach is known as structure-based drug design</a:t>
            </a:r>
          </a:p>
          <a:p>
            <a:r>
              <a:rPr lang="en-US" dirty="0"/>
              <a:t>A related process is known as </a:t>
            </a:r>
            <a:r>
              <a:rPr lang="en-US" i="1" dirty="0"/>
              <a:t>de novo </a:t>
            </a:r>
            <a:r>
              <a:rPr lang="en-US" dirty="0"/>
              <a:t>drug design. This involves the design of a novel drug structure, based on a knowledge of the binding site alone</a:t>
            </a:r>
          </a:p>
          <a:p>
            <a:endParaRPr lang="en-GB" dirty="0"/>
          </a:p>
        </p:txBody>
      </p:sp>
    </p:spTree>
    <p:extLst>
      <p:ext uri="{BB962C8B-B14F-4D97-AF65-F5344CB8AC3E}">
        <p14:creationId xmlns:p14="http://schemas.microsoft.com/office/powerpoint/2010/main" val="14196890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E81381-2FAA-4275-B55D-3A8A6D34F093}"/>
              </a:ext>
            </a:extLst>
          </p:cNvPr>
          <p:cNvSpPr>
            <a:spLocks noGrp="1"/>
          </p:cNvSpPr>
          <p:nvPr>
            <p:ph type="title"/>
          </p:nvPr>
        </p:nvSpPr>
        <p:spPr/>
        <p:txBody>
          <a:bodyPr/>
          <a:lstStyle/>
          <a:p>
            <a:r>
              <a:rPr lang="en-US" b="1" dirty="0"/>
              <a:t>Structure-based drug design and</a:t>
            </a:r>
            <a:br>
              <a:rPr lang="en-US" b="1" dirty="0"/>
            </a:br>
            <a:r>
              <a:rPr lang="en-US" b="1" dirty="0"/>
              <a:t>molecular modelling</a:t>
            </a:r>
            <a:endParaRPr lang="en-GB" dirty="0"/>
          </a:p>
        </p:txBody>
      </p:sp>
      <p:sp>
        <p:nvSpPr>
          <p:cNvPr id="3" name="Content Placeholder 2">
            <a:extLst>
              <a:ext uri="{FF2B5EF4-FFF2-40B4-BE49-F238E27FC236}">
                <a16:creationId xmlns:a16="http://schemas.microsoft.com/office/drawing/2014/main" id="{FF43AED1-D3DC-4319-B71F-4548A0FD7484}"/>
              </a:ext>
            </a:extLst>
          </p:cNvPr>
          <p:cNvSpPr>
            <a:spLocks noGrp="1"/>
          </p:cNvSpPr>
          <p:nvPr>
            <p:ph idx="1"/>
          </p:nvPr>
        </p:nvSpPr>
        <p:spPr/>
        <p:txBody>
          <a:bodyPr>
            <a:normAutofit lnSpcReduction="10000"/>
          </a:bodyPr>
          <a:lstStyle/>
          <a:p>
            <a:r>
              <a:rPr lang="en-US" dirty="0"/>
              <a:t>This approach was used in the design of an anticancer agent called </a:t>
            </a:r>
            <a:r>
              <a:rPr lang="en-US" dirty="0" err="1"/>
              <a:t>crizotinib</a:t>
            </a:r>
            <a:r>
              <a:rPr lang="en-US" dirty="0"/>
              <a:t>, and included a great modification which totally altered the scaffold of the molecule</a:t>
            </a:r>
          </a:p>
          <a:p>
            <a:r>
              <a:rPr lang="en-US" b="1" dirty="0"/>
              <a:t>PHA-665752 </a:t>
            </a:r>
            <a:r>
              <a:rPr lang="en-US" dirty="0"/>
              <a:t>was the starting point for this research and had been obtained from structure-based drug design of a previous lead compound</a:t>
            </a:r>
          </a:p>
          <a:p>
            <a:r>
              <a:rPr lang="en-US" dirty="0"/>
              <a:t>However, it had a large molecular weight and was too hydrophobic to be orally active</a:t>
            </a:r>
          </a:p>
          <a:p>
            <a:r>
              <a:rPr lang="en-US" dirty="0"/>
              <a:t>The structure was co-crystallized with the target enzyme and the</a:t>
            </a:r>
          </a:p>
          <a:p>
            <a:r>
              <a:rPr lang="en-US" dirty="0"/>
              <a:t>crucial binding interactions were identified</a:t>
            </a:r>
            <a:endParaRPr lang="en-GB" dirty="0"/>
          </a:p>
        </p:txBody>
      </p:sp>
    </p:spTree>
    <p:extLst>
      <p:ext uri="{BB962C8B-B14F-4D97-AF65-F5344CB8AC3E}">
        <p14:creationId xmlns:p14="http://schemas.microsoft.com/office/powerpoint/2010/main" val="31344185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72BC24-7D00-4341-B8ED-D850D872439A}"/>
              </a:ext>
            </a:extLst>
          </p:cNvPr>
          <p:cNvSpPr>
            <a:spLocks noGrp="1"/>
          </p:cNvSpPr>
          <p:nvPr>
            <p:ph type="title"/>
          </p:nvPr>
        </p:nvSpPr>
        <p:spPr/>
        <p:txBody>
          <a:bodyPr/>
          <a:lstStyle/>
          <a:p>
            <a:r>
              <a:rPr lang="en-US" b="1" dirty="0"/>
              <a:t>Structure-based drug design and</a:t>
            </a:r>
            <a:br>
              <a:rPr lang="en-US" b="1" dirty="0"/>
            </a:br>
            <a:r>
              <a:rPr lang="en-US" b="1" dirty="0"/>
              <a:t>molecular modelling</a:t>
            </a:r>
            <a:endParaRPr lang="en-GB" dirty="0"/>
          </a:p>
        </p:txBody>
      </p:sp>
      <p:sp>
        <p:nvSpPr>
          <p:cNvPr id="3" name="Content Placeholder 2">
            <a:extLst>
              <a:ext uri="{FF2B5EF4-FFF2-40B4-BE49-F238E27FC236}">
                <a16:creationId xmlns:a16="http://schemas.microsoft.com/office/drawing/2014/main" id="{A1EB247E-B291-449F-B507-A5420F725846}"/>
              </a:ext>
            </a:extLst>
          </p:cNvPr>
          <p:cNvSpPr>
            <a:spLocks noGrp="1"/>
          </p:cNvSpPr>
          <p:nvPr>
            <p:ph idx="1"/>
          </p:nvPr>
        </p:nvSpPr>
        <p:spPr/>
        <p:txBody>
          <a:bodyPr>
            <a:normAutofit lnSpcReduction="10000"/>
          </a:bodyPr>
          <a:lstStyle/>
          <a:p>
            <a:r>
              <a:rPr lang="en-US" dirty="0"/>
              <a:t>These included the </a:t>
            </a:r>
            <a:r>
              <a:rPr lang="en-US" dirty="0" err="1"/>
              <a:t>dihydroindolone</a:t>
            </a:r>
            <a:r>
              <a:rPr lang="en-US" dirty="0"/>
              <a:t> ring system which formed two important hydrogen bonds (hydrogen bond donor and hydrogen bond acceptor), as well as the </a:t>
            </a:r>
            <a:r>
              <a:rPr lang="en-US" dirty="0" err="1"/>
              <a:t>dichloroaromatic</a:t>
            </a:r>
            <a:r>
              <a:rPr lang="en-US" dirty="0"/>
              <a:t> ring</a:t>
            </a:r>
          </a:p>
          <a:p>
            <a:r>
              <a:rPr lang="en-US" dirty="0"/>
              <a:t>it was noted that much of the scaffold connecting these binding groups was useless, and so a much simpler, less hydrophobic skeleton was designed which would position the important binding groups in a similar but more efficient way</a:t>
            </a:r>
          </a:p>
          <a:p>
            <a:r>
              <a:rPr lang="en-US" dirty="0"/>
              <a:t>The modification involved a ring fusion, ring cleavage, and chain contraction. When the novel structures were synthesized, they were found to bind as predicted, and further structure-based drug design was used in the optimization process leading to </a:t>
            </a:r>
            <a:r>
              <a:rPr lang="en-US" dirty="0" err="1"/>
              <a:t>crizotinib</a:t>
            </a:r>
            <a:endParaRPr lang="en-GB" dirty="0"/>
          </a:p>
        </p:txBody>
      </p:sp>
    </p:spTree>
    <p:extLst>
      <p:ext uri="{BB962C8B-B14F-4D97-AF65-F5344CB8AC3E}">
        <p14:creationId xmlns:p14="http://schemas.microsoft.com/office/powerpoint/2010/main" val="33731431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3DB2D-45CF-4921-8EED-E7C7A3930640}"/>
              </a:ext>
            </a:extLst>
          </p:cNvPr>
          <p:cNvSpPr>
            <a:spLocks noGrp="1"/>
          </p:cNvSpPr>
          <p:nvPr>
            <p:ph type="title"/>
          </p:nvPr>
        </p:nvSpPr>
        <p:spPr/>
        <p:txBody>
          <a:bodyPr/>
          <a:lstStyle/>
          <a:p>
            <a:r>
              <a:rPr lang="en-US" b="1" dirty="0"/>
              <a:t>Structure-based drug design and</a:t>
            </a:r>
            <a:br>
              <a:rPr lang="en-US" b="1" dirty="0"/>
            </a:br>
            <a:r>
              <a:rPr lang="en-US" b="1" dirty="0"/>
              <a:t>molecular modelling</a:t>
            </a:r>
            <a:endParaRPr lang="en-GB" dirty="0"/>
          </a:p>
        </p:txBody>
      </p:sp>
      <p:sp>
        <p:nvSpPr>
          <p:cNvPr id="3" name="Content Placeholder 2">
            <a:extLst>
              <a:ext uri="{FF2B5EF4-FFF2-40B4-BE49-F238E27FC236}">
                <a16:creationId xmlns:a16="http://schemas.microsoft.com/office/drawing/2014/main" id="{35E5BEA7-133C-4016-A2F2-DEB18090CA60}"/>
              </a:ext>
            </a:extLst>
          </p:cNvPr>
          <p:cNvSpPr>
            <a:spLocks noGrp="1"/>
          </p:cNvSpPr>
          <p:nvPr>
            <p:ph idx="1"/>
          </p:nvPr>
        </p:nvSpPr>
        <p:spPr/>
        <p:txBody>
          <a:bodyPr/>
          <a:lstStyle/>
          <a:p>
            <a:endParaRPr lang="en-GB"/>
          </a:p>
        </p:txBody>
      </p:sp>
      <p:pic>
        <p:nvPicPr>
          <p:cNvPr id="4" name="Picture 3"/>
          <p:cNvPicPr>
            <a:picLocks noChangeAspect="1"/>
          </p:cNvPicPr>
          <p:nvPr/>
        </p:nvPicPr>
        <p:blipFill>
          <a:blip r:embed="rId2"/>
          <a:stretch>
            <a:fillRect/>
          </a:stretch>
        </p:blipFill>
        <p:spPr>
          <a:xfrm>
            <a:off x="2611798" y="1552193"/>
            <a:ext cx="6968404" cy="4624770"/>
          </a:xfrm>
          <a:prstGeom prst="rect">
            <a:avLst/>
          </a:prstGeom>
        </p:spPr>
      </p:pic>
    </p:spTree>
    <p:extLst>
      <p:ext uri="{BB962C8B-B14F-4D97-AF65-F5344CB8AC3E}">
        <p14:creationId xmlns:p14="http://schemas.microsoft.com/office/powerpoint/2010/main" val="34660700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C36F98-DBCD-41B8-A6B8-EBABFCF16721}"/>
              </a:ext>
            </a:extLst>
          </p:cNvPr>
          <p:cNvSpPr>
            <a:spLocks noGrp="1"/>
          </p:cNvSpPr>
          <p:nvPr>
            <p:ph type="title"/>
          </p:nvPr>
        </p:nvSpPr>
        <p:spPr/>
        <p:txBody>
          <a:bodyPr/>
          <a:lstStyle/>
          <a:p>
            <a:r>
              <a:rPr lang="en-GB" b="1" dirty="0"/>
              <a:t>The element of luck</a:t>
            </a:r>
          </a:p>
        </p:txBody>
      </p:sp>
      <p:sp>
        <p:nvSpPr>
          <p:cNvPr id="3" name="Content Placeholder 2">
            <a:extLst>
              <a:ext uri="{FF2B5EF4-FFF2-40B4-BE49-F238E27FC236}">
                <a16:creationId xmlns:a16="http://schemas.microsoft.com/office/drawing/2014/main" id="{ADEA89C7-5338-494A-BE09-0E30AB025B92}"/>
              </a:ext>
            </a:extLst>
          </p:cNvPr>
          <p:cNvSpPr>
            <a:spLocks noGrp="1"/>
          </p:cNvSpPr>
          <p:nvPr>
            <p:ph idx="1"/>
          </p:nvPr>
        </p:nvSpPr>
        <p:spPr/>
        <p:txBody>
          <a:bodyPr/>
          <a:lstStyle/>
          <a:p>
            <a:r>
              <a:rPr lang="en-GB" dirty="0"/>
              <a:t>This role of luck was never eliminated in the drug industry</a:t>
            </a:r>
          </a:p>
          <a:p>
            <a:r>
              <a:rPr lang="en-US" dirty="0"/>
              <a:t>Most of the drugs currently on the market were developed by a mixture of rational design, trial and error, hard graft , and pure luck</a:t>
            </a:r>
          </a:p>
          <a:p>
            <a:r>
              <a:rPr lang="en-US" dirty="0"/>
              <a:t>The design of the </a:t>
            </a:r>
            <a:r>
              <a:rPr lang="el-GR" dirty="0"/>
              <a:t>β-</a:t>
            </a:r>
            <a:r>
              <a:rPr lang="en-US" dirty="0"/>
              <a:t>blocker </a:t>
            </a:r>
            <a:r>
              <a:rPr lang="en-US" b="1" dirty="0"/>
              <a:t>propranolol </a:t>
            </a:r>
            <a:r>
              <a:rPr lang="en-US" dirty="0"/>
              <a:t>is one of these examples</a:t>
            </a:r>
          </a:p>
          <a:p>
            <a:r>
              <a:rPr lang="en-GB" dirty="0"/>
              <a:t>In the development of </a:t>
            </a:r>
            <a:r>
              <a:rPr lang="en-GB" dirty="0">
                <a:latin typeface="Symbol" panose="05050102010706020507" pitchFamily="18" charset="2"/>
              </a:rPr>
              <a:t>b</a:t>
            </a:r>
            <a:r>
              <a:rPr lang="en-GB" dirty="0"/>
              <a:t>-blockers, the project reached to a stage which involved </a:t>
            </a:r>
            <a:r>
              <a:rPr lang="en-US" dirty="0"/>
              <a:t>introduction of various linking groups between the naphthalene ring and the ethanolamine portion of the molecule</a:t>
            </a:r>
          </a:p>
          <a:p>
            <a:endParaRPr lang="en-GB" dirty="0"/>
          </a:p>
        </p:txBody>
      </p:sp>
    </p:spTree>
    <p:extLst>
      <p:ext uri="{BB962C8B-B14F-4D97-AF65-F5344CB8AC3E}">
        <p14:creationId xmlns:p14="http://schemas.microsoft.com/office/powerpoint/2010/main" val="32276799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BEAEB4-1CFE-4E93-8F2C-BBBCAC66C706}"/>
              </a:ext>
            </a:extLst>
          </p:cNvPr>
          <p:cNvSpPr>
            <a:spLocks noGrp="1"/>
          </p:cNvSpPr>
          <p:nvPr>
            <p:ph type="title"/>
          </p:nvPr>
        </p:nvSpPr>
        <p:spPr/>
        <p:txBody>
          <a:bodyPr/>
          <a:lstStyle/>
          <a:p>
            <a:r>
              <a:rPr lang="en-GB" b="1" dirty="0"/>
              <a:t>Variation in substituents</a:t>
            </a:r>
          </a:p>
        </p:txBody>
      </p:sp>
      <p:sp>
        <p:nvSpPr>
          <p:cNvPr id="3" name="Content Placeholder 2">
            <a:extLst>
              <a:ext uri="{FF2B5EF4-FFF2-40B4-BE49-F238E27FC236}">
                <a16:creationId xmlns:a16="http://schemas.microsoft.com/office/drawing/2014/main" id="{EEABE336-CA49-4103-BEF2-936138734993}"/>
              </a:ext>
            </a:extLst>
          </p:cNvPr>
          <p:cNvSpPr>
            <a:spLocks noGrp="1"/>
          </p:cNvSpPr>
          <p:nvPr>
            <p:ph idx="1"/>
          </p:nvPr>
        </p:nvSpPr>
        <p:spPr/>
        <p:txBody>
          <a:bodyPr/>
          <a:lstStyle/>
          <a:p>
            <a:r>
              <a:rPr lang="en-GB" dirty="0"/>
              <a:t>Certain alkyl substituents can be varied more easily than others</a:t>
            </a:r>
            <a:endParaRPr lang="ar-IQ" dirty="0"/>
          </a:p>
          <a:p>
            <a:r>
              <a:rPr lang="en-GB" dirty="0"/>
              <a:t>The alkyl substituents of ethers, amines, esters, and amides are easily varied</a:t>
            </a:r>
          </a:p>
          <a:p>
            <a:r>
              <a:rPr lang="en-GB" dirty="0"/>
              <a:t>In these cases, the alkyl substituent already present can be removed and replaced by another substituent</a:t>
            </a:r>
          </a:p>
          <a:p>
            <a:r>
              <a:rPr lang="en-GB" dirty="0"/>
              <a:t>Alkyl substituents which are part of the carbon skeleton of the molecule are not easily removed, and it is usually necessary to carry out a full synthesis in order to vary them</a:t>
            </a:r>
          </a:p>
        </p:txBody>
      </p:sp>
    </p:spTree>
    <p:extLst>
      <p:ext uri="{BB962C8B-B14F-4D97-AF65-F5344CB8AC3E}">
        <p14:creationId xmlns:p14="http://schemas.microsoft.com/office/powerpoint/2010/main" val="40880908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116CB-D81C-4D1C-8494-364CF4A980FB}"/>
              </a:ext>
            </a:extLst>
          </p:cNvPr>
          <p:cNvSpPr>
            <a:spLocks noGrp="1"/>
          </p:cNvSpPr>
          <p:nvPr>
            <p:ph type="title"/>
          </p:nvPr>
        </p:nvSpPr>
        <p:spPr/>
        <p:txBody>
          <a:bodyPr/>
          <a:lstStyle/>
          <a:p>
            <a:r>
              <a:rPr lang="en-GB" b="1" dirty="0"/>
              <a:t>The element of luck</a:t>
            </a:r>
            <a:endParaRPr lang="en-GB" dirty="0"/>
          </a:p>
        </p:txBody>
      </p:sp>
      <p:sp>
        <p:nvSpPr>
          <p:cNvPr id="3" name="Content Placeholder 2">
            <a:extLst>
              <a:ext uri="{FF2B5EF4-FFF2-40B4-BE49-F238E27FC236}">
                <a16:creationId xmlns:a16="http://schemas.microsoft.com/office/drawing/2014/main" id="{6B0C5874-21DC-4262-AB05-2121F768A8F9}"/>
              </a:ext>
            </a:extLst>
          </p:cNvPr>
          <p:cNvSpPr>
            <a:spLocks noGrp="1"/>
          </p:cNvSpPr>
          <p:nvPr>
            <p:ph idx="1"/>
          </p:nvPr>
        </p:nvSpPr>
        <p:spPr/>
        <p:txBody>
          <a:bodyPr/>
          <a:lstStyle/>
          <a:p>
            <a:r>
              <a:rPr lang="en-US" dirty="0"/>
              <a:t>At this stage, a chance event occurred</a:t>
            </a:r>
          </a:p>
          <a:p>
            <a:r>
              <a:rPr lang="en-US" dirty="0"/>
              <a:t>The researchers wanted to use β-</a:t>
            </a:r>
            <a:r>
              <a:rPr lang="en-US" dirty="0" err="1"/>
              <a:t>naphthol</a:t>
            </a:r>
            <a:r>
              <a:rPr lang="en-US" dirty="0"/>
              <a:t> as a starting material in order to introduce a linking group of X = O-CH</a:t>
            </a:r>
            <a:r>
              <a:rPr lang="en-US" baseline="-25000" dirty="0"/>
              <a:t>2</a:t>
            </a:r>
          </a:p>
          <a:p>
            <a:endParaRPr lang="en-GB" dirty="0"/>
          </a:p>
        </p:txBody>
      </p:sp>
      <p:pic>
        <p:nvPicPr>
          <p:cNvPr id="4" name="Picture 3"/>
          <p:cNvPicPr>
            <a:picLocks noChangeAspect="1"/>
          </p:cNvPicPr>
          <p:nvPr/>
        </p:nvPicPr>
        <p:blipFill>
          <a:blip r:embed="rId2"/>
          <a:stretch>
            <a:fillRect/>
          </a:stretch>
        </p:blipFill>
        <p:spPr>
          <a:xfrm>
            <a:off x="1857735" y="3228118"/>
            <a:ext cx="8476529" cy="2644055"/>
          </a:xfrm>
          <a:prstGeom prst="rect">
            <a:avLst/>
          </a:prstGeom>
        </p:spPr>
      </p:pic>
    </p:spTree>
    <p:extLst>
      <p:ext uri="{BB962C8B-B14F-4D97-AF65-F5344CB8AC3E}">
        <p14:creationId xmlns:p14="http://schemas.microsoft.com/office/powerpoint/2010/main" val="29201339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8C7B4-F613-4EB7-9099-3B53B4D56039}"/>
              </a:ext>
            </a:extLst>
          </p:cNvPr>
          <p:cNvSpPr>
            <a:spLocks noGrp="1"/>
          </p:cNvSpPr>
          <p:nvPr>
            <p:ph type="title"/>
          </p:nvPr>
        </p:nvSpPr>
        <p:spPr/>
        <p:txBody>
          <a:bodyPr/>
          <a:lstStyle/>
          <a:p>
            <a:r>
              <a:rPr lang="en-GB" b="1"/>
              <a:t>The element of luck</a:t>
            </a:r>
            <a:endParaRPr lang="en-GB"/>
          </a:p>
        </p:txBody>
      </p:sp>
      <p:sp>
        <p:nvSpPr>
          <p:cNvPr id="3" name="Content Placeholder 2">
            <a:extLst>
              <a:ext uri="{FF2B5EF4-FFF2-40B4-BE49-F238E27FC236}">
                <a16:creationId xmlns:a16="http://schemas.microsoft.com/office/drawing/2014/main" id="{C55C4B5B-A521-4234-B3A6-9886D19DEDEC}"/>
              </a:ext>
            </a:extLst>
          </p:cNvPr>
          <p:cNvSpPr>
            <a:spLocks noGrp="1"/>
          </p:cNvSpPr>
          <p:nvPr>
            <p:ph idx="1"/>
          </p:nvPr>
        </p:nvSpPr>
        <p:spPr/>
        <p:txBody>
          <a:bodyPr>
            <a:normAutofit lnSpcReduction="10000"/>
          </a:bodyPr>
          <a:lstStyle/>
          <a:p>
            <a:r>
              <a:rPr lang="en-US" dirty="0"/>
              <a:t>However, the stores had run out of the reagent and so α-</a:t>
            </a:r>
            <a:r>
              <a:rPr lang="en-US" dirty="0" err="1"/>
              <a:t>naphthol</a:t>
            </a:r>
            <a:r>
              <a:rPr lang="en-US" dirty="0"/>
              <a:t> was used instead to prepare the structure now known as </a:t>
            </a:r>
            <a:r>
              <a:rPr lang="en-US" b="1" dirty="0"/>
              <a:t>propranolol </a:t>
            </a:r>
            <a:r>
              <a:rPr lang="en-US" dirty="0"/>
              <a:t> </a:t>
            </a:r>
          </a:p>
          <a:p>
            <a:r>
              <a:rPr lang="en-US" dirty="0"/>
              <a:t>In this structure, the chain was at the 1-position of the naphthalene ring rather than the 2-position, and nobody expected it to be active</a:t>
            </a:r>
          </a:p>
          <a:p>
            <a:r>
              <a:rPr lang="en-US" dirty="0"/>
              <a:t>Propranolol was found to be a pure antagonist, having 10–20 times greater activity than </a:t>
            </a:r>
            <a:r>
              <a:rPr lang="en-US" dirty="0" err="1"/>
              <a:t>pronethalol</a:t>
            </a:r>
            <a:endParaRPr lang="en-US" dirty="0"/>
          </a:p>
          <a:p>
            <a:r>
              <a:rPr lang="en-US" dirty="0"/>
              <a:t>It was introduced into the clinic for the treatment of angina and is now the benchmark against which all β-blockers are rated</a:t>
            </a:r>
          </a:p>
          <a:p>
            <a:r>
              <a:rPr lang="en-US" dirty="0"/>
              <a:t>Its contribution to medicine was so significant that its inventor, James Black, received the Nobel Prize in 1988</a:t>
            </a:r>
            <a:endParaRPr lang="en-GB" dirty="0"/>
          </a:p>
        </p:txBody>
      </p:sp>
    </p:spTree>
    <p:extLst>
      <p:ext uri="{BB962C8B-B14F-4D97-AF65-F5344CB8AC3E}">
        <p14:creationId xmlns:p14="http://schemas.microsoft.com/office/powerpoint/2010/main" val="34401361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5A6F5A-7446-4CE0-90F2-21F340B68ED3}"/>
              </a:ext>
            </a:extLst>
          </p:cNvPr>
          <p:cNvSpPr>
            <a:spLocks noGrp="1"/>
          </p:cNvSpPr>
          <p:nvPr>
            <p:ph type="title"/>
          </p:nvPr>
        </p:nvSpPr>
        <p:spPr/>
        <p:txBody>
          <a:bodyPr/>
          <a:lstStyle/>
          <a:p>
            <a:r>
              <a:rPr lang="en-GB" b="1" dirty="0"/>
              <a:t>Variation in substituents</a:t>
            </a:r>
          </a:p>
        </p:txBody>
      </p:sp>
      <p:pic>
        <p:nvPicPr>
          <p:cNvPr id="4" name="Content Placeholder 3">
            <a:extLst>
              <a:ext uri="{FF2B5EF4-FFF2-40B4-BE49-F238E27FC236}">
                <a16:creationId xmlns:a16="http://schemas.microsoft.com/office/drawing/2014/main" id="{1675BE7E-1A06-4D6F-ABE5-DA82809A8A05}"/>
              </a:ext>
            </a:extLst>
          </p:cNvPr>
          <p:cNvPicPr>
            <a:picLocks noGrp="1" noChangeAspect="1"/>
          </p:cNvPicPr>
          <p:nvPr>
            <p:ph idx="1"/>
          </p:nvPr>
        </p:nvPicPr>
        <p:blipFill>
          <a:blip r:embed="rId2"/>
          <a:stretch>
            <a:fillRect/>
          </a:stretch>
        </p:blipFill>
        <p:spPr>
          <a:xfrm>
            <a:off x="3566085" y="1298562"/>
            <a:ext cx="5059829" cy="5559438"/>
          </a:xfrm>
          <a:prstGeom prst="rect">
            <a:avLst/>
          </a:prstGeom>
        </p:spPr>
      </p:pic>
    </p:spTree>
    <p:extLst>
      <p:ext uri="{BB962C8B-B14F-4D97-AF65-F5344CB8AC3E}">
        <p14:creationId xmlns:p14="http://schemas.microsoft.com/office/powerpoint/2010/main" val="27808904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45E6EC-2E0A-49F1-8249-DB5BBBF482EF}"/>
              </a:ext>
            </a:extLst>
          </p:cNvPr>
          <p:cNvSpPr>
            <a:spLocks noGrp="1"/>
          </p:cNvSpPr>
          <p:nvPr>
            <p:ph type="title"/>
          </p:nvPr>
        </p:nvSpPr>
        <p:spPr/>
        <p:txBody>
          <a:bodyPr/>
          <a:lstStyle/>
          <a:p>
            <a:r>
              <a:rPr lang="en-GB" b="1" dirty="0"/>
              <a:t>Variation in substituents</a:t>
            </a:r>
            <a:endParaRPr lang="en-GB" dirty="0"/>
          </a:p>
        </p:txBody>
      </p:sp>
      <p:sp>
        <p:nvSpPr>
          <p:cNvPr id="3" name="Content Placeholder 2">
            <a:extLst>
              <a:ext uri="{FF2B5EF4-FFF2-40B4-BE49-F238E27FC236}">
                <a16:creationId xmlns:a16="http://schemas.microsoft.com/office/drawing/2014/main" id="{C9A6B7AF-F395-48CC-A4A7-1F227A5DB8FC}"/>
              </a:ext>
            </a:extLst>
          </p:cNvPr>
          <p:cNvSpPr>
            <a:spLocks noGrp="1"/>
          </p:cNvSpPr>
          <p:nvPr>
            <p:ph idx="1"/>
          </p:nvPr>
        </p:nvSpPr>
        <p:spPr/>
        <p:txBody>
          <a:bodyPr>
            <a:normAutofit/>
          </a:bodyPr>
          <a:lstStyle/>
          <a:p>
            <a:r>
              <a:rPr lang="en-GB" dirty="0"/>
              <a:t>If alkyl groups are interacting with a hydrophobic pocket in the binding site, then varying the length and bulk of the alkyl group (e.g. methyl, ethyl, propyl, butyl, isopropyl, isobutyl, or </a:t>
            </a:r>
            <a:r>
              <a:rPr lang="en-GB" i="1" dirty="0"/>
              <a:t>t </a:t>
            </a:r>
            <a:r>
              <a:rPr lang="en-GB" dirty="0"/>
              <a:t>-butyl) allows one to investigate the depth and width of the pocket</a:t>
            </a:r>
          </a:p>
          <a:p>
            <a:r>
              <a:rPr lang="en-GB" dirty="0"/>
              <a:t>Choosing a substituent that will fill the pocket will then increase the binding interaction</a:t>
            </a:r>
          </a:p>
          <a:p>
            <a:r>
              <a:rPr lang="en-GB" dirty="0"/>
              <a:t>Larger alkyl groups may also add selectivity on the drug</a:t>
            </a:r>
          </a:p>
          <a:p>
            <a:r>
              <a:rPr lang="en-GB" dirty="0"/>
              <a:t>In the case of a compound that interacts with two different receptors, a bulkier alkyl substituent may prevent the drug from binding to one of those receptors and so cut down side effects </a:t>
            </a:r>
          </a:p>
          <a:p>
            <a:endParaRPr lang="en-GB" dirty="0"/>
          </a:p>
        </p:txBody>
      </p:sp>
    </p:spTree>
    <p:extLst>
      <p:ext uri="{BB962C8B-B14F-4D97-AF65-F5344CB8AC3E}">
        <p14:creationId xmlns:p14="http://schemas.microsoft.com/office/powerpoint/2010/main" val="24754199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D22C2F-0C5E-49C0-8805-85AE095A62AE}"/>
              </a:ext>
            </a:extLst>
          </p:cNvPr>
          <p:cNvSpPr>
            <a:spLocks noGrp="1"/>
          </p:cNvSpPr>
          <p:nvPr>
            <p:ph type="title"/>
          </p:nvPr>
        </p:nvSpPr>
        <p:spPr/>
        <p:txBody>
          <a:bodyPr/>
          <a:lstStyle/>
          <a:p>
            <a:r>
              <a:rPr lang="en-GB" b="1" dirty="0"/>
              <a:t>Variation in substituents</a:t>
            </a:r>
            <a:endParaRPr lang="en-GB" dirty="0"/>
          </a:p>
        </p:txBody>
      </p:sp>
      <p:sp>
        <p:nvSpPr>
          <p:cNvPr id="3" name="Content Placeholder 2">
            <a:extLst>
              <a:ext uri="{FF2B5EF4-FFF2-40B4-BE49-F238E27FC236}">
                <a16:creationId xmlns:a16="http://schemas.microsoft.com/office/drawing/2014/main" id="{40396BE1-1FAF-4590-AC7B-5B32882C9C37}"/>
              </a:ext>
            </a:extLst>
          </p:cNvPr>
          <p:cNvSpPr>
            <a:spLocks noGrp="1"/>
          </p:cNvSpPr>
          <p:nvPr>
            <p:ph idx="1"/>
          </p:nvPr>
        </p:nvSpPr>
        <p:spPr/>
        <p:txBody>
          <a:bodyPr/>
          <a:lstStyle/>
          <a:p>
            <a:endParaRPr lang="en-GB"/>
          </a:p>
        </p:txBody>
      </p:sp>
      <p:pic>
        <p:nvPicPr>
          <p:cNvPr id="4" name="Picture 3">
            <a:extLst>
              <a:ext uri="{FF2B5EF4-FFF2-40B4-BE49-F238E27FC236}">
                <a16:creationId xmlns:a16="http://schemas.microsoft.com/office/drawing/2014/main" id="{B54E9781-B6D1-4DDB-B012-2FE36F14B44E}"/>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39090" y="1893742"/>
            <a:ext cx="3875636" cy="4351338"/>
          </a:xfrm>
          <a:prstGeom prst="rect">
            <a:avLst/>
          </a:prstGeom>
          <a:noFill/>
          <a:ln>
            <a:noFill/>
          </a:ln>
        </p:spPr>
      </p:pic>
      <p:pic>
        <p:nvPicPr>
          <p:cNvPr id="5" name="Picture 4">
            <a:extLst>
              <a:ext uri="{FF2B5EF4-FFF2-40B4-BE49-F238E27FC236}">
                <a16:creationId xmlns:a16="http://schemas.microsoft.com/office/drawing/2014/main" id="{AE4DA355-DFD1-4E82-8DB3-5881C4D61B6D}"/>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7412181" y="1645948"/>
            <a:ext cx="3126106" cy="4846927"/>
          </a:xfrm>
          <a:prstGeom prst="rect">
            <a:avLst/>
          </a:prstGeom>
          <a:noFill/>
          <a:ln>
            <a:noFill/>
          </a:ln>
        </p:spPr>
      </p:pic>
    </p:spTree>
    <p:extLst>
      <p:ext uri="{BB962C8B-B14F-4D97-AF65-F5344CB8AC3E}">
        <p14:creationId xmlns:p14="http://schemas.microsoft.com/office/powerpoint/2010/main" val="516673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6EE6DA-A1AE-49CF-AF55-39AFE096605B}"/>
              </a:ext>
            </a:extLst>
          </p:cNvPr>
          <p:cNvSpPr>
            <a:spLocks noGrp="1"/>
          </p:cNvSpPr>
          <p:nvPr>
            <p:ph type="title"/>
          </p:nvPr>
        </p:nvSpPr>
        <p:spPr/>
        <p:txBody>
          <a:bodyPr/>
          <a:lstStyle/>
          <a:p>
            <a:r>
              <a:rPr lang="en-GB" b="1" dirty="0"/>
              <a:t>Variation in substituents</a:t>
            </a:r>
            <a:endParaRPr lang="en-GB" dirty="0"/>
          </a:p>
        </p:txBody>
      </p:sp>
      <p:sp>
        <p:nvSpPr>
          <p:cNvPr id="3" name="Content Placeholder 2">
            <a:extLst>
              <a:ext uri="{FF2B5EF4-FFF2-40B4-BE49-F238E27FC236}">
                <a16:creationId xmlns:a16="http://schemas.microsoft.com/office/drawing/2014/main" id="{3E7834A1-7324-44E4-A05F-A1BB0F2D2861}"/>
              </a:ext>
            </a:extLst>
          </p:cNvPr>
          <p:cNvSpPr>
            <a:spLocks noGrp="1"/>
          </p:cNvSpPr>
          <p:nvPr>
            <p:ph idx="1"/>
          </p:nvPr>
        </p:nvSpPr>
        <p:spPr/>
        <p:txBody>
          <a:bodyPr/>
          <a:lstStyle/>
          <a:p>
            <a:r>
              <a:rPr lang="en-GB" b="1" dirty="0"/>
              <a:t>isoprenaline </a:t>
            </a:r>
            <a:r>
              <a:rPr lang="en-GB" dirty="0"/>
              <a:t>is an analogue of </a:t>
            </a:r>
            <a:r>
              <a:rPr lang="en-GB" b="1" dirty="0"/>
              <a:t>adrenaline </a:t>
            </a:r>
            <a:r>
              <a:rPr lang="en-GB" dirty="0"/>
              <a:t>where a methyl group was replaced by an isopropyl group, resulting in selectivity for adrenergic </a:t>
            </a:r>
            <a:r>
              <a:rPr lang="en-US" dirty="0"/>
              <a:t>β</a:t>
            </a:r>
            <a:r>
              <a:rPr lang="en-GB" dirty="0"/>
              <a:t>-receptors over adrenergic </a:t>
            </a:r>
            <a:r>
              <a:rPr lang="en-US" dirty="0"/>
              <a:t>α</a:t>
            </a:r>
            <a:r>
              <a:rPr lang="en-GB" dirty="0"/>
              <a:t>-receptors </a:t>
            </a:r>
          </a:p>
          <a:p>
            <a:endParaRPr lang="en-GB" dirty="0"/>
          </a:p>
        </p:txBody>
      </p:sp>
      <p:pic>
        <p:nvPicPr>
          <p:cNvPr id="4" name="Picture 3">
            <a:extLst>
              <a:ext uri="{FF2B5EF4-FFF2-40B4-BE49-F238E27FC236}">
                <a16:creationId xmlns:a16="http://schemas.microsoft.com/office/drawing/2014/main" id="{29209583-020D-47FB-AF60-CCD20A542E24}"/>
              </a:ext>
            </a:extLst>
          </p:cNvPr>
          <p:cNvPicPr>
            <a:picLocks noChangeAspect="1"/>
          </p:cNvPicPr>
          <p:nvPr/>
        </p:nvPicPr>
        <p:blipFill>
          <a:blip r:embed="rId2"/>
          <a:stretch>
            <a:fillRect/>
          </a:stretch>
        </p:blipFill>
        <p:spPr>
          <a:xfrm>
            <a:off x="6583507" y="3103418"/>
            <a:ext cx="4541886" cy="2085903"/>
          </a:xfrm>
          <a:prstGeom prst="rect">
            <a:avLst/>
          </a:prstGeom>
        </p:spPr>
      </p:pic>
      <p:pic>
        <p:nvPicPr>
          <p:cNvPr id="5" name="Picture 4">
            <a:extLst>
              <a:ext uri="{FF2B5EF4-FFF2-40B4-BE49-F238E27FC236}">
                <a16:creationId xmlns:a16="http://schemas.microsoft.com/office/drawing/2014/main" id="{65B4F40F-D193-4585-856C-67BCA2AA0E13}"/>
              </a:ext>
            </a:extLst>
          </p:cNvPr>
          <p:cNvPicPr>
            <a:picLocks noChangeAspect="1"/>
          </p:cNvPicPr>
          <p:nvPr/>
        </p:nvPicPr>
        <p:blipFill>
          <a:blip r:embed="rId3"/>
          <a:stretch>
            <a:fillRect/>
          </a:stretch>
        </p:blipFill>
        <p:spPr>
          <a:xfrm>
            <a:off x="2270642" y="3428999"/>
            <a:ext cx="3088563" cy="1760321"/>
          </a:xfrm>
          <a:prstGeom prst="rect">
            <a:avLst/>
          </a:prstGeom>
        </p:spPr>
      </p:pic>
    </p:spTree>
    <p:extLst>
      <p:ext uri="{BB962C8B-B14F-4D97-AF65-F5344CB8AC3E}">
        <p14:creationId xmlns:p14="http://schemas.microsoft.com/office/powerpoint/2010/main" val="27623758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1725CE-BE95-432E-A235-89F6994DFA2F}"/>
              </a:ext>
            </a:extLst>
          </p:cNvPr>
          <p:cNvSpPr>
            <a:spLocks noGrp="1"/>
          </p:cNvSpPr>
          <p:nvPr>
            <p:ph type="title"/>
          </p:nvPr>
        </p:nvSpPr>
        <p:spPr/>
        <p:txBody>
          <a:bodyPr/>
          <a:lstStyle/>
          <a:p>
            <a:r>
              <a:rPr lang="en-GB" b="1" dirty="0"/>
              <a:t>Variation in substituents</a:t>
            </a:r>
            <a:endParaRPr lang="en-GB" dirty="0"/>
          </a:p>
        </p:txBody>
      </p:sp>
      <p:sp>
        <p:nvSpPr>
          <p:cNvPr id="3" name="Content Placeholder 2">
            <a:extLst>
              <a:ext uri="{FF2B5EF4-FFF2-40B4-BE49-F238E27FC236}">
                <a16:creationId xmlns:a16="http://schemas.microsoft.com/office/drawing/2014/main" id="{0171FCC1-773A-45D9-AF27-54565EF68C06}"/>
              </a:ext>
            </a:extLst>
          </p:cNvPr>
          <p:cNvSpPr>
            <a:spLocks noGrp="1"/>
          </p:cNvSpPr>
          <p:nvPr>
            <p:ph idx="1"/>
          </p:nvPr>
        </p:nvSpPr>
        <p:spPr/>
        <p:txBody>
          <a:bodyPr/>
          <a:lstStyle/>
          <a:p>
            <a:r>
              <a:rPr lang="en-GB" dirty="0"/>
              <a:t>In case of aromatic containing drugs, changing of the position of substituents on the aromatic ring could lead to change of pharmacological activity</a:t>
            </a:r>
          </a:p>
        </p:txBody>
      </p:sp>
      <p:pic>
        <p:nvPicPr>
          <p:cNvPr id="5" name="Picture 4"/>
          <p:cNvPicPr>
            <a:picLocks noChangeAspect="1"/>
          </p:cNvPicPr>
          <p:nvPr/>
        </p:nvPicPr>
        <p:blipFill>
          <a:blip r:embed="rId2"/>
          <a:stretch>
            <a:fillRect/>
          </a:stretch>
        </p:blipFill>
        <p:spPr>
          <a:xfrm>
            <a:off x="2923310" y="3107793"/>
            <a:ext cx="6581694" cy="3340174"/>
          </a:xfrm>
          <a:prstGeom prst="rect">
            <a:avLst/>
          </a:prstGeom>
        </p:spPr>
      </p:pic>
    </p:spTree>
    <p:extLst>
      <p:ext uri="{BB962C8B-B14F-4D97-AF65-F5344CB8AC3E}">
        <p14:creationId xmlns:p14="http://schemas.microsoft.com/office/powerpoint/2010/main" val="38070312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BB2572-D0B1-499E-9E88-A851467D804C}"/>
              </a:ext>
            </a:extLst>
          </p:cNvPr>
          <p:cNvSpPr>
            <a:spLocks noGrp="1"/>
          </p:cNvSpPr>
          <p:nvPr>
            <p:ph type="title"/>
          </p:nvPr>
        </p:nvSpPr>
        <p:spPr/>
        <p:txBody>
          <a:bodyPr/>
          <a:lstStyle/>
          <a:p>
            <a:r>
              <a:rPr lang="en-GB" b="1" dirty="0"/>
              <a:t>Variation in substituents</a:t>
            </a:r>
            <a:endParaRPr lang="en-GB" dirty="0"/>
          </a:p>
        </p:txBody>
      </p:sp>
      <p:sp>
        <p:nvSpPr>
          <p:cNvPr id="3" name="Content Placeholder 2">
            <a:extLst>
              <a:ext uri="{FF2B5EF4-FFF2-40B4-BE49-F238E27FC236}">
                <a16:creationId xmlns:a16="http://schemas.microsoft.com/office/drawing/2014/main" id="{B28CA723-E2B6-4D54-BE6C-19D86A520903}"/>
              </a:ext>
            </a:extLst>
          </p:cNvPr>
          <p:cNvSpPr>
            <a:spLocks noGrp="1"/>
          </p:cNvSpPr>
          <p:nvPr>
            <p:ph idx="1"/>
          </p:nvPr>
        </p:nvSpPr>
        <p:spPr/>
        <p:txBody>
          <a:bodyPr/>
          <a:lstStyle/>
          <a:p>
            <a:r>
              <a:rPr lang="en-US" dirty="0"/>
              <a:t>The best anti-</a:t>
            </a:r>
            <a:r>
              <a:rPr lang="en-US" dirty="0" err="1"/>
              <a:t>arrythmic</a:t>
            </a:r>
            <a:r>
              <a:rPr lang="en-US" dirty="0"/>
              <a:t> activity for a series of </a:t>
            </a:r>
            <a:r>
              <a:rPr lang="en-US" dirty="0" err="1"/>
              <a:t>benzopyrans</a:t>
            </a:r>
            <a:r>
              <a:rPr lang="en-US" dirty="0"/>
              <a:t> was found when the </a:t>
            </a:r>
            <a:r>
              <a:rPr lang="en-US" dirty="0" err="1"/>
              <a:t>sulphonamide</a:t>
            </a:r>
            <a:r>
              <a:rPr lang="en-US" dirty="0"/>
              <a:t> substituent was at position 7 of the aromatic ring</a:t>
            </a:r>
            <a:endParaRPr lang="en-GB" dirty="0"/>
          </a:p>
          <a:p>
            <a:endParaRPr lang="en-GB" dirty="0"/>
          </a:p>
        </p:txBody>
      </p:sp>
      <p:pic>
        <p:nvPicPr>
          <p:cNvPr id="5" name="Picture 4"/>
          <p:cNvPicPr>
            <a:picLocks noChangeAspect="1"/>
          </p:cNvPicPr>
          <p:nvPr/>
        </p:nvPicPr>
        <p:blipFill>
          <a:blip r:embed="rId2"/>
          <a:stretch>
            <a:fillRect/>
          </a:stretch>
        </p:blipFill>
        <p:spPr>
          <a:xfrm>
            <a:off x="3546764" y="2859812"/>
            <a:ext cx="5098472" cy="3133436"/>
          </a:xfrm>
          <a:prstGeom prst="rect">
            <a:avLst/>
          </a:prstGeom>
        </p:spPr>
      </p:pic>
    </p:spTree>
    <p:extLst>
      <p:ext uri="{BB962C8B-B14F-4D97-AF65-F5344CB8AC3E}">
        <p14:creationId xmlns:p14="http://schemas.microsoft.com/office/powerpoint/2010/main" val="785271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1233</TotalTime>
  <Words>1580</Words>
  <Application>Microsoft Office PowerPoint</Application>
  <PresentationFormat>Widescreen</PresentationFormat>
  <Paragraphs>100</Paragraphs>
  <Slides>31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31</vt:i4>
      </vt:variant>
    </vt:vector>
  </HeadingPairs>
  <TitlesOfParts>
    <vt:vector size="36" baseType="lpstr">
      <vt:lpstr>Arial</vt:lpstr>
      <vt:lpstr>Calibri</vt:lpstr>
      <vt:lpstr>Calibri Light</vt:lpstr>
      <vt:lpstr>Symbol</vt:lpstr>
      <vt:lpstr>Office Theme</vt:lpstr>
      <vt:lpstr>ORGANIC PHARMACEUTICAL CHEMISTRY IV</vt:lpstr>
      <vt:lpstr>Drug Optimization Strategies in drug design</vt:lpstr>
      <vt:lpstr>Variation in substituents</vt:lpstr>
      <vt:lpstr>Variation in substituents</vt:lpstr>
      <vt:lpstr>Variation in substituents</vt:lpstr>
      <vt:lpstr>Variation in substituents</vt:lpstr>
      <vt:lpstr>Variation in substituents</vt:lpstr>
      <vt:lpstr>Variation in substituents</vt:lpstr>
      <vt:lpstr>Variation in substituents</vt:lpstr>
      <vt:lpstr>Extension of the structure</vt:lpstr>
      <vt:lpstr>Extension of the structure</vt:lpstr>
      <vt:lpstr>Extension of the structure</vt:lpstr>
      <vt:lpstr>Chain extension/contraction</vt:lpstr>
      <vt:lpstr>Chain extension/contraction</vt:lpstr>
      <vt:lpstr>Chain extension/contraction</vt:lpstr>
      <vt:lpstr>Ring expansion/contraction</vt:lpstr>
      <vt:lpstr>Ring expansion/contraction</vt:lpstr>
      <vt:lpstr>Bioisosteres</vt:lpstr>
      <vt:lpstr>Bioisosteres</vt:lpstr>
      <vt:lpstr>Bioisosteres</vt:lpstr>
      <vt:lpstr>Simplification of the structure</vt:lpstr>
      <vt:lpstr>Simplification of the structure</vt:lpstr>
      <vt:lpstr>Structure-based drug design and molecular modelling</vt:lpstr>
      <vt:lpstr>Structure-based drug design and molecular modelling</vt:lpstr>
      <vt:lpstr>Structure-based drug design and molecular modelling</vt:lpstr>
      <vt:lpstr>Structure-based drug design and molecular modelling</vt:lpstr>
      <vt:lpstr>Structure-based drug design and molecular modelling</vt:lpstr>
      <vt:lpstr>Structure-based drug design and molecular modelling</vt:lpstr>
      <vt:lpstr>The element of luck</vt:lpstr>
      <vt:lpstr>The element of luck</vt:lpstr>
      <vt:lpstr>The element of luck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ORGANIC PHARMACEUTICAL CHEMISTRY IV</dc:title>
  <dc:creator>Mohammed Al-Ameedee</dc:creator>
  <cp:lastModifiedBy>Mohammed Al-Ameedee</cp:lastModifiedBy>
  <cp:revision>46</cp:revision>
  <dcterms:created xsi:type="dcterms:W3CDTF">2018-09-27T17:17:11Z</dcterms:created>
  <dcterms:modified xsi:type="dcterms:W3CDTF">2018-10-15T04:41:06Z</dcterms:modified>
</cp:coreProperties>
</file>