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96F1-F5DB-4F84-B0EA-14DB962E0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B98737-BF24-4ED0-9EF8-C97A3A8D1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0BAB-4816-463B-8485-3B0A6567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FDBA1-D195-4AA1-A9D8-4D85E04C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C8376-BD88-4CAB-AD4C-97F1BDFA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86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63D1-282C-4616-8B75-43647551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E4170-D9B8-4E02-9EA0-4C344E757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30ED9-51AC-42F7-A25D-967913C37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40167-214B-4316-A50F-A3B7B190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4314-A568-4467-A19B-1C95BBEA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1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67398C-3343-4FDF-8793-FE1F31DC5A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9E320-04B1-4B6A-AA00-B8A7D762A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9F2EC-D67E-4F68-AD46-54324207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C749-285F-444F-8523-4912F547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0C116-573C-412A-B6B5-FEC15888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CBDA-FA8B-4BFC-8C3A-DCF4211E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F57E1-1042-45CC-8248-06DC27B6B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C8AEB-F717-4061-8015-44A0FAFD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AC66-2F73-4FB6-8FFE-1405EDD2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5669-6EAE-41D0-A96A-E96A7663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A9541-542C-42B6-AC8E-63CC2601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84725-E36B-4284-A8D9-747F12F58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9065-26BC-40BB-8354-371C2084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5768C-225B-473E-98F3-C6031E71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D1DBC-16E5-4FA7-9E46-D40F0436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7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43ADB-880F-41A5-BAF9-955C492AE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755BF-FFB4-40A1-94A6-10F6B3CCD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2EDB3-8899-4AC8-9F61-C5D048110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72709-7720-4F9B-BD4B-5C46C2264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7D2B5-E2F7-4BCD-8061-F108E612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E1E75-7FE3-4721-B9FC-989CA2F29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1797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1BCFB-2F96-4B5C-9525-9ACBA73B4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0D5D1-FFF5-4FF3-A43B-FFE4BC230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DB20C-96D2-4207-B342-CF2280337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D9988F-B842-4101-BBD2-FE648347E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46A32-68E6-4ED7-B01C-3507D0BFB9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9BA97-15E1-4E11-96DE-9EF5E31A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2C17A3-40BF-4C38-829D-F4658A09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1E4E6C-090E-406B-912C-89E8ED3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6180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DC96-9101-4463-A5F9-1E1936D5D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8AD36-C10E-43CA-868D-0C9EE779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A8B59-091F-44BD-8A4C-1DFE4F70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80803-2177-4EB1-9B34-E0D1285F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A9E5E-1FB2-4BE7-A88B-922ABB08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11301A-ECC4-4545-820E-6C8E8BBC4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DB719-D9B5-435D-8AA3-39724845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51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768E-2210-4A16-89B4-953F619B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7678B-82A7-4B14-B6AD-CBCFCE30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3FF36-894A-4031-AEBE-5455A6D9E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6C286-8A98-4F02-81F8-998FB949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F26FF-ECEA-4AFF-932C-18AE43B9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09AAB-7630-401E-A07E-428A3AE8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15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A0114-E759-4F7C-8F95-96F3560D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821F4-564E-4277-8A33-B60147838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8C032-55C0-4C78-B3A1-28B1C2653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8A91B-85CB-4F48-94CD-0BE17A72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B1571-49CB-4638-9F92-13A9151A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E152A-6B50-4C7B-8F5A-D0F655CB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04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2591D-DB73-47A8-852B-9575666C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70D64-5DAB-494F-9F29-05D50F566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17BB8-6BE9-481D-8B6F-DBB4654AA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6011F-AB32-4009-8A77-14E4080DC79D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A587A-6C2D-4DD9-8A0B-BBCF94DA66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75F4E-A9BE-4873-B1A5-5A4A32348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3B7AE-EA54-4A4E-8AEA-B5D7A6C69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67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miedy5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BAAF-85B3-480B-B580-CA3E7DEB4F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ORGANIC PHARMACEUTICAL CHEMISTRY IV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70C4D-E788-4449-AE17-0F28C62FD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Mohammed Al-Ameedee</a:t>
            </a:r>
          </a:p>
          <a:p>
            <a:r>
              <a:rPr lang="en-GB" dirty="0">
                <a:hlinkClick r:id="rId2"/>
              </a:rPr>
              <a:t>amiedy5@yahoo.com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135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D29E-C499-473D-B076-99F3A4CB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4C550-FFCD-46F5-9B39-0EA414EC8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next stage of drug discovery project is finding a lead</a:t>
            </a:r>
          </a:p>
          <a:p>
            <a:r>
              <a:rPr lang="en-GB" dirty="0"/>
              <a:t>Lead compound is a compound which shows the desired pharmacological activity</a:t>
            </a:r>
          </a:p>
          <a:p>
            <a:r>
              <a:rPr lang="en-GB" dirty="0"/>
              <a:t>The level of activity may not be very great and there may be undesirable side effects, but the lead compound provides a start for the drug design and development process</a:t>
            </a:r>
          </a:p>
          <a:p>
            <a:r>
              <a:rPr lang="en-GB" dirty="0"/>
              <a:t>There are different ways for finding a lead compound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86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F251-E65C-40C3-BB86-F596B86E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A7042-2E64-4C09-AABC-EA934610E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Screening of natural compound such as opioids (morphine, cocaine) and cholinergic drugs (tubocurarine, nicotine and muscarine)	</a:t>
            </a:r>
          </a:p>
          <a:p>
            <a:r>
              <a:rPr lang="en-GB" dirty="0"/>
              <a:t>One of the most extensively studied natural anticancer drug is </a:t>
            </a:r>
            <a:r>
              <a:rPr lang="en-GB" dirty="0" err="1"/>
              <a:t>taxol</a:t>
            </a:r>
            <a:r>
              <a:rPr lang="en-GB" dirty="0"/>
              <a:t> from the yew tree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CBD63BF-D9C3-4595-8D83-3F90C98EAA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997550"/>
              </p:ext>
            </p:extLst>
          </p:nvPr>
        </p:nvGraphicFramePr>
        <p:xfrm>
          <a:off x="4171571" y="3178308"/>
          <a:ext cx="3848857" cy="345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2233833" imgH="2006942" progId="ChemDraw.Document.6.0">
                  <p:embed/>
                </p:oleObj>
              </mc:Choice>
              <mc:Fallback>
                <p:oleObj name="CS ChemDraw Drawing" r:id="rId3" imgW="2233833" imgH="200694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1571" y="3178308"/>
                        <a:ext cx="3848857" cy="3457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468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97D7-0BD7-47B4-AC3E-9A411989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239D2-45E6-4CD1-9D3E-8D4306803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769"/>
            <a:ext cx="10515600" cy="4422775"/>
          </a:xfrm>
        </p:spPr>
        <p:txBody>
          <a:bodyPr>
            <a:normAutofit fontScale="92500"/>
          </a:bodyPr>
          <a:lstStyle/>
          <a:p>
            <a:r>
              <a:rPr lang="en-GB" dirty="0"/>
              <a:t>Screening of thousands of compounds synthesized by pharmaceutical companies are another source of lead compounds</a:t>
            </a:r>
          </a:p>
          <a:p>
            <a:r>
              <a:rPr lang="en-GB" dirty="0"/>
              <a:t>The main disadvantage of this source is that these compounds often represent small modifications of a common nucleus</a:t>
            </a:r>
          </a:p>
          <a:p>
            <a:r>
              <a:rPr lang="en-GB" dirty="0"/>
              <a:t>To overcome this, pharmaceutical companies try to diversify their range of structures by purchasing novel compounds prepared by research groups elsewhere—a useful source of revenue for university departments</a:t>
            </a:r>
          </a:p>
          <a:p>
            <a:r>
              <a:rPr lang="en-GB" dirty="0"/>
              <a:t>Th ese compounds may never have been synthesized with medicinal chemistry in mind and may be intermediates in a purely synthetic research project, but there is always the chance that they may have useful biological activity.</a:t>
            </a:r>
          </a:p>
        </p:txBody>
      </p:sp>
    </p:spTree>
    <p:extLst>
      <p:ext uri="{BB962C8B-B14F-4D97-AF65-F5344CB8AC3E}">
        <p14:creationId xmlns:p14="http://schemas.microsoft.com/office/powerpoint/2010/main" val="150814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0B368-8E85-427E-BB30-F3E3D25C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A47A5-BA20-4442-99C5-B74838DEF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can also be worth testing synthetic intermediates.  </a:t>
            </a:r>
          </a:p>
          <a:p>
            <a:r>
              <a:rPr lang="en-GB" dirty="0"/>
              <a:t>For example, a series of thiosemicarbazones was synthesized and tested as antitubercular agents in the 1950s. Th is included </a:t>
            </a:r>
            <a:r>
              <a:rPr lang="en-GB" b="1" dirty="0" err="1"/>
              <a:t>isonicotinaldehyde</a:t>
            </a:r>
            <a:r>
              <a:rPr lang="en-GB" b="1" dirty="0"/>
              <a:t> thiosemicarbazone</a:t>
            </a:r>
            <a:r>
              <a:rPr lang="en-GB" dirty="0"/>
              <a:t>, the synthesis of which involved the hydrazide structure </a:t>
            </a:r>
            <a:r>
              <a:rPr lang="en-GB" b="1" dirty="0"/>
              <a:t>isoniazid</a:t>
            </a:r>
            <a:r>
              <a:rPr lang="en-GB" dirty="0"/>
              <a:t> as a synthetic intermediate. </a:t>
            </a:r>
          </a:p>
          <a:p>
            <a:r>
              <a:rPr lang="en-GB" dirty="0"/>
              <a:t>It was found subsequently that isoniazid had greater activity than the target structure. Similarly, a series of </a:t>
            </a:r>
            <a:r>
              <a:rPr lang="en-GB" b="1" dirty="0"/>
              <a:t>quinoline-3-carboxamide </a:t>
            </a:r>
            <a:r>
              <a:rPr lang="en-GB" dirty="0"/>
              <a:t>intermediates were found to have antiviral activity</a:t>
            </a:r>
          </a:p>
        </p:txBody>
      </p:sp>
    </p:spTree>
    <p:extLst>
      <p:ext uri="{BB962C8B-B14F-4D97-AF65-F5344CB8AC3E}">
        <p14:creationId xmlns:p14="http://schemas.microsoft.com/office/powerpoint/2010/main" val="33383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12428-BE7E-4A8F-BFF3-F9D8997C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3483F-732F-4942-84F8-1789731FB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6EE356-635C-4FD9-96DC-6825EE3E7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149" y="1911934"/>
            <a:ext cx="9691122" cy="392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30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9C183-6159-4A54-B6EE-3B85E0908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442AB-0A7D-4314-98B5-8C62BD996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819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Lead compounds can be also obtained from existing drugs</a:t>
            </a:r>
          </a:p>
          <a:p>
            <a:r>
              <a:rPr lang="en-GB" dirty="0" err="1"/>
              <a:t>Sulfonamides</a:t>
            </a:r>
            <a:r>
              <a:rPr lang="en-GB" dirty="0"/>
              <a:t> have been used as antibacterial agents. </a:t>
            </a:r>
          </a:p>
          <a:p>
            <a:r>
              <a:rPr lang="en-GB" dirty="0"/>
              <a:t>Some </a:t>
            </a:r>
            <a:r>
              <a:rPr lang="en-GB" dirty="0" err="1"/>
              <a:t>sulfonamides</a:t>
            </a:r>
            <a:r>
              <a:rPr lang="en-GB" dirty="0"/>
              <a:t> with antibacterial activity could not be used clinically because they had convulsive side effects brought on by </a:t>
            </a:r>
            <a:r>
              <a:rPr lang="en-GB" b="1" dirty="0"/>
              <a:t>hypoglycaemia</a:t>
            </a:r>
          </a:p>
          <a:p>
            <a:r>
              <a:rPr lang="en-GB" dirty="0"/>
              <a:t>This is an undesirable side effect for an antibacterial agent, but the ability to lower blood glucose levels would be useful in the treatment of diabetes. </a:t>
            </a:r>
          </a:p>
          <a:p>
            <a:r>
              <a:rPr lang="en-GB" dirty="0"/>
              <a:t>Structural alterations were made to the </a:t>
            </a:r>
            <a:r>
              <a:rPr lang="en-GB" dirty="0" err="1"/>
              <a:t>sulfonamides</a:t>
            </a:r>
            <a:r>
              <a:rPr lang="en-GB" dirty="0"/>
              <a:t> concerned in order to eliminate the antibacterial activity and enhance antidiabetic activity</a:t>
            </a:r>
          </a:p>
        </p:txBody>
      </p:sp>
    </p:spTree>
    <p:extLst>
      <p:ext uri="{BB962C8B-B14F-4D97-AF65-F5344CB8AC3E}">
        <p14:creationId xmlns:p14="http://schemas.microsoft.com/office/powerpoint/2010/main" val="2991771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4651-A748-497B-8225-349DEB7C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Finding a lead compound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6B3BA-F52D-4006-8303-60FEB9909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has led to the development of the antidiabetic </a:t>
            </a:r>
            <a:r>
              <a:rPr lang="en-GB" dirty="0" err="1"/>
              <a:t>sulfonamide</a:t>
            </a:r>
            <a:r>
              <a:rPr lang="en-GB" dirty="0"/>
              <a:t> tolbutamide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anticoagulant </a:t>
            </a:r>
            <a:r>
              <a:rPr lang="en-GB" b="1" dirty="0"/>
              <a:t>warfarin </a:t>
            </a:r>
            <a:r>
              <a:rPr lang="en-GB" dirty="0"/>
              <a:t>is also a weak inhibitor of a viral enzyme that is important in the life cycle of HIV. </a:t>
            </a:r>
          </a:p>
          <a:p>
            <a:r>
              <a:rPr lang="en-GB" dirty="0"/>
              <a:t>Warfarin was used as the lead compound in the development of an anti-HIV drug called </a:t>
            </a:r>
            <a:r>
              <a:rPr lang="en-GB" b="1" dirty="0"/>
              <a:t>tipranavir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280288E-9FC7-4E5B-A9A0-7E30D998B0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676335"/>
              </p:ext>
            </p:extLst>
          </p:nvPr>
        </p:nvGraphicFramePr>
        <p:xfrm>
          <a:off x="4682147" y="2907869"/>
          <a:ext cx="2826120" cy="104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1788655" imgH="659505" progId="ChemDraw.Document.6.0">
                  <p:embed/>
                </p:oleObj>
              </mc:Choice>
              <mc:Fallback>
                <p:oleObj name="CS ChemDraw Drawing" r:id="rId3" imgW="1788655" imgH="65950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2147" y="2907869"/>
                        <a:ext cx="2826120" cy="1040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4351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20BE0-416C-44AC-9A4B-29761BC3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Finding a lead compound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18715-D477-4990-B365-B1FDE1D5D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D300BB7-714A-4E21-B62C-E645252880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926555"/>
              </p:ext>
            </p:extLst>
          </p:nvPr>
        </p:nvGraphicFramePr>
        <p:xfrm>
          <a:off x="1735122" y="2284413"/>
          <a:ext cx="8720170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S ChemDraw Drawing" r:id="rId3" imgW="4859891" imgH="1275422" progId="ChemDraw.Document.6.0">
                  <p:embed/>
                </p:oleObj>
              </mc:Choice>
              <mc:Fallback>
                <p:oleObj name="CS ChemDraw Drawing" r:id="rId3" imgW="4859891" imgH="127542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5122" y="2284413"/>
                        <a:ext cx="8720170" cy="2287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21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2F3B1-9D8B-4F2F-94DF-F01E3BBF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Course Outline</a:t>
            </a:r>
            <a:br>
              <a:rPr lang="en-GB" b="1" dirty="0"/>
            </a:br>
            <a:r>
              <a:rPr lang="en-GB" b="1" dirty="0"/>
              <a:t>Drug discovery, design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4DD4-C800-442A-AC57-67D8DEFCF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Choose a disease</a:t>
            </a:r>
          </a:p>
          <a:p>
            <a:r>
              <a:rPr lang="en-GB" dirty="0"/>
              <a:t>Choose a drug target</a:t>
            </a:r>
          </a:p>
          <a:p>
            <a:r>
              <a:rPr lang="en-GB" dirty="0"/>
              <a:t>Find a lead compound</a:t>
            </a:r>
          </a:p>
          <a:p>
            <a:r>
              <a:rPr lang="en-GB" dirty="0"/>
              <a:t>Isolate and purify the lead compound</a:t>
            </a:r>
          </a:p>
          <a:p>
            <a:r>
              <a:rPr lang="en-GB" dirty="0"/>
              <a:t>Identify the structure-activity relationships (SAR)</a:t>
            </a:r>
          </a:p>
          <a:p>
            <a:r>
              <a:rPr lang="en-GB" dirty="0"/>
              <a:t>Identify the pharmacophore</a:t>
            </a:r>
          </a:p>
          <a:p>
            <a:r>
              <a:rPr lang="en-GB" dirty="0"/>
              <a:t>Improve target interactions</a:t>
            </a:r>
          </a:p>
          <a:p>
            <a:r>
              <a:rPr lang="en-GB" dirty="0"/>
              <a:t>Improve pharmacokinetic properties</a:t>
            </a:r>
          </a:p>
        </p:txBody>
      </p:sp>
    </p:spTree>
    <p:extLst>
      <p:ext uri="{BB962C8B-B14F-4D97-AF65-F5344CB8AC3E}">
        <p14:creationId xmlns:p14="http://schemas.microsoft.com/office/powerpoint/2010/main" val="341825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E1331-808F-4D0A-81CA-FE4DF506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/>
              <a:t>Course Outline</a:t>
            </a:r>
            <a:br>
              <a:rPr lang="en-GB" b="1" dirty="0"/>
            </a:br>
            <a:r>
              <a:rPr lang="en-GB" b="1" dirty="0"/>
              <a:t>Drug discovery, design and development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54A46-7432-47D8-9433-007535A9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Patent the drug</a:t>
            </a:r>
          </a:p>
          <a:p>
            <a:r>
              <a:rPr lang="en-GB" dirty="0"/>
              <a:t>Preclinical trials</a:t>
            </a:r>
          </a:p>
          <a:p>
            <a:r>
              <a:rPr lang="en-GB" dirty="0"/>
              <a:t>Design a manufacturing process</a:t>
            </a:r>
          </a:p>
          <a:p>
            <a:r>
              <a:rPr lang="en-GB" dirty="0"/>
              <a:t>Clinical trials</a:t>
            </a:r>
          </a:p>
          <a:p>
            <a:r>
              <a:rPr lang="en-GB" dirty="0"/>
              <a:t>Register and market the drug</a:t>
            </a:r>
          </a:p>
          <a:p>
            <a:r>
              <a:rPr lang="en-GB" dirty="0"/>
              <a:t>Make money</a:t>
            </a:r>
          </a:p>
        </p:txBody>
      </p:sp>
    </p:spTree>
    <p:extLst>
      <p:ext uri="{BB962C8B-B14F-4D97-AF65-F5344CB8AC3E}">
        <p14:creationId xmlns:p14="http://schemas.microsoft.com/office/powerpoint/2010/main" val="254002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8C469-9D64-4ACA-90A0-32F83FD66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Choose a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8CACF-9A42-41D1-9DA3-BFC16FF25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huge investment has to be made in the research and development of a new drug</a:t>
            </a:r>
          </a:p>
          <a:p>
            <a:r>
              <a:rPr lang="en-GB" dirty="0"/>
              <a:t>research projects tend to focus on diseases that are important in the developed world because this is the market best able to afford new drugs</a:t>
            </a:r>
          </a:p>
          <a:p>
            <a:r>
              <a:rPr lang="en-GB" dirty="0"/>
              <a:t>A great deal of research is carried out on ailments such as migraine, depression, ulcers, obesity, flu, cancer, and cardiovascular disease</a:t>
            </a:r>
          </a:p>
          <a:p>
            <a:r>
              <a:rPr lang="en-GB" dirty="0"/>
              <a:t>Less research is carried out on the tropical diseases of the developing world</a:t>
            </a:r>
          </a:p>
          <a:p>
            <a:r>
              <a:rPr lang="en-GB" dirty="0"/>
              <a:t>Science starts beyond this point</a:t>
            </a:r>
          </a:p>
        </p:txBody>
      </p:sp>
    </p:spTree>
    <p:extLst>
      <p:ext uri="{BB962C8B-B14F-4D97-AF65-F5344CB8AC3E}">
        <p14:creationId xmlns:p14="http://schemas.microsoft.com/office/powerpoint/2010/main" val="33129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ABDD8-E7C0-4642-95AF-446528A4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Choosing a drug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67445-582A-4318-85FE-0F25EAA41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Drugs exert their action through interaction with their targets</a:t>
            </a:r>
          </a:p>
          <a:p>
            <a:r>
              <a:rPr lang="en-GB" dirty="0"/>
              <a:t>In the past targets were identified after discovery of their drugs, e.g. morphine.</a:t>
            </a:r>
          </a:p>
          <a:p>
            <a:r>
              <a:rPr lang="en-GB" dirty="0"/>
              <a:t>Drug targets are receptors, enzymes or nucleic acids</a:t>
            </a:r>
          </a:p>
          <a:p>
            <a:r>
              <a:rPr lang="en-GB" dirty="0"/>
              <a:t>Medicinal chemists should decide whether the desired effect is through the design of agonist or antagonist of receptor, or substrate or inhibitor for particular enzyme</a:t>
            </a:r>
          </a:p>
          <a:p>
            <a:r>
              <a:rPr lang="en-GB" dirty="0"/>
              <a:t>Drug targets identification showed excellent progress after mapping of human genome project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07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90334-455E-417F-88DC-88108BD21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Choosing a drug target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684F3-A24E-4A76-9D6B-517850400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Target specificity and selectivity</a:t>
            </a:r>
          </a:p>
          <a:p>
            <a:r>
              <a:rPr lang="en-GB" dirty="0"/>
              <a:t>Drug targets have different isoforms with different pharmacological actions</a:t>
            </a:r>
          </a:p>
          <a:p>
            <a:r>
              <a:rPr lang="en-GB" dirty="0"/>
              <a:t>The desired drug should act on the specific isoform</a:t>
            </a:r>
          </a:p>
          <a:p>
            <a:r>
              <a:rPr lang="en-GB" dirty="0"/>
              <a:t>Unwanted drug effects result often from the interaction of drug with other members of receptor or enzyme family</a:t>
            </a:r>
          </a:p>
          <a:p>
            <a:r>
              <a:rPr lang="en-GB" dirty="0"/>
              <a:t>Selectivity is one of the main challenges of drug design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06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F0C2-07C3-4957-9C6D-A8C0F50C2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Choosing a drug target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8974B-753A-4F29-915B-81C14A84B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certain diseases, it is important to target different targets such as receptors, enzymes or ion channels</a:t>
            </a:r>
          </a:p>
          <a:p>
            <a:r>
              <a:rPr lang="en-GB" dirty="0"/>
              <a:t>Treatment of hypertension requires drugs with different targets such as beta receptors, angiotensin converting enzyme, angiotensin II receptors</a:t>
            </a:r>
          </a:p>
          <a:p>
            <a:r>
              <a:rPr lang="en-GB" dirty="0"/>
              <a:t>This is because cells have a highly complex system of signalling mechanisms, it is possible that the blockade of one part of that system could be overcome.</a:t>
            </a:r>
          </a:p>
        </p:txBody>
      </p:sp>
    </p:spTree>
    <p:extLst>
      <p:ext uri="{BB962C8B-B14F-4D97-AF65-F5344CB8AC3E}">
        <p14:creationId xmlns:p14="http://schemas.microsoft.com/office/powerpoint/2010/main" val="3053830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90D3-87D5-46DC-BF7F-4BFF1AB1F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Choosing a drug target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C97C4-78BB-4E6D-8993-7EA98514E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could be compared to blocking the main road into town to try and prevent congestion in the town centre. </a:t>
            </a:r>
          </a:p>
          <a:p>
            <a:r>
              <a:rPr lang="en-GB" dirty="0"/>
              <a:t>The policy works, but, in a day or two, commuters discover alternative routes and congestion in the centre becomes as bad as ever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62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50C8-F401-4AF0-A339-AA04D351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B05C4-70C4-444E-9056-6D5A2736C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2E4DB0-0925-4204-83E0-970AED2178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7" y="1025236"/>
            <a:ext cx="10196946" cy="4807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884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829</Words>
  <Application>Microsoft Office PowerPoint</Application>
  <PresentationFormat>Widescreen</PresentationFormat>
  <Paragraphs>79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CS ChemDraw Drawing</vt:lpstr>
      <vt:lpstr>ORGANIC PHARMACEUTICAL CHEMISTRY IV</vt:lpstr>
      <vt:lpstr>Course Outline Drug discovery, design and development</vt:lpstr>
      <vt:lpstr>Course Outline Drug discovery, design and development</vt:lpstr>
      <vt:lpstr>Choose a disease</vt:lpstr>
      <vt:lpstr>Choosing a drug target</vt:lpstr>
      <vt:lpstr>Choosing a drug target</vt:lpstr>
      <vt:lpstr>Choosing a drug target</vt:lpstr>
      <vt:lpstr>Choosing a drug target</vt:lpstr>
      <vt:lpstr>PowerPoint Presentation</vt:lpstr>
      <vt:lpstr>Finding a lead compound</vt:lpstr>
      <vt:lpstr>Finding a lead compound</vt:lpstr>
      <vt:lpstr>Finding a lead compound</vt:lpstr>
      <vt:lpstr>Finding a lead compound</vt:lpstr>
      <vt:lpstr>Finding a lead compound</vt:lpstr>
      <vt:lpstr>Finding a lead compound</vt:lpstr>
      <vt:lpstr>Finding a lead compound</vt:lpstr>
      <vt:lpstr>Finding a lead compound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PHARMACEUTICAL CHEMISTRY IV</dc:title>
  <dc:creator>Mohammed Al-Ameedee</dc:creator>
  <cp:lastModifiedBy>QPGU</cp:lastModifiedBy>
  <cp:revision>14</cp:revision>
  <dcterms:created xsi:type="dcterms:W3CDTF">2018-09-27T17:17:11Z</dcterms:created>
  <dcterms:modified xsi:type="dcterms:W3CDTF">2018-10-01T06:55:29Z</dcterms:modified>
</cp:coreProperties>
</file>