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56" r:id="rId2"/>
    <p:sldId id="274" r:id="rId3"/>
    <p:sldId id="275" r:id="rId4"/>
    <p:sldId id="276" r:id="rId5"/>
    <p:sldId id="277" r:id="rId6"/>
    <p:sldId id="278" r:id="rId7"/>
    <p:sldId id="279" r:id="rId8"/>
    <p:sldId id="286" r:id="rId9"/>
    <p:sldId id="287" r:id="rId10"/>
    <p:sldId id="288" r:id="rId11"/>
    <p:sldId id="280" r:id="rId12"/>
    <p:sldId id="281" r:id="rId13"/>
    <p:sldId id="282" r:id="rId14"/>
    <p:sldId id="283" r:id="rId15"/>
    <p:sldId id="284" r:id="rId16"/>
    <p:sldId id="285" r:id="rId17"/>
    <p:sldId id="289" r:id="rId18"/>
    <p:sldId id="290" r:id="rId19"/>
    <p:sldId id="291" r:id="rId20"/>
    <p:sldId id="292" r:id="rId21"/>
    <p:sldId id="296" r:id="rId22"/>
    <p:sldId id="293" r:id="rId23"/>
    <p:sldId id="29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96F1-F5DB-4F84-B0EA-14DB962E0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B98737-BF24-4ED0-9EF8-C97A3A8D1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730BAB-4816-463B-8485-3B0A6567517C}"/>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3FBFDBA1-D195-4AA1-A9D8-4D85E04C0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C8376-BD88-4CAB-AD4C-97F1BDFA16C7}"/>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1418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3D1-282C-4616-8B75-436475518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CE4170-D9B8-4E02-9EA0-4C344E7576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30ED9-51AC-42F7-A25D-967913C375B0}"/>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77440167-214B-4316-A50F-A3B7B19021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94314-A568-4467-A19B-1C95BBEAD9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773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7398C-3343-4FDF-8793-FE1F31DC5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99E320-04B1-4B6A-AA00-B8A7D762A6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19F2EC-D67E-4F68-AD46-54324207AD87}"/>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0CCAC749-285F-444F-8523-4912F5470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0C116-573C-412A-B6B5-FEC15888633F}"/>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23125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CBDA-FA8B-4BFC-8C3A-DCF4211EE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6F57E1-1042-45CC-8248-06DC27B6B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C8AEB-F717-4061-8015-44A0FAFD47B2}"/>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ED22AC66-2F73-4FB6-8FFE-1405EDD24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5669-6EAE-41D0-A96A-E96A7663272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84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9541-542C-42B6-AC8E-63CC26014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284725-E36B-4284-A8D9-747F12F58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F79065-26BC-40BB-8354-371C20849E16}"/>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C765768C-225B-473E-98F3-C6031E71B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7D1DBC-16E5-4FA7-9E46-D40F0436C8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1884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3ADB-880F-41A5-BAF9-955C492AE4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E755BF-FFB4-40A1-94A6-10F6B3CC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42EDB3-8899-4AC8-9F61-C5D048110A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772709-7720-4F9B-BD4B-5C46C2264AF5}"/>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6" name="Footer Placeholder 5">
            <a:extLst>
              <a:ext uri="{FF2B5EF4-FFF2-40B4-BE49-F238E27FC236}">
                <a16:creationId xmlns:a16="http://schemas.microsoft.com/office/drawing/2014/main" id="{3CB7D2B5-E2F7-4BCD-8061-F108E612C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AE1E75-7FE3-4721-B9FC-989CA2F297D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40341797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BCFB-2F96-4B5C-9525-9ACBA73B4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0D5D1-FFF5-4FF3-A43B-FFE4BC230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DB20C-96D2-4207-B342-CF228033742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D9988F-B842-4101-BBD2-FE648347EA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F46A32-68E6-4ED7-B01C-3507D0BFB9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19BA97-15E1-4E11-96DE-9EF5E31AC299}"/>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8" name="Footer Placeholder 7">
            <a:extLst>
              <a:ext uri="{FF2B5EF4-FFF2-40B4-BE49-F238E27FC236}">
                <a16:creationId xmlns:a16="http://schemas.microsoft.com/office/drawing/2014/main" id="{8F2C17A3-40BF-4C38-829D-F4658A09C5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4E6C-090E-406B-912C-89E8ED3BDB31}"/>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1505618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DC96-9101-4463-A5F9-1E1936D5D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8AD36-C10E-43CA-868D-0C9EE7792674}"/>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4" name="Footer Placeholder 3">
            <a:extLst>
              <a:ext uri="{FF2B5EF4-FFF2-40B4-BE49-F238E27FC236}">
                <a16:creationId xmlns:a16="http://schemas.microsoft.com/office/drawing/2014/main" id="{C2BA8B59-091F-44BD-8A4C-1DFE4F703D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480803-2177-4EB1-9B34-E0D1285F4EE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2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A9E5E-1FB2-4BE7-A88B-922ABB08797F}"/>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3" name="Footer Placeholder 2">
            <a:extLst>
              <a:ext uri="{FF2B5EF4-FFF2-40B4-BE49-F238E27FC236}">
                <a16:creationId xmlns:a16="http://schemas.microsoft.com/office/drawing/2014/main" id="{FF11301A-ECC4-4545-820E-6C8E8BBC4C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BDB719-D9B5-435D-8AA3-39724845072B}"/>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05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768E-2210-4A16-89B4-953F619B7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7678B-82A7-4B14-B6AD-CBCFCE30E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63FF36-894A-4031-AEBE-5455A6D9E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36C286-8A98-4F02-81F8-998FB949AE2F}"/>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6" name="Footer Placeholder 5">
            <a:extLst>
              <a:ext uri="{FF2B5EF4-FFF2-40B4-BE49-F238E27FC236}">
                <a16:creationId xmlns:a16="http://schemas.microsoft.com/office/drawing/2014/main" id="{89BF26FF-ECEA-4AFF-932C-18AE43B9E3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AB-7630-401E-A07E-428A3AE85E54}"/>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6391512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0114-E759-4F7C-8F95-96F3560D6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F821F4-564E-4277-8A33-B60147838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58C032-55C0-4C78-B3A1-28B1C265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8A91B-85CB-4F48-94CD-0BE17A7231D1}"/>
              </a:ext>
            </a:extLst>
          </p:cNvPr>
          <p:cNvSpPr>
            <a:spLocks noGrp="1"/>
          </p:cNvSpPr>
          <p:nvPr>
            <p:ph type="dt" sz="half" idx="10"/>
          </p:nvPr>
        </p:nvSpPr>
        <p:spPr/>
        <p:txBody>
          <a:bodyPr/>
          <a:lstStyle/>
          <a:p>
            <a:fld id="{26E6011F-AB32-4009-8A77-14E4080DC79D}" type="datetimeFigureOut">
              <a:rPr lang="en-GB" smtClean="0"/>
              <a:t>08/10/2018</a:t>
            </a:fld>
            <a:endParaRPr lang="en-GB"/>
          </a:p>
        </p:txBody>
      </p:sp>
      <p:sp>
        <p:nvSpPr>
          <p:cNvPr id="6" name="Footer Placeholder 5">
            <a:extLst>
              <a:ext uri="{FF2B5EF4-FFF2-40B4-BE49-F238E27FC236}">
                <a16:creationId xmlns:a16="http://schemas.microsoft.com/office/drawing/2014/main" id="{EF2B1571-49CB-4638-9F92-13A9151A2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1E152A-6B50-4C7B-8F5A-D0F655CB9FB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04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2591D-DB73-47A8-852B-9575666C4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670D64-5DAB-494F-9F29-05D50F56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17BB8-6BE9-481D-8B6F-DBB4654AA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011F-AB32-4009-8A77-14E4080DC79D}" type="datetimeFigureOut">
              <a:rPr lang="en-GB" smtClean="0"/>
              <a:t>08/10/2018</a:t>
            </a:fld>
            <a:endParaRPr lang="en-GB"/>
          </a:p>
        </p:txBody>
      </p:sp>
      <p:sp>
        <p:nvSpPr>
          <p:cNvPr id="5" name="Footer Placeholder 4">
            <a:extLst>
              <a:ext uri="{FF2B5EF4-FFF2-40B4-BE49-F238E27FC236}">
                <a16:creationId xmlns:a16="http://schemas.microsoft.com/office/drawing/2014/main" id="{359A587A-6C2D-4DD9-8A0B-BBCF94DA6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75F4E-A9BE-4873-B1A5-5A4A32348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3B7AE-EA54-4A4E-8AEA-B5D7A6C69E72}" type="slidenum">
              <a:rPr lang="en-GB" smtClean="0"/>
              <a:t>‹#›</a:t>
            </a:fld>
            <a:endParaRPr lang="en-GB"/>
          </a:p>
        </p:txBody>
      </p:sp>
    </p:spTree>
    <p:extLst>
      <p:ext uri="{BB962C8B-B14F-4D97-AF65-F5344CB8AC3E}">
        <p14:creationId xmlns:p14="http://schemas.microsoft.com/office/powerpoint/2010/main" val="282167129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miedy5@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BAAF-85B3-480B-B580-CA3E7DEB4FFF}"/>
              </a:ext>
            </a:extLst>
          </p:cNvPr>
          <p:cNvSpPr>
            <a:spLocks noGrp="1"/>
          </p:cNvSpPr>
          <p:nvPr>
            <p:ph type="ctrTitle"/>
          </p:nvPr>
        </p:nvSpPr>
        <p:spPr/>
        <p:txBody>
          <a:bodyPr>
            <a:normAutofit/>
          </a:bodyPr>
          <a:lstStyle/>
          <a:p>
            <a:r>
              <a:rPr lang="en-GB" b="1" dirty="0"/>
              <a:t>ORGANIC PHARMACEUTICAL CHEMISTRY IV</a:t>
            </a:r>
          </a:p>
        </p:txBody>
      </p:sp>
      <p:sp>
        <p:nvSpPr>
          <p:cNvPr id="3" name="Subtitle 2">
            <a:extLst>
              <a:ext uri="{FF2B5EF4-FFF2-40B4-BE49-F238E27FC236}">
                <a16:creationId xmlns:a16="http://schemas.microsoft.com/office/drawing/2014/main" id="{80B70C4D-E788-4449-AE17-0F28C62FDB3D}"/>
              </a:ext>
            </a:extLst>
          </p:cNvPr>
          <p:cNvSpPr>
            <a:spLocks noGrp="1"/>
          </p:cNvSpPr>
          <p:nvPr>
            <p:ph type="subTitle" idx="1"/>
          </p:nvPr>
        </p:nvSpPr>
        <p:spPr/>
        <p:txBody>
          <a:bodyPr>
            <a:normAutofit/>
          </a:bodyPr>
          <a:lstStyle/>
          <a:p>
            <a:endParaRPr lang="en-GB" dirty="0"/>
          </a:p>
          <a:p>
            <a:r>
              <a:rPr lang="en-GB" dirty="0" err="1"/>
              <a:t>Dr.</a:t>
            </a:r>
            <a:r>
              <a:rPr lang="en-GB" dirty="0"/>
              <a:t> Mohammed Al-Ameedee</a:t>
            </a:r>
          </a:p>
          <a:p>
            <a:r>
              <a:rPr lang="en-GB" dirty="0">
                <a:hlinkClick r:id="rId2"/>
              </a:rPr>
              <a:t>amiedy5@yahoo.com</a:t>
            </a:r>
            <a:endParaRPr lang="en-GB" dirty="0"/>
          </a:p>
          <a:p>
            <a:endParaRPr lang="en-GB" dirty="0"/>
          </a:p>
        </p:txBody>
      </p:sp>
    </p:spTree>
    <p:extLst>
      <p:ext uri="{BB962C8B-B14F-4D97-AF65-F5344CB8AC3E}">
        <p14:creationId xmlns:p14="http://schemas.microsoft.com/office/powerpoint/2010/main" val="239313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B02E-8B11-407E-BE7E-0E6F9DC9072B}"/>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558F9C4C-96AA-4165-83F3-5609D5880A7E}"/>
              </a:ext>
            </a:extLst>
          </p:cNvPr>
          <p:cNvSpPr>
            <a:spLocks noGrp="1"/>
          </p:cNvSpPr>
          <p:nvPr>
            <p:ph idx="1"/>
          </p:nvPr>
        </p:nvSpPr>
        <p:spPr/>
        <p:txBody>
          <a:bodyPr/>
          <a:lstStyle/>
          <a:p>
            <a:endParaRPr lang="en-GB" dirty="0"/>
          </a:p>
        </p:txBody>
      </p:sp>
      <p:pic>
        <p:nvPicPr>
          <p:cNvPr id="4" name="Picture 3">
            <a:extLst>
              <a:ext uri="{FF2B5EF4-FFF2-40B4-BE49-F238E27FC236}">
                <a16:creationId xmlns:a16="http://schemas.microsoft.com/office/drawing/2014/main" id="{4F5B3E76-35A0-47C6-9134-0FDBF8446023}"/>
              </a:ext>
            </a:extLst>
          </p:cNvPr>
          <p:cNvPicPr>
            <a:picLocks noChangeAspect="1"/>
          </p:cNvPicPr>
          <p:nvPr/>
        </p:nvPicPr>
        <p:blipFill>
          <a:blip r:embed="rId2"/>
          <a:stretch>
            <a:fillRect/>
          </a:stretch>
        </p:blipFill>
        <p:spPr>
          <a:xfrm>
            <a:off x="1716975" y="1842658"/>
            <a:ext cx="8758050" cy="4087090"/>
          </a:xfrm>
          <a:prstGeom prst="rect">
            <a:avLst/>
          </a:prstGeom>
        </p:spPr>
      </p:pic>
    </p:spTree>
    <p:extLst>
      <p:ext uri="{BB962C8B-B14F-4D97-AF65-F5344CB8AC3E}">
        <p14:creationId xmlns:p14="http://schemas.microsoft.com/office/powerpoint/2010/main" val="3557287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A5EC-A9FE-46F3-9888-D44530175148}"/>
              </a:ext>
            </a:extLst>
          </p:cNvPr>
          <p:cNvSpPr>
            <a:spLocks noGrp="1"/>
          </p:cNvSpPr>
          <p:nvPr>
            <p:ph type="title"/>
          </p:nvPr>
        </p:nvSpPr>
        <p:spPr/>
        <p:txBody>
          <a:bodyPr/>
          <a:lstStyle/>
          <a:p>
            <a:r>
              <a:rPr lang="en-GB" b="1" dirty="0"/>
              <a:t>Properties of lead compound</a:t>
            </a:r>
          </a:p>
        </p:txBody>
      </p:sp>
      <p:sp>
        <p:nvSpPr>
          <p:cNvPr id="3" name="Content Placeholder 2">
            <a:extLst>
              <a:ext uri="{FF2B5EF4-FFF2-40B4-BE49-F238E27FC236}">
                <a16:creationId xmlns:a16="http://schemas.microsoft.com/office/drawing/2014/main" id="{C6A69202-21B2-43D2-9197-EAFD17B89EFE}"/>
              </a:ext>
            </a:extLst>
          </p:cNvPr>
          <p:cNvSpPr>
            <a:spLocks noGrp="1"/>
          </p:cNvSpPr>
          <p:nvPr>
            <p:ph idx="1"/>
          </p:nvPr>
        </p:nvSpPr>
        <p:spPr/>
        <p:txBody>
          <a:bodyPr>
            <a:normAutofit lnSpcReduction="10000"/>
          </a:bodyPr>
          <a:lstStyle/>
          <a:p>
            <a:r>
              <a:rPr lang="en-GB" dirty="0"/>
              <a:t>If the aim of the research is to develop an orally active compound, certain properties of the lead compound should be taken into account</a:t>
            </a:r>
          </a:p>
          <a:p>
            <a:r>
              <a:rPr lang="en-GB" dirty="0"/>
              <a:t>Most orally active drugs obey the rules laid down in Lipinski’s Rule of Five</a:t>
            </a:r>
          </a:p>
          <a:p>
            <a:r>
              <a:rPr lang="en-GB" dirty="0"/>
              <a:t>A study of known orally active drugs and the lead compounds from which they were derived demonstrated that the equivalent rules for a lead compound should be more strict</a:t>
            </a:r>
          </a:p>
          <a:p>
            <a:r>
              <a:rPr lang="en-GB" dirty="0"/>
              <a:t>This is because the structure of the lead compound almost certainly has to be modified and increased, both in terms of size and hydrophobicity</a:t>
            </a:r>
          </a:p>
        </p:txBody>
      </p:sp>
    </p:spTree>
    <p:extLst>
      <p:ext uri="{BB962C8B-B14F-4D97-AF65-F5344CB8AC3E}">
        <p14:creationId xmlns:p14="http://schemas.microsoft.com/office/powerpoint/2010/main" val="2404710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ECB66-86D7-48CE-94A6-639B5CE418AB}"/>
              </a:ext>
            </a:extLst>
          </p:cNvPr>
          <p:cNvSpPr>
            <a:spLocks noGrp="1"/>
          </p:cNvSpPr>
          <p:nvPr>
            <p:ph type="title"/>
          </p:nvPr>
        </p:nvSpPr>
        <p:spPr>
          <a:xfrm>
            <a:off x="838200" y="337416"/>
            <a:ext cx="10515600" cy="1325563"/>
          </a:xfrm>
        </p:spPr>
        <p:txBody>
          <a:bodyPr/>
          <a:lstStyle/>
          <a:p>
            <a:r>
              <a:rPr lang="en-GB" b="1" dirty="0"/>
              <a:t>Properties of lead compound</a:t>
            </a:r>
            <a:endParaRPr lang="en-GB" dirty="0"/>
          </a:p>
        </p:txBody>
      </p:sp>
      <p:sp>
        <p:nvSpPr>
          <p:cNvPr id="3" name="Content Placeholder 2">
            <a:extLst>
              <a:ext uri="{FF2B5EF4-FFF2-40B4-BE49-F238E27FC236}">
                <a16:creationId xmlns:a16="http://schemas.microsoft.com/office/drawing/2014/main" id="{B44133C2-7DA9-4995-8B76-6C9F5ED866AF}"/>
              </a:ext>
            </a:extLst>
          </p:cNvPr>
          <p:cNvSpPr>
            <a:spLocks noGrp="1"/>
          </p:cNvSpPr>
          <p:nvPr>
            <p:ph idx="1"/>
          </p:nvPr>
        </p:nvSpPr>
        <p:spPr/>
        <p:txBody>
          <a:bodyPr>
            <a:normAutofit lnSpcReduction="10000"/>
          </a:bodyPr>
          <a:lstStyle/>
          <a:p>
            <a:r>
              <a:rPr lang="en-GB" dirty="0"/>
              <a:t>The suggested properties for a lead compound are that it should have a molecular weight of 100–350 </a:t>
            </a:r>
            <a:r>
              <a:rPr lang="en-GB" dirty="0" err="1"/>
              <a:t>amu</a:t>
            </a:r>
            <a:r>
              <a:rPr lang="en-GB" dirty="0"/>
              <a:t> and a Clog </a:t>
            </a:r>
            <a:r>
              <a:rPr lang="en-GB" i="1" dirty="0"/>
              <a:t>P (</a:t>
            </a:r>
            <a:r>
              <a:rPr lang="en-GB" dirty="0"/>
              <a:t>a measure of hydrophobicity of compound) value of 1–3</a:t>
            </a:r>
          </a:p>
          <a:p>
            <a:r>
              <a:rPr lang="en-GB" dirty="0"/>
              <a:t>There is an average increase in molecular weight of 80 </a:t>
            </a:r>
            <a:r>
              <a:rPr lang="en-GB" dirty="0" err="1"/>
              <a:t>amu</a:t>
            </a:r>
            <a:r>
              <a:rPr lang="en-GB" dirty="0"/>
              <a:t> and an increase of 1 in Clog </a:t>
            </a:r>
            <a:r>
              <a:rPr lang="en-GB" i="1" dirty="0"/>
              <a:t>P </a:t>
            </a:r>
            <a:r>
              <a:rPr lang="en-GB" dirty="0"/>
              <a:t>when going from a lead compound to the final drug</a:t>
            </a:r>
          </a:p>
          <a:p>
            <a:r>
              <a:rPr lang="en-GB" dirty="0"/>
              <a:t>Studies also show that a lead compound generally has fewer aromatic rings and hydrogen bond acceptors compared with the final drug</a:t>
            </a:r>
          </a:p>
          <a:p>
            <a:r>
              <a:rPr lang="en-GB" dirty="0"/>
              <a:t>Such considerations can be taken into account when deciding which lead compound to use for a research project if several such structures are available</a:t>
            </a:r>
          </a:p>
          <a:p>
            <a:endParaRPr lang="en-GB" dirty="0"/>
          </a:p>
        </p:txBody>
      </p:sp>
    </p:spTree>
    <p:extLst>
      <p:ext uri="{BB962C8B-B14F-4D97-AF65-F5344CB8AC3E}">
        <p14:creationId xmlns:p14="http://schemas.microsoft.com/office/powerpoint/2010/main" val="42293361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B6CA3-26E1-440C-838F-54AC38934F70}"/>
              </a:ext>
            </a:extLst>
          </p:cNvPr>
          <p:cNvSpPr>
            <a:spLocks noGrp="1"/>
          </p:cNvSpPr>
          <p:nvPr>
            <p:ph type="title"/>
          </p:nvPr>
        </p:nvSpPr>
        <p:spPr/>
        <p:txBody>
          <a:bodyPr/>
          <a:lstStyle/>
          <a:p>
            <a:r>
              <a:rPr lang="en-GB" b="1" dirty="0"/>
              <a:t>Properties of lead compound</a:t>
            </a:r>
            <a:endParaRPr lang="en-GB" dirty="0"/>
          </a:p>
        </p:txBody>
      </p:sp>
      <p:sp>
        <p:nvSpPr>
          <p:cNvPr id="3" name="Content Placeholder 2">
            <a:extLst>
              <a:ext uri="{FF2B5EF4-FFF2-40B4-BE49-F238E27FC236}">
                <a16:creationId xmlns:a16="http://schemas.microsoft.com/office/drawing/2014/main" id="{0F93DF53-C508-4D3B-8EAF-F3E0393D2D4D}"/>
              </a:ext>
            </a:extLst>
          </p:cNvPr>
          <p:cNvSpPr>
            <a:spLocks noGrp="1"/>
          </p:cNvSpPr>
          <p:nvPr>
            <p:ph idx="1"/>
          </p:nvPr>
        </p:nvSpPr>
        <p:spPr/>
        <p:txBody>
          <a:bodyPr/>
          <a:lstStyle/>
          <a:p>
            <a:r>
              <a:rPr lang="en-GB" dirty="0"/>
              <a:t>For fragment-based lead discovery, a rule of three has been suggested for the fragments used:</a:t>
            </a:r>
          </a:p>
          <a:p>
            <a:r>
              <a:rPr lang="en-GB" dirty="0"/>
              <a:t>a molecular weight less than 300</a:t>
            </a:r>
          </a:p>
          <a:p>
            <a:r>
              <a:rPr lang="en-GB" dirty="0"/>
              <a:t>no more than three hydrogen bond donors</a:t>
            </a:r>
          </a:p>
          <a:p>
            <a:r>
              <a:rPr lang="en-GB" dirty="0"/>
              <a:t>no more than three hydrogen bond acceptors</a:t>
            </a:r>
          </a:p>
          <a:p>
            <a:r>
              <a:rPr lang="en-GB" dirty="0" err="1"/>
              <a:t>cLog</a:t>
            </a:r>
            <a:r>
              <a:rPr lang="en-GB" dirty="0"/>
              <a:t> </a:t>
            </a:r>
            <a:r>
              <a:rPr lang="en-GB" i="1" dirty="0"/>
              <a:t>P </a:t>
            </a:r>
            <a:r>
              <a:rPr lang="en-GB" dirty="0"/>
              <a:t>= 3</a:t>
            </a:r>
          </a:p>
          <a:p>
            <a:r>
              <a:rPr lang="en-GB" dirty="0"/>
              <a:t>no more than three rotatable bonds</a:t>
            </a:r>
          </a:p>
          <a:p>
            <a:r>
              <a:rPr lang="en-GB" dirty="0"/>
              <a:t>a polar surface area = 60 A</a:t>
            </a:r>
            <a:r>
              <a:rPr lang="en-GB" baseline="30000" dirty="0"/>
              <a:t>2</a:t>
            </a:r>
          </a:p>
        </p:txBody>
      </p:sp>
    </p:spTree>
    <p:extLst>
      <p:ext uri="{BB962C8B-B14F-4D97-AF65-F5344CB8AC3E}">
        <p14:creationId xmlns:p14="http://schemas.microsoft.com/office/powerpoint/2010/main" val="12942616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AB8A8-E3E2-4F9A-97AB-03DA894596CC}"/>
              </a:ext>
            </a:extLst>
          </p:cNvPr>
          <p:cNvSpPr>
            <a:spLocks noGrp="1"/>
          </p:cNvSpPr>
          <p:nvPr>
            <p:ph type="title"/>
          </p:nvPr>
        </p:nvSpPr>
        <p:spPr/>
        <p:txBody>
          <a:bodyPr/>
          <a:lstStyle/>
          <a:p>
            <a:r>
              <a:rPr lang="en-GB" b="1" dirty="0"/>
              <a:t>Isolation and Purification</a:t>
            </a:r>
          </a:p>
        </p:txBody>
      </p:sp>
      <p:sp>
        <p:nvSpPr>
          <p:cNvPr id="3" name="Content Placeholder 2">
            <a:extLst>
              <a:ext uri="{FF2B5EF4-FFF2-40B4-BE49-F238E27FC236}">
                <a16:creationId xmlns:a16="http://schemas.microsoft.com/office/drawing/2014/main" id="{1857C8CB-FAFA-4060-B81A-5FECDA44F4A1}"/>
              </a:ext>
            </a:extLst>
          </p:cNvPr>
          <p:cNvSpPr>
            <a:spLocks noGrp="1"/>
          </p:cNvSpPr>
          <p:nvPr>
            <p:ph idx="1"/>
          </p:nvPr>
        </p:nvSpPr>
        <p:spPr/>
        <p:txBody>
          <a:bodyPr/>
          <a:lstStyle/>
          <a:p>
            <a:r>
              <a:rPr lang="en-GB" dirty="0"/>
              <a:t>If the lead compound (or </a:t>
            </a:r>
            <a:r>
              <a:rPr lang="en-GB" b="1" dirty="0"/>
              <a:t>active principle </a:t>
            </a:r>
            <a:r>
              <a:rPr lang="en-GB" dirty="0"/>
              <a:t>) is present in</a:t>
            </a:r>
          </a:p>
          <a:p>
            <a:r>
              <a:rPr lang="en-GB" dirty="0"/>
              <a:t>a mixture of compounds from a natural source or a combinatorial</a:t>
            </a:r>
          </a:p>
          <a:p>
            <a:r>
              <a:rPr lang="en-GB" dirty="0"/>
              <a:t>synthesis, it has to be isolated and purified</a:t>
            </a:r>
          </a:p>
          <a:p>
            <a:r>
              <a:rPr lang="en-GB" dirty="0"/>
              <a:t>The ease with which the active principle can be isolated and purified depends very much on the structure, stability, and quantity of the compound</a:t>
            </a:r>
          </a:p>
          <a:p>
            <a:r>
              <a:rPr lang="en-GB" dirty="0"/>
              <a:t>The development of new experimental procedures for separation such as freeze drying and chromatography leads to more successful isolation and purification of lead compounds from natural sources</a:t>
            </a:r>
          </a:p>
        </p:txBody>
      </p:sp>
    </p:spTree>
    <p:extLst>
      <p:ext uri="{BB962C8B-B14F-4D97-AF65-F5344CB8AC3E}">
        <p14:creationId xmlns:p14="http://schemas.microsoft.com/office/powerpoint/2010/main" val="76058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48FE3-A7B1-498C-9CE1-21701CD284E4}"/>
              </a:ext>
            </a:extLst>
          </p:cNvPr>
          <p:cNvSpPr>
            <a:spLocks noGrp="1"/>
          </p:cNvSpPr>
          <p:nvPr>
            <p:ph type="title"/>
          </p:nvPr>
        </p:nvSpPr>
        <p:spPr/>
        <p:txBody>
          <a:bodyPr/>
          <a:lstStyle/>
          <a:p>
            <a:r>
              <a:rPr lang="en-GB" b="1" dirty="0"/>
              <a:t>Structure determination</a:t>
            </a:r>
          </a:p>
        </p:txBody>
      </p:sp>
      <p:sp>
        <p:nvSpPr>
          <p:cNvPr id="3" name="Content Placeholder 2">
            <a:extLst>
              <a:ext uri="{FF2B5EF4-FFF2-40B4-BE49-F238E27FC236}">
                <a16:creationId xmlns:a16="http://schemas.microsoft.com/office/drawing/2014/main" id="{B01427AC-E76C-4087-A4BF-730046C3E8BD}"/>
              </a:ext>
            </a:extLst>
          </p:cNvPr>
          <p:cNvSpPr>
            <a:spLocks noGrp="1"/>
          </p:cNvSpPr>
          <p:nvPr>
            <p:ph idx="1"/>
          </p:nvPr>
        </p:nvSpPr>
        <p:spPr/>
        <p:txBody>
          <a:bodyPr/>
          <a:lstStyle/>
          <a:p>
            <a:r>
              <a:rPr lang="en-GB" dirty="0"/>
              <a:t>There is a great difference in the time needed for structure determination between the past and the present days</a:t>
            </a:r>
          </a:p>
          <a:p>
            <a:r>
              <a:rPr lang="en-GB" dirty="0"/>
              <a:t>the microanalysis of </a:t>
            </a:r>
            <a:r>
              <a:rPr lang="en-GB" b="1" dirty="0"/>
              <a:t>cholesterol </a:t>
            </a:r>
            <a:r>
              <a:rPr lang="en-GB" dirty="0"/>
              <a:t>was carried out in 1888 to get its molecular formula, but its chemical structure was not fully established until an X-ray crystallographic study was carried out in 1932</a:t>
            </a:r>
          </a:p>
          <a:p>
            <a:r>
              <a:rPr lang="en-GB" dirty="0"/>
              <a:t>In the past, structures had to be degraded to simpler compounds, which were further degraded to recognizable fragments</a:t>
            </a:r>
          </a:p>
        </p:txBody>
      </p:sp>
    </p:spTree>
    <p:extLst>
      <p:ext uri="{BB962C8B-B14F-4D97-AF65-F5344CB8AC3E}">
        <p14:creationId xmlns:p14="http://schemas.microsoft.com/office/powerpoint/2010/main" val="1553189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E5938-99F3-4C36-BD32-76492CBEE8C3}"/>
              </a:ext>
            </a:extLst>
          </p:cNvPr>
          <p:cNvSpPr>
            <a:spLocks noGrp="1"/>
          </p:cNvSpPr>
          <p:nvPr>
            <p:ph type="title"/>
          </p:nvPr>
        </p:nvSpPr>
        <p:spPr/>
        <p:txBody>
          <a:bodyPr/>
          <a:lstStyle/>
          <a:p>
            <a:r>
              <a:rPr lang="en-GB" b="1" dirty="0"/>
              <a:t>Structure determination</a:t>
            </a:r>
            <a:endParaRPr lang="en-GB" dirty="0"/>
          </a:p>
        </p:txBody>
      </p:sp>
      <p:sp>
        <p:nvSpPr>
          <p:cNvPr id="3" name="Content Placeholder 2">
            <a:extLst>
              <a:ext uri="{FF2B5EF4-FFF2-40B4-BE49-F238E27FC236}">
                <a16:creationId xmlns:a16="http://schemas.microsoft.com/office/drawing/2014/main" id="{D2CD2C6C-CF32-4792-9D6C-0598DBDDA38B}"/>
              </a:ext>
            </a:extLst>
          </p:cNvPr>
          <p:cNvSpPr>
            <a:spLocks noGrp="1"/>
          </p:cNvSpPr>
          <p:nvPr>
            <p:ph idx="1"/>
          </p:nvPr>
        </p:nvSpPr>
        <p:spPr/>
        <p:txBody>
          <a:bodyPr/>
          <a:lstStyle/>
          <a:p>
            <a:r>
              <a:rPr lang="en-GB" dirty="0"/>
              <a:t>Today, structure determination is a relatively straightforward process</a:t>
            </a:r>
          </a:p>
          <a:p>
            <a:r>
              <a:rPr lang="en-GB" dirty="0"/>
              <a:t>Th e most useful analytical techniques are </a:t>
            </a:r>
            <a:r>
              <a:rPr lang="en-GB" b="1" dirty="0"/>
              <a:t>X-ray crystallography </a:t>
            </a:r>
            <a:r>
              <a:rPr lang="en-GB" dirty="0"/>
              <a:t>and </a:t>
            </a:r>
            <a:r>
              <a:rPr lang="en-GB" b="1" dirty="0"/>
              <a:t>NMR spectroscopy</a:t>
            </a:r>
            <a:r>
              <a:rPr lang="en-GB" dirty="0"/>
              <a:t>. </a:t>
            </a:r>
          </a:p>
          <a:p>
            <a:r>
              <a:rPr lang="en-GB" dirty="0"/>
              <a:t>The former technique comes closest to giving a ‘snapshot’ of the molecule, but requires a suitable crystal of the sample. </a:t>
            </a:r>
          </a:p>
          <a:p>
            <a:r>
              <a:rPr lang="en-GB" dirty="0"/>
              <a:t>The latter technique is used more commonly, as it can be carried out on any sample, whether it be a solid, oil, or liquid</a:t>
            </a:r>
          </a:p>
          <a:p>
            <a:r>
              <a:rPr lang="en-GB" dirty="0"/>
              <a:t>In cases where there is not enough sample for an NMR analysis, mass spectrometry can be helpful</a:t>
            </a:r>
          </a:p>
        </p:txBody>
      </p:sp>
    </p:spTree>
    <p:extLst>
      <p:ext uri="{BB962C8B-B14F-4D97-AF65-F5344CB8AC3E}">
        <p14:creationId xmlns:p14="http://schemas.microsoft.com/office/powerpoint/2010/main" val="2245977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F5770-9A38-4CD3-940E-14F3726668BC}"/>
              </a:ext>
            </a:extLst>
          </p:cNvPr>
          <p:cNvSpPr>
            <a:spLocks noGrp="1"/>
          </p:cNvSpPr>
          <p:nvPr>
            <p:ph type="title"/>
          </p:nvPr>
        </p:nvSpPr>
        <p:spPr/>
        <p:txBody>
          <a:bodyPr/>
          <a:lstStyle/>
          <a:p>
            <a:r>
              <a:rPr lang="en-GB" b="1" dirty="0"/>
              <a:t>Optimizing target interactions</a:t>
            </a:r>
          </a:p>
        </p:txBody>
      </p:sp>
      <p:sp>
        <p:nvSpPr>
          <p:cNvPr id="3" name="Content Placeholder 2">
            <a:extLst>
              <a:ext uri="{FF2B5EF4-FFF2-40B4-BE49-F238E27FC236}">
                <a16:creationId xmlns:a16="http://schemas.microsoft.com/office/drawing/2014/main" id="{53246A9C-3B07-4E4E-8F5D-79CAF0E66922}"/>
              </a:ext>
            </a:extLst>
          </p:cNvPr>
          <p:cNvSpPr>
            <a:spLocks noGrp="1"/>
          </p:cNvSpPr>
          <p:nvPr>
            <p:ph idx="1"/>
          </p:nvPr>
        </p:nvSpPr>
        <p:spPr/>
        <p:txBody>
          <a:bodyPr/>
          <a:lstStyle/>
          <a:p>
            <a:r>
              <a:rPr lang="en-GB" dirty="0"/>
              <a:t>Once the structure of a lead compound is known, the medicinal chemist moves on to study its structure–activity relationships (SAR)</a:t>
            </a:r>
          </a:p>
          <a:p>
            <a:r>
              <a:rPr lang="en-GB" dirty="0"/>
              <a:t>Th e aim is to identify those parts of the molecule that are important to biological activity and those that are not</a:t>
            </a:r>
          </a:p>
          <a:p>
            <a:r>
              <a:rPr lang="en-GB" dirty="0"/>
              <a:t>If it is possible to crystallize the target with the lead compound bound to the binding site, the crystal structure of the complex could be solved by X-ray crystallography, then studied with molecular modelling soft ware to identify important binding interactions</a:t>
            </a:r>
          </a:p>
        </p:txBody>
      </p:sp>
    </p:spTree>
    <p:extLst>
      <p:ext uri="{BB962C8B-B14F-4D97-AF65-F5344CB8AC3E}">
        <p14:creationId xmlns:p14="http://schemas.microsoft.com/office/powerpoint/2010/main" val="922362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FCF51-1E7F-4B4C-9B85-0316471FD716}"/>
              </a:ext>
            </a:extLst>
          </p:cNvPr>
          <p:cNvSpPr>
            <a:spLocks noGrp="1"/>
          </p:cNvSpPr>
          <p:nvPr>
            <p:ph type="title"/>
          </p:nvPr>
        </p:nvSpPr>
        <p:spPr/>
        <p:txBody>
          <a:bodyPr/>
          <a:lstStyle/>
          <a:p>
            <a:r>
              <a:rPr lang="en-GB" b="1" dirty="0"/>
              <a:t>Structure Activity Relationships</a:t>
            </a:r>
          </a:p>
        </p:txBody>
      </p:sp>
      <p:sp>
        <p:nvSpPr>
          <p:cNvPr id="3" name="Content Placeholder 2">
            <a:extLst>
              <a:ext uri="{FF2B5EF4-FFF2-40B4-BE49-F238E27FC236}">
                <a16:creationId xmlns:a16="http://schemas.microsoft.com/office/drawing/2014/main" id="{AEFCD0FE-7E87-4322-9D2C-6991DDC75061}"/>
              </a:ext>
            </a:extLst>
          </p:cNvPr>
          <p:cNvSpPr>
            <a:spLocks noGrp="1"/>
          </p:cNvSpPr>
          <p:nvPr>
            <p:ph idx="1"/>
          </p:nvPr>
        </p:nvSpPr>
        <p:spPr/>
        <p:txBody>
          <a:bodyPr>
            <a:normAutofit/>
          </a:bodyPr>
          <a:lstStyle/>
          <a:p>
            <a:r>
              <a:rPr lang="en-GB" dirty="0"/>
              <a:t>if the target structure has not been identified or cannot be crystallized, it is then necessary to revert to the traditional method of synthesizing a selected number of compounds that vary slightly from the original structure, then studying what effect that has on the biological activity</a:t>
            </a:r>
          </a:p>
          <a:p>
            <a:r>
              <a:rPr lang="en-GB" dirty="0"/>
              <a:t>Let us imagine that we have isolated </a:t>
            </a:r>
            <a:r>
              <a:rPr lang="en-GB" dirty="0" err="1"/>
              <a:t>glipine</a:t>
            </a:r>
            <a:endParaRPr lang="en-GB" dirty="0"/>
          </a:p>
          <a:p>
            <a:r>
              <a:rPr lang="en-GB" dirty="0"/>
              <a:t>There are a variety of functional groups present in the structure and the diagram shows the potential binding interactions that are possible with a target binding site</a:t>
            </a:r>
          </a:p>
        </p:txBody>
      </p:sp>
    </p:spTree>
    <p:extLst>
      <p:ext uri="{BB962C8B-B14F-4D97-AF65-F5344CB8AC3E}">
        <p14:creationId xmlns:p14="http://schemas.microsoft.com/office/powerpoint/2010/main" val="1372901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1E42B-ADCA-484E-BC7C-9273BFEDCCDF}"/>
              </a:ext>
            </a:extLst>
          </p:cNvPr>
          <p:cNvSpPr>
            <a:spLocks noGrp="1"/>
          </p:cNvSpPr>
          <p:nvPr>
            <p:ph type="title"/>
          </p:nvPr>
        </p:nvSpPr>
        <p:spPr/>
        <p:txBody>
          <a:bodyPr/>
          <a:lstStyle/>
          <a:p>
            <a:r>
              <a:rPr lang="en-GB" b="1" dirty="0"/>
              <a:t>Structure Activity Relationships</a:t>
            </a:r>
            <a:endParaRPr lang="en-GB" dirty="0"/>
          </a:p>
        </p:txBody>
      </p:sp>
      <p:sp>
        <p:nvSpPr>
          <p:cNvPr id="3" name="Content Placeholder 2">
            <a:extLst>
              <a:ext uri="{FF2B5EF4-FFF2-40B4-BE49-F238E27FC236}">
                <a16:creationId xmlns:a16="http://schemas.microsoft.com/office/drawing/2014/main" id="{160E2FF2-D443-417B-9B05-E00A45190574}"/>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D1155982-058A-4EBB-99CD-C5B490E678CF}"/>
              </a:ext>
            </a:extLst>
          </p:cNvPr>
          <p:cNvPicPr>
            <a:picLocks noChangeAspect="1"/>
          </p:cNvPicPr>
          <p:nvPr/>
        </p:nvPicPr>
        <p:blipFill>
          <a:blip r:embed="rId2"/>
          <a:stretch>
            <a:fillRect/>
          </a:stretch>
        </p:blipFill>
        <p:spPr>
          <a:xfrm>
            <a:off x="2646218" y="1785095"/>
            <a:ext cx="6871854" cy="4313068"/>
          </a:xfrm>
          <a:prstGeom prst="rect">
            <a:avLst/>
          </a:prstGeom>
        </p:spPr>
      </p:pic>
    </p:spTree>
    <p:extLst>
      <p:ext uri="{BB962C8B-B14F-4D97-AF65-F5344CB8AC3E}">
        <p14:creationId xmlns:p14="http://schemas.microsoft.com/office/powerpoint/2010/main" val="334889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264E8-4073-4241-B9F2-ABBABAFCFAA2}"/>
              </a:ext>
            </a:extLst>
          </p:cNvPr>
          <p:cNvSpPr>
            <a:spLocks noGrp="1"/>
          </p:cNvSpPr>
          <p:nvPr>
            <p:ph type="title"/>
          </p:nvPr>
        </p:nvSpPr>
        <p:spPr/>
        <p:txBody>
          <a:bodyPr/>
          <a:lstStyle/>
          <a:p>
            <a:r>
              <a:rPr lang="en-GB" b="1" dirty="0"/>
              <a:t>Natural ligands for receptors</a:t>
            </a:r>
            <a:endParaRPr lang="en-GB" dirty="0"/>
          </a:p>
        </p:txBody>
      </p:sp>
      <p:sp>
        <p:nvSpPr>
          <p:cNvPr id="3" name="Content Placeholder 2">
            <a:extLst>
              <a:ext uri="{FF2B5EF4-FFF2-40B4-BE49-F238E27FC236}">
                <a16:creationId xmlns:a16="http://schemas.microsoft.com/office/drawing/2014/main" id="{14E50323-DEEA-49C7-8AF4-9B6325A0A9C3}"/>
              </a:ext>
            </a:extLst>
          </p:cNvPr>
          <p:cNvSpPr>
            <a:spLocks noGrp="1"/>
          </p:cNvSpPr>
          <p:nvPr>
            <p:ph idx="1"/>
          </p:nvPr>
        </p:nvSpPr>
        <p:spPr/>
        <p:txBody>
          <a:bodyPr/>
          <a:lstStyle/>
          <a:p>
            <a:r>
              <a:rPr lang="en-GB" dirty="0"/>
              <a:t>The natural ligand of a receptor can also be used as the lead compound in the design of an antagonist</a:t>
            </a:r>
          </a:p>
          <a:p>
            <a:r>
              <a:rPr lang="en-GB" b="1" dirty="0"/>
              <a:t>Histamine </a:t>
            </a:r>
            <a:r>
              <a:rPr lang="en-GB" dirty="0"/>
              <a:t>was used as the original lead compound in the development of the H 2 histamine antagonist </a:t>
            </a:r>
            <a:r>
              <a:rPr lang="en-GB" b="1" dirty="0"/>
              <a:t>cimetidine</a:t>
            </a:r>
          </a:p>
          <a:p>
            <a:r>
              <a:rPr lang="en-GB" dirty="0"/>
              <a:t>Turning an agonist into an antagonist is frequently achieved by adding extra binding groups to the lead structure</a:t>
            </a:r>
          </a:p>
        </p:txBody>
      </p:sp>
      <p:graphicFrame>
        <p:nvGraphicFramePr>
          <p:cNvPr id="4" name="Object 3">
            <a:extLst>
              <a:ext uri="{FF2B5EF4-FFF2-40B4-BE49-F238E27FC236}">
                <a16:creationId xmlns:a16="http://schemas.microsoft.com/office/drawing/2014/main" id="{6F1599AF-7B0A-431C-B517-8EA6CAC5A32C}"/>
              </a:ext>
            </a:extLst>
          </p:cNvPr>
          <p:cNvGraphicFramePr>
            <a:graphicFrameLocks noChangeAspect="1"/>
          </p:cNvGraphicFramePr>
          <p:nvPr>
            <p:extLst>
              <p:ext uri="{D42A27DB-BD31-4B8C-83A1-F6EECF244321}">
                <p14:modId xmlns:p14="http://schemas.microsoft.com/office/powerpoint/2010/main" val="1293579740"/>
              </p:ext>
            </p:extLst>
          </p:nvPr>
        </p:nvGraphicFramePr>
        <p:xfrm>
          <a:off x="3163424" y="4614285"/>
          <a:ext cx="5865151" cy="1562678"/>
        </p:xfrm>
        <a:graphic>
          <a:graphicData uri="http://schemas.openxmlformats.org/presentationml/2006/ole">
            <mc:AlternateContent xmlns:mc="http://schemas.openxmlformats.org/markup-compatibility/2006">
              <mc:Choice xmlns:v="urn:schemas-microsoft-com:vml" Requires="v">
                <p:oleObj spid="_x0000_s5127" name="CS ChemDraw Drawing" r:id="rId3" imgW="3188110" imgH="848639" progId="ChemDraw.Document.6.0">
                  <p:embed/>
                </p:oleObj>
              </mc:Choice>
              <mc:Fallback>
                <p:oleObj name="CS ChemDraw Drawing" r:id="rId3" imgW="3188110" imgH="848639" progId="ChemDraw.Document.6.0">
                  <p:embed/>
                  <p:pic>
                    <p:nvPicPr>
                      <p:cNvPr id="0" name=""/>
                      <p:cNvPicPr/>
                      <p:nvPr/>
                    </p:nvPicPr>
                    <p:blipFill>
                      <a:blip r:embed="rId4"/>
                      <a:stretch>
                        <a:fillRect/>
                      </a:stretch>
                    </p:blipFill>
                    <p:spPr>
                      <a:xfrm>
                        <a:off x="3163424" y="4614285"/>
                        <a:ext cx="5865151" cy="1562678"/>
                      </a:xfrm>
                      <a:prstGeom prst="rect">
                        <a:avLst/>
                      </a:prstGeom>
                    </p:spPr>
                  </p:pic>
                </p:oleObj>
              </mc:Fallback>
            </mc:AlternateContent>
          </a:graphicData>
        </a:graphic>
      </p:graphicFrame>
    </p:spTree>
    <p:extLst>
      <p:ext uri="{BB962C8B-B14F-4D97-AF65-F5344CB8AC3E}">
        <p14:creationId xmlns:p14="http://schemas.microsoft.com/office/powerpoint/2010/main" val="3794475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312D3-052E-485A-87AC-31CF0619752B}"/>
              </a:ext>
            </a:extLst>
          </p:cNvPr>
          <p:cNvSpPr>
            <a:spLocks noGrp="1"/>
          </p:cNvSpPr>
          <p:nvPr>
            <p:ph type="title"/>
          </p:nvPr>
        </p:nvSpPr>
        <p:spPr/>
        <p:txBody>
          <a:bodyPr/>
          <a:lstStyle/>
          <a:p>
            <a:r>
              <a:rPr lang="en-GB" b="1" dirty="0"/>
              <a:t>Structure Activity Relationships</a:t>
            </a:r>
            <a:endParaRPr lang="en-GB" dirty="0"/>
          </a:p>
        </p:txBody>
      </p:sp>
      <p:sp>
        <p:nvSpPr>
          <p:cNvPr id="3" name="Content Placeholder 2">
            <a:extLst>
              <a:ext uri="{FF2B5EF4-FFF2-40B4-BE49-F238E27FC236}">
                <a16:creationId xmlns:a16="http://schemas.microsoft.com/office/drawing/2014/main" id="{7DA93C1A-88BA-4997-B746-79B0BD7CD7CF}"/>
              </a:ext>
            </a:extLst>
          </p:cNvPr>
          <p:cNvSpPr>
            <a:spLocks noGrp="1"/>
          </p:cNvSpPr>
          <p:nvPr>
            <p:ph idx="1"/>
          </p:nvPr>
        </p:nvSpPr>
        <p:spPr/>
        <p:txBody>
          <a:bodyPr>
            <a:normAutofit/>
          </a:bodyPr>
          <a:lstStyle/>
          <a:p>
            <a:r>
              <a:rPr lang="en-GB" dirty="0"/>
              <a:t>We have to identify which of these interactions take place actually</a:t>
            </a:r>
          </a:p>
          <a:p>
            <a:r>
              <a:rPr lang="en-GB" dirty="0"/>
              <a:t>By synthesizing analogues where one particular functional group of the molecule is removed or altered, it is possible to find out which groups are essential and which are not</a:t>
            </a:r>
          </a:p>
          <a:p>
            <a:r>
              <a:rPr lang="en-GB" dirty="0"/>
              <a:t>Th is involves testing all the analogues for biological activity and comparing them with the original compound</a:t>
            </a:r>
          </a:p>
          <a:p>
            <a:r>
              <a:rPr lang="en-GB" dirty="0"/>
              <a:t>If an analogue shows a significantly lowered activity, then the group that has been modified must have been important</a:t>
            </a:r>
          </a:p>
          <a:p>
            <a:r>
              <a:rPr lang="en-GB" dirty="0"/>
              <a:t>If the activity remains similar, then the group is not essential</a:t>
            </a:r>
          </a:p>
        </p:txBody>
      </p:sp>
    </p:spTree>
    <p:extLst>
      <p:ext uri="{BB962C8B-B14F-4D97-AF65-F5344CB8AC3E}">
        <p14:creationId xmlns:p14="http://schemas.microsoft.com/office/powerpoint/2010/main" val="254771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AED9C-63EC-4861-9283-56011860B13A}"/>
              </a:ext>
            </a:extLst>
          </p:cNvPr>
          <p:cNvSpPr>
            <a:spLocks noGrp="1"/>
          </p:cNvSpPr>
          <p:nvPr>
            <p:ph type="title"/>
          </p:nvPr>
        </p:nvSpPr>
        <p:spPr/>
        <p:txBody>
          <a:bodyPr/>
          <a:lstStyle/>
          <a:p>
            <a:r>
              <a:rPr lang="en-GB" b="1" dirty="0"/>
              <a:t>Identification of a pharmacophore</a:t>
            </a:r>
          </a:p>
        </p:txBody>
      </p:sp>
      <p:sp>
        <p:nvSpPr>
          <p:cNvPr id="3" name="Content Placeholder 2">
            <a:extLst>
              <a:ext uri="{FF2B5EF4-FFF2-40B4-BE49-F238E27FC236}">
                <a16:creationId xmlns:a16="http://schemas.microsoft.com/office/drawing/2014/main" id="{4B332AE1-4DFF-4BB4-B8E3-54DFECC1A4F1}"/>
              </a:ext>
            </a:extLst>
          </p:cNvPr>
          <p:cNvSpPr>
            <a:spLocks noGrp="1"/>
          </p:cNvSpPr>
          <p:nvPr>
            <p:ph idx="1"/>
          </p:nvPr>
        </p:nvSpPr>
        <p:spPr/>
        <p:txBody>
          <a:bodyPr/>
          <a:lstStyle/>
          <a:p>
            <a:r>
              <a:rPr lang="en-GB" dirty="0"/>
              <a:t>Th e pharmacophore summarizes the important binding groups that are required for activity, and their relative positions in space</a:t>
            </a:r>
          </a:p>
          <a:p>
            <a:r>
              <a:rPr lang="en-GB" dirty="0"/>
              <a:t>with respect to each other. </a:t>
            </a:r>
          </a:p>
          <a:p>
            <a:r>
              <a:rPr lang="en-GB" dirty="0"/>
              <a:t>If we discover that the important binding groups for </a:t>
            </a:r>
            <a:r>
              <a:rPr lang="en-GB" dirty="0" err="1"/>
              <a:t>glipine</a:t>
            </a:r>
            <a:r>
              <a:rPr lang="en-GB" dirty="0"/>
              <a:t> are the two phenol groups, the aromatic ring, and the nitrogen atom, then the pharmacophore is as shown below</a:t>
            </a:r>
          </a:p>
          <a:p>
            <a:r>
              <a:rPr lang="en-GB" dirty="0"/>
              <a:t>Structure I shows the two-dimensional (2D) pharmacophore and structure II shows the three-dimensional (3D) pharmacophore</a:t>
            </a:r>
          </a:p>
        </p:txBody>
      </p:sp>
    </p:spTree>
    <p:extLst>
      <p:ext uri="{BB962C8B-B14F-4D97-AF65-F5344CB8AC3E}">
        <p14:creationId xmlns:p14="http://schemas.microsoft.com/office/powerpoint/2010/main" val="5086907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AED9C-63EC-4861-9283-56011860B13A}"/>
              </a:ext>
            </a:extLst>
          </p:cNvPr>
          <p:cNvSpPr>
            <a:spLocks noGrp="1"/>
          </p:cNvSpPr>
          <p:nvPr>
            <p:ph type="title"/>
          </p:nvPr>
        </p:nvSpPr>
        <p:spPr/>
        <p:txBody>
          <a:bodyPr/>
          <a:lstStyle/>
          <a:p>
            <a:r>
              <a:rPr lang="en-GB" b="1" dirty="0"/>
              <a:t>Identification of a pharmacophore</a:t>
            </a:r>
          </a:p>
        </p:txBody>
      </p:sp>
      <p:sp>
        <p:nvSpPr>
          <p:cNvPr id="3" name="Content Placeholder 2">
            <a:extLst>
              <a:ext uri="{FF2B5EF4-FFF2-40B4-BE49-F238E27FC236}">
                <a16:creationId xmlns:a16="http://schemas.microsoft.com/office/drawing/2014/main" id="{4B332AE1-4DFF-4BB4-B8E3-54DFECC1A4F1}"/>
              </a:ext>
            </a:extLst>
          </p:cNvPr>
          <p:cNvSpPr>
            <a:spLocks noGrp="1"/>
          </p:cNvSpPr>
          <p:nvPr>
            <p:ph idx="1"/>
          </p:nvPr>
        </p:nvSpPr>
        <p:spPr/>
        <p:txBody>
          <a:bodyPr>
            <a:normAutofit fontScale="92500" lnSpcReduction="10000"/>
          </a:bodyPr>
          <a:lstStyle/>
          <a:p>
            <a:r>
              <a:rPr lang="en-GB" dirty="0"/>
              <a:t>Structure II specifies the relative positions of the important groups in space. </a:t>
            </a:r>
          </a:p>
          <a:p>
            <a:r>
              <a:rPr lang="en-GB" dirty="0"/>
              <a:t>The nitrogen atom is 5.063 A from the centre of the phenolic ring and lies at an angle of 18° from the plane of the ring</a:t>
            </a:r>
            <a:endParaRPr lang="ar-IQ" dirty="0"/>
          </a:p>
          <a:p>
            <a:r>
              <a:rPr lang="en-GB" dirty="0"/>
              <a:t>An even more general type of 3D pharmacophore is</a:t>
            </a:r>
            <a:r>
              <a:rPr lang="ar-IQ" dirty="0"/>
              <a:t> </a:t>
            </a:r>
            <a:r>
              <a:rPr lang="en-GB" dirty="0"/>
              <a:t>the one shown as structure III</a:t>
            </a:r>
          </a:p>
          <a:p>
            <a:r>
              <a:rPr lang="en-GB" dirty="0"/>
              <a:t>the bonding characteristics of each functional group are defined, rather than the group itself</a:t>
            </a:r>
          </a:p>
          <a:p>
            <a:r>
              <a:rPr lang="en-GB" dirty="0"/>
              <a:t>This allows the comparison of molecules which may have the same pharmacophore and binding interactions, but which use different functional groups to achieve these interactions</a:t>
            </a:r>
          </a:p>
        </p:txBody>
      </p:sp>
    </p:spTree>
    <p:extLst>
      <p:ext uri="{BB962C8B-B14F-4D97-AF65-F5344CB8AC3E}">
        <p14:creationId xmlns:p14="http://schemas.microsoft.com/office/powerpoint/2010/main" val="1161188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14E0E-EA3D-4919-9943-784EC42ACDAA}"/>
              </a:ext>
            </a:extLst>
          </p:cNvPr>
          <p:cNvSpPr>
            <a:spLocks noGrp="1"/>
          </p:cNvSpPr>
          <p:nvPr>
            <p:ph type="title"/>
          </p:nvPr>
        </p:nvSpPr>
        <p:spPr/>
        <p:txBody>
          <a:bodyPr/>
          <a:lstStyle/>
          <a:p>
            <a:r>
              <a:rPr lang="en-GB" b="1" dirty="0"/>
              <a:t>Identification of a pharmacophore</a:t>
            </a:r>
            <a:endParaRPr lang="en-GB" dirty="0"/>
          </a:p>
        </p:txBody>
      </p:sp>
      <p:sp>
        <p:nvSpPr>
          <p:cNvPr id="3" name="Content Placeholder 2">
            <a:extLst>
              <a:ext uri="{FF2B5EF4-FFF2-40B4-BE49-F238E27FC236}">
                <a16:creationId xmlns:a16="http://schemas.microsoft.com/office/drawing/2014/main" id="{B393F92F-BC26-4E9A-A45A-B87EB1DB2338}"/>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2A67803B-D193-41CA-9CFE-2A33AE2A95A0}"/>
              </a:ext>
            </a:extLst>
          </p:cNvPr>
          <p:cNvPicPr>
            <a:picLocks noChangeAspect="1"/>
          </p:cNvPicPr>
          <p:nvPr/>
        </p:nvPicPr>
        <p:blipFill>
          <a:blip r:embed="rId2"/>
          <a:stretch>
            <a:fillRect/>
          </a:stretch>
        </p:blipFill>
        <p:spPr>
          <a:xfrm>
            <a:off x="2152561" y="1828805"/>
            <a:ext cx="7886878" cy="4170220"/>
          </a:xfrm>
          <a:prstGeom prst="rect">
            <a:avLst/>
          </a:prstGeom>
        </p:spPr>
      </p:pic>
    </p:spTree>
    <p:extLst>
      <p:ext uri="{BB962C8B-B14F-4D97-AF65-F5344CB8AC3E}">
        <p14:creationId xmlns:p14="http://schemas.microsoft.com/office/powerpoint/2010/main" val="57265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1C642-A30D-4EDA-98C0-540DF417A1A0}"/>
              </a:ext>
            </a:extLst>
          </p:cNvPr>
          <p:cNvSpPr>
            <a:spLocks noGrp="1"/>
          </p:cNvSpPr>
          <p:nvPr>
            <p:ph type="title"/>
          </p:nvPr>
        </p:nvSpPr>
        <p:spPr/>
        <p:txBody>
          <a:bodyPr/>
          <a:lstStyle/>
          <a:p>
            <a:r>
              <a:rPr lang="en-GB" b="1" dirty="0"/>
              <a:t>Combinatorial synthesis</a:t>
            </a:r>
          </a:p>
        </p:txBody>
      </p:sp>
      <p:sp>
        <p:nvSpPr>
          <p:cNvPr id="3" name="Content Placeholder 2">
            <a:extLst>
              <a:ext uri="{FF2B5EF4-FFF2-40B4-BE49-F238E27FC236}">
                <a16:creationId xmlns:a16="http://schemas.microsoft.com/office/drawing/2014/main" id="{A7F5130B-2035-4F78-A30E-145406F62FBF}"/>
              </a:ext>
            </a:extLst>
          </p:cNvPr>
          <p:cNvSpPr>
            <a:spLocks noGrp="1"/>
          </p:cNvSpPr>
          <p:nvPr>
            <p:ph idx="1"/>
          </p:nvPr>
        </p:nvSpPr>
        <p:spPr/>
        <p:txBody>
          <a:bodyPr>
            <a:normAutofit fontScale="92500"/>
          </a:bodyPr>
          <a:lstStyle/>
          <a:p>
            <a:r>
              <a:rPr lang="en-GB" dirty="0"/>
              <a:t>Th e growing number of potentially new drug targets means that there is an urgent need to find new lead compounds to interact with these targets</a:t>
            </a:r>
          </a:p>
          <a:p>
            <a:r>
              <a:rPr lang="en-GB" dirty="0"/>
              <a:t>The traditional sources of lead compounds are not enough for this mission</a:t>
            </a:r>
          </a:p>
          <a:p>
            <a:r>
              <a:rPr lang="en-GB" dirty="0"/>
              <a:t>Research groups have invested greatly in combinatorial and parallel synthesis in order to tackle this problem</a:t>
            </a:r>
          </a:p>
          <a:p>
            <a:r>
              <a:rPr lang="en-GB" dirty="0"/>
              <a:t>Combinatorial synthesis is an automated solid-phase procedure aimed at producing as many different structures as possible in as short a time as possible</a:t>
            </a:r>
          </a:p>
          <a:p>
            <a:r>
              <a:rPr lang="en-GB" dirty="0"/>
              <a:t>The reactions are carried out on very small scale, often in a way that will produce mixtures of compounds in each reaction vial</a:t>
            </a:r>
          </a:p>
        </p:txBody>
      </p:sp>
    </p:spTree>
    <p:extLst>
      <p:ext uri="{BB962C8B-B14F-4D97-AF65-F5344CB8AC3E}">
        <p14:creationId xmlns:p14="http://schemas.microsoft.com/office/powerpoint/2010/main" val="2270809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B91A8-4CA3-4A37-9F04-E56F39EF9C4F}"/>
              </a:ext>
            </a:extLst>
          </p:cNvPr>
          <p:cNvSpPr>
            <a:spLocks noGrp="1"/>
          </p:cNvSpPr>
          <p:nvPr>
            <p:ph type="title"/>
          </p:nvPr>
        </p:nvSpPr>
        <p:spPr/>
        <p:txBody>
          <a:bodyPr/>
          <a:lstStyle/>
          <a:p>
            <a:r>
              <a:rPr lang="en-GB" b="1" dirty="0"/>
              <a:t>Computer-aided design of lead</a:t>
            </a:r>
            <a:br>
              <a:rPr lang="en-GB" b="1" dirty="0"/>
            </a:br>
            <a:r>
              <a:rPr lang="en-GB" b="1" dirty="0"/>
              <a:t>compounds</a:t>
            </a:r>
            <a:endParaRPr lang="en-GB" dirty="0"/>
          </a:p>
        </p:txBody>
      </p:sp>
      <p:sp>
        <p:nvSpPr>
          <p:cNvPr id="3" name="Content Placeholder 2">
            <a:extLst>
              <a:ext uri="{FF2B5EF4-FFF2-40B4-BE49-F238E27FC236}">
                <a16:creationId xmlns:a16="http://schemas.microsoft.com/office/drawing/2014/main" id="{9D0905B9-79B0-44AD-9890-4527FAF96477}"/>
              </a:ext>
            </a:extLst>
          </p:cNvPr>
          <p:cNvSpPr>
            <a:spLocks noGrp="1"/>
          </p:cNvSpPr>
          <p:nvPr>
            <p:ph idx="1"/>
          </p:nvPr>
        </p:nvSpPr>
        <p:spPr/>
        <p:txBody>
          <a:bodyPr/>
          <a:lstStyle/>
          <a:p>
            <a:r>
              <a:rPr lang="en-GB" dirty="0"/>
              <a:t>A detailed knowledge of a target binding site helps in the design of novel lead compounds intended to bind with that target. </a:t>
            </a:r>
          </a:p>
          <a:p>
            <a:r>
              <a:rPr lang="en-GB" dirty="0"/>
              <a:t>In cases where enzymes or receptors can be crystallized, it is possible to determine the structure of the protein and its binding site by </a:t>
            </a:r>
            <a:r>
              <a:rPr lang="en-GB" b="1" dirty="0"/>
              <a:t>X-ray crystallography</a:t>
            </a:r>
            <a:endParaRPr lang="en-GB" dirty="0"/>
          </a:p>
          <a:p>
            <a:r>
              <a:rPr lang="en-GB" dirty="0"/>
              <a:t>Molecular modelling soft ware programs can then be used to study the binding site and to design molecules which will fi t and bind to the site— </a:t>
            </a:r>
            <a:r>
              <a:rPr lang="en-GB" i="1" dirty="0"/>
              <a:t>de novo </a:t>
            </a:r>
            <a:r>
              <a:rPr lang="en-GB" dirty="0"/>
              <a:t>drug design</a:t>
            </a:r>
          </a:p>
        </p:txBody>
      </p:sp>
    </p:spTree>
    <p:extLst>
      <p:ext uri="{BB962C8B-B14F-4D97-AF65-F5344CB8AC3E}">
        <p14:creationId xmlns:p14="http://schemas.microsoft.com/office/powerpoint/2010/main" val="272413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67B66-9044-4F4F-AAB6-28552550B10C}"/>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BCEDE194-2020-4F88-AF29-739AF63355EE}"/>
              </a:ext>
            </a:extLst>
          </p:cNvPr>
          <p:cNvSpPr>
            <a:spLocks noGrp="1"/>
          </p:cNvSpPr>
          <p:nvPr>
            <p:ph idx="1"/>
          </p:nvPr>
        </p:nvSpPr>
        <p:spPr/>
        <p:txBody>
          <a:bodyPr>
            <a:normAutofit/>
          </a:bodyPr>
          <a:lstStyle/>
          <a:p>
            <a:r>
              <a:rPr lang="en-GB" dirty="0"/>
              <a:t>the method sets out to find small molecules (</a:t>
            </a:r>
            <a:r>
              <a:rPr lang="en-GB" b="1" dirty="0"/>
              <a:t>epitopes</a:t>
            </a:r>
            <a:r>
              <a:rPr lang="en-GB" dirty="0"/>
              <a:t>), which will bind to specific, but different, regions of a protein’s binding site.</a:t>
            </a:r>
          </a:p>
          <a:p>
            <a:r>
              <a:rPr lang="en-GB" dirty="0"/>
              <a:t>These molecules will have no activity in themselves as they only bind to one part of the binding site, but if a larger molecule is designed which links these epitopes together, then a lead compound may be created which </a:t>
            </a:r>
            <a:r>
              <a:rPr lang="en-GB" i="1" dirty="0"/>
              <a:t>is </a:t>
            </a:r>
            <a:r>
              <a:rPr lang="en-GB" dirty="0"/>
              <a:t>active and which binds to the whole of the binding site</a:t>
            </a:r>
          </a:p>
          <a:p>
            <a:r>
              <a:rPr lang="en-GB" dirty="0"/>
              <a:t>Binding can be detected by observing a shift in any of the amide signals, which will not only show that binding is taking place, but will also reveal which part of the binding site is occupied</a:t>
            </a:r>
          </a:p>
        </p:txBody>
      </p:sp>
    </p:spTree>
    <p:extLst>
      <p:ext uri="{BB962C8B-B14F-4D97-AF65-F5344CB8AC3E}">
        <p14:creationId xmlns:p14="http://schemas.microsoft.com/office/powerpoint/2010/main" val="336407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50B78-DE0F-4514-810F-A3CC1C04F4B5}"/>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BAECC77D-477A-4D5B-9E3F-178E17A32EE4}"/>
              </a:ext>
            </a:extLst>
          </p:cNvPr>
          <p:cNvSpPr>
            <a:spLocks noGrp="1"/>
          </p:cNvSpPr>
          <p:nvPr>
            <p:ph idx="1"/>
          </p:nvPr>
        </p:nvSpPr>
        <p:spPr/>
        <p:txBody>
          <a:bodyPr>
            <a:normAutofit fontScale="92500" lnSpcReduction="10000"/>
          </a:bodyPr>
          <a:lstStyle/>
          <a:p>
            <a:endParaRPr lang="en-GB" dirty="0"/>
          </a:p>
          <a:p>
            <a:endParaRPr lang="en-GB" dirty="0"/>
          </a:p>
          <a:p>
            <a:endParaRPr lang="en-GB" dirty="0"/>
          </a:p>
          <a:p>
            <a:endParaRPr lang="en-GB" dirty="0"/>
          </a:p>
          <a:p>
            <a:endParaRPr lang="en-GB" dirty="0"/>
          </a:p>
          <a:p>
            <a:endParaRPr lang="en-GB" dirty="0"/>
          </a:p>
          <a:p>
            <a:r>
              <a:rPr lang="en-GB" dirty="0"/>
              <a:t>Once two ligands (or epitopes) have been identified, the structure of each can be optimized to find the best ligand for each of the binding regions</a:t>
            </a:r>
          </a:p>
          <a:p>
            <a:r>
              <a:rPr lang="en-GB" dirty="0"/>
              <a:t>A molecule can be designed where the two ligands are linked together</a:t>
            </a:r>
          </a:p>
          <a:p>
            <a:r>
              <a:rPr lang="en-GB" dirty="0"/>
              <a:t>This strategy is called the </a:t>
            </a:r>
            <a:r>
              <a:rPr lang="en-GB" b="1" dirty="0"/>
              <a:t>linking of fragments</a:t>
            </a:r>
          </a:p>
          <a:p>
            <a:endParaRPr lang="en-GB" dirty="0"/>
          </a:p>
        </p:txBody>
      </p:sp>
      <p:pic>
        <p:nvPicPr>
          <p:cNvPr id="4" name="Picture 3">
            <a:extLst>
              <a:ext uri="{FF2B5EF4-FFF2-40B4-BE49-F238E27FC236}">
                <a16:creationId xmlns:a16="http://schemas.microsoft.com/office/drawing/2014/main" id="{26A4C8D9-62C4-453A-A36B-E0F779BAA1FA}"/>
              </a:ext>
            </a:extLst>
          </p:cNvPr>
          <p:cNvPicPr>
            <a:picLocks noChangeAspect="1"/>
          </p:cNvPicPr>
          <p:nvPr/>
        </p:nvPicPr>
        <p:blipFill>
          <a:blip r:embed="rId2"/>
          <a:stretch>
            <a:fillRect/>
          </a:stretch>
        </p:blipFill>
        <p:spPr>
          <a:xfrm>
            <a:off x="2537894" y="1621413"/>
            <a:ext cx="7116212" cy="2736138"/>
          </a:xfrm>
          <a:prstGeom prst="rect">
            <a:avLst/>
          </a:prstGeom>
        </p:spPr>
      </p:pic>
    </p:spTree>
    <p:extLst>
      <p:ext uri="{BB962C8B-B14F-4D97-AF65-F5344CB8AC3E}">
        <p14:creationId xmlns:p14="http://schemas.microsoft.com/office/powerpoint/2010/main" val="690734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B02E-8B11-407E-BE7E-0E6F9DC9072B}"/>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558F9C4C-96AA-4165-83F3-5609D5880A7E}"/>
              </a:ext>
            </a:extLst>
          </p:cNvPr>
          <p:cNvSpPr>
            <a:spLocks noGrp="1"/>
          </p:cNvSpPr>
          <p:nvPr>
            <p:ph idx="1"/>
          </p:nvPr>
        </p:nvSpPr>
        <p:spPr/>
        <p:txBody>
          <a:bodyPr>
            <a:normAutofit/>
          </a:bodyPr>
          <a:lstStyle/>
          <a:p>
            <a:r>
              <a:rPr lang="en-GB" dirty="0"/>
              <a:t>Advantages</a:t>
            </a:r>
          </a:p>
          <a:p>
            <a:r>
              <a:rPr lang="en-GB" dirty="0"/>
              <a:t>It is much easier to synthesize a series of small molecular weight compounds to optimize the interaction with specific parts of the binding site, than it is to synthesize a range of larger molecules to fit the overall binding site</a:t>
            </a:r>
          </a:p>
          <a:p>
            <a:r>
              <a:rPr lang="en-GB" dirty="0"/>
              <a:t>A high level of diversity is also possible, as various combinations of fragments could be used</a:t>
            </a:r>
          </a:p>
          <a:p>
            <a:r>
              <a:rPr lang="en-GB" dirty="0"/>
              <a:t>It is more likely to find epitopes that will bind to a particular region of a binding site, than to find a lead compound that will bind to the overall binding site</a:t>
            </a:r>
          </a:p>
        </p:txBody>
      </p:sp>
    </p:spTree>
    <p:extLst>
      <p:ext uri="{BB962C8B-B14F-4D97-AF65-F5344CB8AC3E}">
        <p14:creationId xmlns:p14="http://schemas.microsoft.com/office/powerpoint/2010/main" val="2811249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B02E-8B11-407E-BE7E-0E6F9DC9072B}"/>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558F9C4C-96AA-4165-83F3-5609D5880A7E}"/>
              </a:ext>
            </a:extLst>
          </p:cNvPr>
          <p:cNvSpPr>
            <a:spLocks noGrp="1"/>
          </p:cNvSpPr>
          <p:nvPr>
            <p:ph idx="1"/>
          </p:nvPr>
        </p:nvSpPr>
        <p:spPr/>
        <p:txBody>
          <a:bodyPr/>
          <a:lstStyle/>
          <a:p>
            <a:r>
              <a:rPr lang="en-GB" dirty="0"/>
              <a:t>Fragments are more likely to be efficient binders, having a high binding energy per unit molecular mass</a:t>
            </a:r>
          </a:p>
          <a:p>
            <a:r>
              <a:rPr lang="en-GB" dirty="0"/>
              <a:t>Some studies have demonstrated a ‘super-additivity’ effect where the binding affinity of the two linked fragments is much greater than one might have expected from the binding affinities of the two independent fragments</a:t>
            </a:r>
          </a:p>
        </p:txBody>
      </p:sp>
    </p:spTree>
    <p:extLst>
      <p:ext uri="{BB962C8B-B14F-4D97-AF65-F5344CB8AC3E}">
        <p14:creationId xmlns:p14="http://schemas.microsoft.com/office/powerpoint/2010/main" val="2080852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4B02E-8B11-407E-BE7E-0E6F9DC9072B}"/>
              </a:ext>
            </a:extLst>
          </p:cNvPr>
          <p:cNvSpPr>
            <a:spLocks noGrp="1"/>
          </p:cNvSpPr>
          <p:nvPr>
            <p:ph type="title"/>
          </p:nvPr>
        </p:nvSpPr>
        <p:spPr/>
        <p:txBody>
          <a:bodyPr/>
          <a:lstStyle/>
          <a:p>
            <a:r>
              <a:rPr lang="en-GB" b="1" dirty="0"/>
              <a:t>Fragment-based lead discovery</a:t>
            </a:r>
            <a:endParaRPr lang="en-GB" dirty="0"/>
          </a:p>
        </p:txBody>
      </p:sp>
      <p:sp>
        <p:nvSpPr>
          <p:cNvPr id="3" name="Content Placeholder 2">
            <a:extLst>
              <a:ext uri="{FF2B5EF4-FFF2-40B4-BE49-F238E27FC236}">
                <a16:creationId xmlns:a16="http://schemas.microsoft.com/office/drawing/2014/main" id="{558F9C4C-96AA-4165-83F3-5609D5880A7E}"/>
              </a:ext>
            </a:extLst>
          </p:cNvPr>
          <p:cNvSpPr>
            <a:spLocks noGrp="1"/>
          </p:cNvSpPr>
          <p:nvPr>
            <p:ph idx="1"/>
          </p:nvPr>
        </p:nvSpPr>
        <p:spPr/>
        <p:txBody>
          <a:bodyPr/>
          <a:lstStyle/>
          <a:p>
            <a:r>
              <a:rPr lang="en-GB" dirty="0"/>
              <a:t>The second strategy is called </a:t>
            </a:r>
            <a:r>
              <a:rPr lang="en-GB" b="1" dirty="0"/>
              <a:t>fragment evolution</a:t>
            </a:r>
          </a:p>
          <a:p>
            <a:r>
              <a:rPr lang="en-GB" dirty="0"/>
              <a:t>This involves the identification of a single fragment that binds to part of the binding site, then finding larger and larger molecules which contain that fragment, but which also bind to other parts of the binding site</a:t>
            </a:r>
          </a:p>
          <a:p>
            <a:r>
              <a:rPr lang="en-GB" dirty="0"/>
              <a:t>The third strategy is called </a:t>
            </a:r>
            <a:r>
              <a:rPr lang="en-GB" b="1" dirty="0"/>
              <a:t>fragment self-assembly</a:t>
            </a:r>
          </a:p>
          <a:p>
            <a:r>
              <a:rPr lang="en-GB" dirty="0"/>
              <a:t>Fragments are chosen that can bind to different regions of the binding site, then react with each other reversibly or irreversibly to form a linked molecule </a:t>
            </a:r>
            <a:r>
              <a:rPr lang="en-GB" i="1" dirty="0"/>
              <a:t>in situ (</a:t>
            </a:r>
            <a:r>
              <a:rPr lang="en-GB" dirty="0"/>
              <a:t>click chemistry </a:t>
            </a:r>
            <a:r>
              <a:rPr lang="en-GB" i="1" dirty="0"/>
              <a:t>in situ)</a:t>
            </a:r>
            <a:endParaRPr lang="en-GB" dirty="0"/>
          </a:p>
        </p:txBody>
      </p:sp>
    </p:spTree>
    <p:extLst>
      <p:ext uri="{BB962C8B-B14F-4D97-AF65-F5344CB8AC3E}">
        <p14:creationId xmlns:p14="http://schemas.microsoft.com/office/powerpoint/2010/main" val="2908760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723</TotalTime>
  <Words>1656</Words>
  <Application>Microsoft Office PowerPoint</Application>
  <PresentationFormat>Widescreen</PresentationFormat>
  <Paragraphs>107</Paragraphs>
  <Slides>23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8" baseType="lpstr">
      <vt:lpstr>Arial</vt:lpstr>
      <vt:lpstr>Calibri</vt:lpstr>
      <vt:lpstr>Calibri Light</vt:lpstr>
      <vt:lpstr>Office Theme</vt:lpstr>
      <vt:lpstr>CS ChemDraw Drawing</vt:lpstr>
      <vt:lpstr>ORGANIC PHARMACEUTICAL CHEMISTRY IV</vt:lpstr>
      <vt:lpstr>Natural ligands for receptors</vt:lpstr>
      <vt:lpstr>Combinatorial synthesis</vt:lpstr>
      <vt:lpstr>Computer-aided design of lead compounds</vt:lpstr>
      <vt:lpstr>Fragment-based lead discovery</vt:lpstr>
      <vt:lpstr>Fragment-based lead discovery</vt:lpstr>
      <vt:lpstr>Fragment-based lead discovery</vt:lpstr>
      <vt:lpstr>Fragment-based lead discovery</vt:lpstr>
      <vt:lpstr>Fragment-based lead discovery</vt:lpstr>
      <vt:lpstr>Fragment-based lead discovery</vt:lpstr>
      <vt:lpstr>Properties of lead compound</vt:lpstr>
      <vt:lpstr>Properties of lead compound</vt:lpstr>
      <vt:lpstr>Properties of lead compound</vt:lpstr>
      <vt:lpstr>Isolation and Purification</vt:lpstr>
      <vt:lpstr>Structure determination</vt:lpstr>
      <vt:lpstr>Structure determination</vt:lpstr>
      <vt:lpstr>Optimizing target interactions</vt:lpstr>
      <vt:lpstr>Structure Activity Relationships</vt:lpstr>
      <vt:lpstr>Structure Activity Relationships</vt:lpstr>
      <vt:lpstr>Structure Activity Relationships</vt:lpstr>
      <vt:lpstr>Identification of a pharmacophore</vt:lpstr>
      <vt:lpstr>Identification of a pharmacophore</vt:lpstr>
      <vt:lpstr>Identification of a pharmacophore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PHARMACEUTICAL CHEMISTRY IV</dc:title>
  <dc:creator>Mohammed Al-Ameedee</dc:creator>
  <cp:lastModifiedBy>QPGU</cp:lastModifiedBy>
  <cp:revision>30</cp:revision>
  <dcterms:created xsi:type="dcterms:W3CDTF">2018-09-27T17:17:11Z</dcterms:created>
  <dcterms:modified xsi:type="dcterms:W3CDTF">2018-10-08T04:57:08Z</dcterms:modified>
</cp:coreProperties>
</file>