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75" r:id="rId3"/>
    <p:sldId id="257" r:id="rId4"/>
    <p:sldId id="258" r:id="rId5"/>
    <p:sldId id="259" r:id="rId6"/>
    <p:sldId id="260" r:id="rId7"/>
    <p:sldId id="261" r:id="rId8"/>
    <p:sldId id="276" r:id="rId9"/>
    <p:sldId id="268" r:id="rId10"/>
    <p:sldId id="277" r:id="rId11"/>
    <p:sldId id="269" r:id="rId12"/>
    <p:sldId id="262" r:id="rId13"/>
    <p:sldId id="263" r:id="rId14"/>
    <p:sldId id="264" r:id="rId15"/>
    <p:sldId id="274" r:id="rId16"/>
    <p:sldId id="270" r:id="rId17"/>
    <p:sldId id="266" r:id="rId18"/>
    <p:sldId id="271" r:id="rId19"/>
    <p:sldId id="267" r:id="rId20"/>
    <p:sldId id="272" r:id="rId21"/>
    <p:sldId id="265" r:id="rId22"/>
    <p:sldId id="27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4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F1D4A2-0362-4308-97F2-6C52878337B1}" type="datetimeFigureOut">
              <a:rPr lang="en-US" smtClean="0"/>
              <a:pPr/>
              <a:t>10/7/2018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8A664A-52EB-49D9-9C74-AFE3ABDE4A5C}" type="slidenum">
              <a:rPr lang="en-US" smtClean="0"/>
              <a:pPr/>
              <a:t>‹#›</a:t>
            </a:fld>
            <a:endParaRPr lang="en-US"/>
          </a:p>
        </p:txBody>
      </p:sp>
    </p:spTree>
    <p:extLst>
      <p:ext uri="{BB962C8B-B14F-4D97-AF65-F5344CB8AC3E}">
        <p14:creationId xmlns="" xmlns:p14="http://schemas.microsoft.com/office/powerpoint/2010/main" val="355591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A664A-52EB-49D9-9C74-AFE3ABDE4A5C}" type="slidenum">
              <a:rPr lang="en-US" smtClean="0"/>
              <a:pPr/>
              <a:t>21</a:t>
            </a:fld>
            <a:endParaRPr lang="en-US"/>
          </a:p>
        </p:txBody>
      </p:sp>
    </p:spTree>
    <p:extLst>
      <p:ext uri="{BB962C8B-B14F-4D97-AF65-F5344CB8AC3E}">
        <p14:creationId xmlns="" xmlns:p14="http://schemas.microsoft.com/office/powerpoint/2010/main" val="3461727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8A664A-52EB-49D9-9C74-AFE3ABDE4A5C}" type="slidenum">
              <a:rPr lang="en-US" smtClean="0"/>
              <a:pPr/>
              <a:t>22</a:t>
            </a:fld>
            <a:endParaRPr lang="en-US"/>
          </a:p>
        </p:txBody>
      </p:sp>
    </p:spTree>
    <p:extLst>
      <p:ext uri="{BB962C8B-B14F-4D97-AF65-F5344CB8AC3E}">
        <p14:creationId xmlns="" xmlns:p14="http://schemas.microsoft.com/office/powerpoint/2010/main" val="1714367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10/7/2018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10/7/2018</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10/7/2018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10/7/2018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48201" y="1295400"/>
            <a:ext cx="3313355" cy="1702160"/>
          </a:xfrm>
          <a:solidFill>
            <a:schemeClr val="accent3">
              <a:lumMod val="40000"/>
              <a:lumOff val="60000"/>
            </a:schemeClr>
          </a:solidFill>
        </p:spPr>
        <p:txBody>
          <a:bodyPr/>
          <a:lstStyle/>
          <a:p>
            <a:r>
              <a:rPr lang="en-US" b="1" dirty="0" err="1" smtClean="0"/>
              <a:t>Biopharmacy</a:t>
            </a:r>
            <a:r>
              <a:rPr lang="en-US" b="1" dirty="0" smtClean="0"/>
              <a:t> </a:t>
            </a:r>
            <a:endParaRPr lang="en-US" b="1" dirty="0"/>
          </a:p>
        </p:txBody>
      </p:sp>
      <p:sp>
        <p:nvSpPr>
          <p:cNvPr id="3" name="Subtitle 2"/>
          <p:cNvSpPr>
            <a:spLocks noGrp="1"/>
          </p:cNvSpPr>
          <p:nvPr>
            <p:ph type="subTitle" idx="1"/>
          </p:nvPr>
        </p:nvSpPr>
        <p:spPr>
          <a:xfrm>
            <a:off x="4648200" y="3581400"/>
            <a:ext cx="4114799" cy="2590800"/>
          </a:xfrm>
          <a:solidFill>
            <a:schemeClr val="bg2">
              <a:lumMod val="60000"/>
              <a:lumOff val="40000"/>
            </a:schemeClr>
          </a:solidFill>
        </p:spPr>
        <p:txBody>
          <a:bodyPr>
            <a:normAutofit/>
          </a:bodyPr>
          <a:lstStyle/>
          <a:p>
            <a:r>
              <a:rPr lang="en-US" b="1" dirty="0" smtClean="0"/>
              <a:t>Arranged by</a:t>
            </a:r>
          </a:p>
          <a:p>
            <a:r>
              <a:rPr lang="en-US" b="1" dirty="0" smtClean="0"/>
              <a:t>Assistant professor </a:t>
            </a:r>
            <a:r>
              <a:rPr lang="en-US" b="1" dirty="0" err="1" smtClean="0"/>
              <a:t>Widad</a:t>
            </a:r>
            <a:r>
              <a:rPr lang="en-US" b="1" dirty="0" smtClean="0"/>
              <a:t> Kamal Ali </a:t>
            </a:r>
          </a:p>
          <a:p>
            <a:r>
              <a:rPr lang="en-US" b="1" dirty="0" smtClean="0"/>
              <a:t>Edited by  </a:t>
            </a:r>
          </a:p>
          <a:p>
            <a:r>
              <a:rPr lang="en-US" b="1" dirty="0" err="1" smtClean="0"/>
              <a:t>Assiastant</a:t>
            </a:r>
            <a:r>
              <a:rPr lang="en-US" b="1" dirty="0"/>
              <a:t> </a:t>
            </a:r>
            <a:r>
              <a:rPr lang="en-US" b="1" dirty="0" smtClean="0"/>
              <a:t>lecturer </a:t>
            </a:r>
            <a:r>
              <a:rPr lang="en-US" b="1" dirty="0" err="1" smtClean="0"/>
              <a:t>Amera</a:t>
            </a:r>
            <a:r>
              <a:rPr lang="en-US" b="1" dirty="0" smtClean="0"/>
              <a:t> </a:t>
            </a:r>
            <a:r>
              <a:rPr lang="en-US" b="1" dirty="0" err="1" smtClean="0"/>
              <a:t>Radhi</a:t>
            </a:r>
            <a:endParaRPr lang="en-US" b="1" dirty="0" smtClean="0"/>
          </a:p>
          <a:p>
            <a:r>
              <a:rPr lang="en-US" b="1" dirty="0" smtClean="0"/>
              <a:t>Assistant lecturer Nora </a:t>
            </a:r>
            <a:r>
              <a:rPr lang="en-US" b="1" dirty="0" err="1" smtClean="0"/>
              <a:t>Zawar</a:t>
            </a:r>
            <a:endParaRPr lang="en-US" b="1" dirty="0" smtClean="0"/>
          </a:p>
          <a:p>
            <a:r>
              <a:rPr lang="en-US" b="1" dirty="0" smtClean="0"/>
              <a:t>Assistant lecturer </a:t>
            </a:r>
            <a:r>
              <a:rPr lang="en-US" b="1" dirty="0" err="1" smtClean="0"/>
              <a:t>Ashti</a:t>
            </a:r>
            <a:r>
              <a:rPr lang="en-US" b="1" dirty="0" smtClean="0"/>
              <a:t> </a:t>
            </a:r>
            <a:r>
              <a:rPr lang="en-US" b="1" dirty="0" err="1" smtClean="0"/>
              <a:t>mohamed</a:t>
            </a:r>
            <a:r>
              <a:rPr lang="en-US" b="1" dirty="0" smtClean="0"/>
              <a:t> </a:t>
            </a:r>
            <a:endParaRPr lang="en-US" b="1" dirty="0"/>
          </a:p>
        </p:txBody>
      </p:sp>
      <p:sp>
        <p:nvSpPr>
          <p:cNvPr id="4" name="TextBox 3"/>
          <p:cNvSpPr txBox="1"/>
          <p:nvPr/>
        </p:nvSpPr>
        <p:spPr>
          <a:xfrm>
            <a:off x="76201" y="2362200"/>
            <a:ext cx="4419600" cy="1754326"/>
          </a:xfrm>
          <a:prstGeom prst="rect">
            <a:avLst/>
          </a:prstGeom>
          <a:solidFill>
            <a:schemeClr val="bg2">
              <a:lumMod val="20000"/>
              <a:lumOff val="80000"/>
            </a:schemeClr>
          </a:solidFill>
        </p:spPr>
        <p:txBody>
          <a:bodyPr wrap="square" rtlCol="0">
            <a:spAutoFit/>
          </a:bodyPr>
          <a:lstStyle/>
          <a:p>
            <a:r>
              <a:rPr lang="en-US" sz="3600" b="1" dirty="0" err="1" smtClean="0"/>
              <a:t>Biopharmaceutics</a:t>
            </a:r>
            <a:r>
              <a:rPr lang="en-US" sz="3600" b="1" dirty="0" smtClean="0"/>
              <a:t>  and pharmacokinetics</a:t>
            </a:r>
            <a:endParaRPr lang="en-US" sz="3600" b="1" dirty="0"/>
          </a:p>
        </p:txBody>
      </p:sp>
    </p:spTree>
    <p:extLst>
      <p:ext uri="{BB962C8B-B14F-4D97-AF65-F5344CB8AC3E}">
        <p14:creationId xmlns="" xmlns:p14="http://schemas.microsoft.com/office/powerpoint/2010/main" val="277368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heel(1)">
                                      <p:cBhvr>
                                        <p:cTn id="17" dur="2000"/>
                                        <p:tgtEl>
                                          <p:spTgt spid="3">
                                            <p:bg/>
                                          </p:spTgt>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wheel(1)">
                                      <p:cBhvr>
                                        <p:cTn id="20" dur="2000"/>
                                        <p:tgtEl>
                                          <p:spTgt spid="3">
                                            <p:txEl>
                                              <p:pRg st="0" end="0"/>
                                            </p:tx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wheel(1)">
                                      <p:cBhvr>
                                        <p:cTn id="23" dur="2000"/>
                                        <p:tgtEl>
                                          <p:spTgt spid="3">
                                            <p:txEl>
                                              <p:pRg st="1" end="1"/>
                                            </p:tx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heel(1)">
                                      <p:cBhvr>
                                        <p:cTn id="26" dur="2000"/>
                                        <p:tgtEl>
                                          <p:spTgt spid="3">
                                            <p:txEl>
                                              <p:pRg st="2" end="2"/>
                                            </p:txEl>
                                          </p:spTgt>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heel(1)">
                                      <p:cBhvr>
                                        <p:cTn id="29" dur="2000"/>
                                        <p:tgtEl>
                                          <p:spTgt spid="3">
                                            <p:txEl>
                                              <p:pRg st="3" end="3"/>
                                            </p:txEl>
                                          </p:spTgt>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heel(1)">
                                      <p:cBhvr>
                                        <p:cTn id="32" dur="2000"/>
                                        <p:tgtEl>
                                          <p:spTgt spid="3">
                                            <p:txEl>
                                              <p:pRg st="4" end="4"/>
                                            </p:txEl>
                                          </p:spTgt>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wheel(1)">
                                      <p:cBhvr>
                                        <p:cTn id="35"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90600" y="990600"/>
            <a:ext cx="7193279" cy="54715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69654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nora\Desktop\biopharmaceutics\7CBC7A6C-67BC-4C91-917F-6EF7DC0D92C3 (3).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1514" y="1605722"/>
            <a:ext cx="7538086" cy="449027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0995321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024744" cy="1143000"/>
          </a:xfrm>
        </p:spPr>
        <p:txBody>
          <a:bodyPr>
            <a:normAutofit fontScale="90000"/>
          </a:bodyPr>
          <a:lstStyle/>
          <a:p>
            <a:r>
              <a:rPr lang="en-US" dirty="0" smtClean="0"/>
              <a:t>Spectrophotometric methods </a:t>
            </a:r>
            <a:br>
              <a:rPr lang="en-US" dirty="0" smtClean="0"/>
            </a:br>
            <a:endParaRPr lang="en-US" dirty="0"/>
          </a:p>
        </p:txBody>
      </p:sp>
      <p:sp>
        <p:nvSpPr>
          <p:cNvPr id="3" name="Content Placeholder 2"/>
          <p:cNvSpPr>
            <a:spLocks noGrp="1"/>
          </p:cNvSpPr>
          <p:nvPr>
            <p:ph idx="1"/>
          </p:nvPr>
        </p:nvSpPr>
        <p:spPr>
          <a:xfrm>
            <a:off x="1043492" y="1524000"/>
            <a:ext cx="6777317" cy="4308629"/>
          </a:xfrm>
          <a:solidFill>
            <a:schemeClr val="accent3">
              <a:lumMod val="20000"/>
              <a:lumOff val="80000"/>
            </a:schemeClr>
          </a:solidFill>
        </p:spPr>
        <p:txBody>
          <a:bodyPr>
            <a:normAutofit fontScale="92500" lnSpcReduction="10000"/>
          </a:bodyPr>
          <a:lstStyle/>
          <a:p>
            <a:r>
              <a:rPr lang="en-US" b="1" dirty="0" smtClean="0"/>
              <a:t>To measure the conc. Of a substance in a solution , there are a number of methods one of which is spectrophotometric method </a:t>
            </a:r>
          </a:p>
          <a:p>
            <a:pPr marL="68580" indent="0">
              <a:buNone/>
            </a:pPr>
            <a:endParaRPr lang="en-US" b="1" dirty="0" smtClean="0"/>
          </a:p>
          <a:p>
            <a:r>
              <a:rPr lang="en-US" b="1" dirty="0" smtClean="0"/>
              <a:t>Spectrophotometric method : when light falls on a liquid , some is reflected and the rest is partly absorbed and partly transmitted.</a:t>
            </a:r>
          </a:p>
          <a:p>
            <a:r>
              <a:rPr lang="en-US" b="1" dirty="0" smtClean="0"/>
              <a:t>spectrophotometric methods of analysis are usually concerned with measurement of the amount of light absorbed or with </a:t>
            </a:r>
            <a:r>
              <a:rPr lang="en-US" b="1" dirty="0" err="1" smtClean="0"/>
              <a:t>comparsion</a:t>
            </a:r>
            <a:r>
              <a:rPr lang="en-US" b="1" dirty="0" smtClean="0"/>
              <a:t> of the absorption or transmission of two solutions one of which is a standard of known composition.</a:t>
            </a:r>
            <a:endParaRPr lang="en-US" b="1" dirty="0"/>
          </a:p>
        </p:txBody>
      </p:sp>
    </p:spTree>
    <p:extLst>
      <p:ext uri="{BB962C8B-B14F-4D97-AF65-F5344CB8AC3E}">
        <p14:creationId xmlns="" xmlns:p14="http://schemas.microsoft.com/office/powerpoint/2010/main" val="347176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43492" y="457200"/>
            <a:ext cx="6777317" cy="5867400"/>
          </a:xfrm>
          <a:solidFill>
            <a:schemeClr val="accent3">
              <a:lumMod val="20000"/>
              <a:lumOff val="80000"/>
            </a:schemeClr>
          </a:solidFill>
        </p:spPr>
        <p:txBody>
          <a:bodyPr>
            <a:normAutofit/>
          </a:bodyPr>
          <a:lstStyle/>
          <a:p>
            <a:r>
              <a:rPr lang="en-US" sz="2000" b="1" dirty="0" smtClean="0"/>
              <a:t>In pharmaceutical spectrophotometric analysis </a:t>
            </a:r>
          </a:p>
          <a:p>
            <a:endParaRPr lang="en-US" b="1" dirty="0" smtClean="0"/>
          </a:p>
          <a:p>
            <a:endParaRPr lang="en-US" b="1" dirty="0"/>
          </a:p>
          <a:p>
            <a:endParaRPr lang="en-US" b="1" dirty="0" smtClean="0"/>
          </a:p>
          <a:p>
            <a:endParaRPr lang="en-US" b="1" dirty="0"/>
          </a:p>
          <a:p>
            <a:endParaRPr lang="en-US" b="1" dirty="0" smtClean="0"/>
          </a:p>
          <a:p>
            <a:endParaRPr lang="en-US" b="1" dirty="0"/>
          </a:p>
          <a:p>
            <a:pPr marL="68580" indent="0">
              <a:buNone/>
            </a:pPr>
            <a:endParaRPr lang="en-US" b="1" dirty="0" smtClean="0"/>
          </a:p>
          <a:p>
            <a:endParaRPr lang="en-US" sz="2800" b="1" dirty="0"/>
          </a:p>
          <a:p>
            <a:pPr marL="68580" indent="0">
              <a:buNone/>
            </a:pPr>
            <a:r>
              <a:rPr lang="en-US" sz="1800" b="1" dirty="0" smtClean="0"/>
              <a:t>The measurement of the amount of visible or ultraviolet light of a definite wave length  which is absorbed  by a solution involve the use of spectrophotometer </a:t>
            </a:r>
            <a:endParaRPr lang="en-US" sz="1800" b="1" dirty="0"/>
          </a:p>
        </p:txBody>
      </p:sp>
      <p:sp>
        <p:nvSpPr>
          <p:cNvPr id="4" name="Rounded Rectangle 3"/>
          <p:cNvSpPr/>
          <p:nvPr/>
        </p:nvSpPr>
        <p:spPr>
          <a:xfrm>
            <a:off x="1392382" y="2057400"/>
            <a:ext cx="28956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Visible light , of wave length 400-760 nm</a:t>
            </a:r>
            <a:endParaRPr lang="en-US" b="1" dirty="0">
              <a:solidFill>
                <a:schemeClr val="tx1"/>
              </a:solidFill>
            </a:endParaRPr>
          </a:p>
        </p:txBody>
      </p:sp>
      <p:sp>
        <p:nvSpPr>
          <p:cNvPr id="5" name="Rounded Rectangle 4"/>
          <p:cNvSpPr/>
          <p:nvPr/>
        </p:nvSpPr>
        <p:spPr>
          <a:xfrm>
            <a:off x="4495800" y="2050473"/>
            <a:ext cx="2819400" cy="1981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Ultraviolet , between 200-400 nm </a:t>
            </a:r>
            <a:endParaRPr lang="en-US" b="1" dirty="0">
              <a:solidFill>
                <a:schemeClr val="tx1"/>
              </a:solidFill>
            </a:endParaRPr>
          </a:p>
        </p:txBody>
      </p:sp>
    </p:spTree>
    <p:extLst>
      <p:ext uri="{BB962C8B-B14F-4D97-AF65-F5344CB8AC3E}">
        <p14:creationId xmlns="" xmlns:p14="http://schemas.microsoft.com/office/powerpoint/2010/main" val="143312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Effect transition="in" filter="fade">
                                      <p:cBhvr>
                                        <p:cTn id="17" dur="1000"/>
                                        <p:tgtEl>
                                          <p:spTgt spid="3">
                                            <p:txEl>
                                              <p:pRg st="9" end="9"/>
                                            </p:txEl>
                                          </p:spTgt>
                                        </p:tgtEl>
                                      </p:cBhvr>
                                    </p:animEffect>
                                    <p:anim calcmode="lin" valueType="num">
                                      <p:cBhvr>
                                        <p:cTn id="1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024744" cy="1143000"/>
          </a:xfrm>
        </p:spPr>
        <p:txBody>
          <a:bodyPr>
            <a:normAutofit fontScale="90000"/>
          </a:bodyPr>
          <a:lstStyle/>
          <a:p>
            <a:r>
              <a:rPr lang="en-US" b="1" dirty="0" smtClean="0"/>
              <a:t>The fundamental relationship </a:t>
            </a:r>
            <a:endParaRPr lang="en-US" b="1" dirty="0"/>
          </a:p>
        </p:txBody>
      </p:sp>
      <p:sp>
        <p:nvSpPr>
          <p:cNvPr id="3" name="Content Placeholder 2"/>
          <p:cNvSpPr>
            <a:spLocks noGrp="1"/>
          </p:cNvSpPr>
          <p:nvPr>
            <p:ph idx="1"/>
          </p:nvPr>
        </p:nvSpPr>
        <p:spPr>
          <a:xfrm>
            <a:off x="1041204" y="1676400"/>
            <a:ext cx="6883596" cy="4754033"/>
          </a:xfrm>
        </p:spPr>
        <p:txBody>
          <a:bodyPr/>
          <a:lstStyle/>
          <a:p>
            <a:r>
              <a:rPr lang="en-US" dirty="0" smtClean="0"/>
              <a:t>Used in spectrophotometry is </a:t>
            </a:r>
            <a:r>
              <a:rPr lang="en-US" b="1" dirty="0" smtClean="0"/>
              <a:t>Beer</a:t>
            </a:r>
            <a:r>
              <a:rPr lang="en-US" dirty="0" smtClean="0"/>
              <a:t> and </a:t>
            </a:r>
            <a:r>
              <a:rPr lang="en-US" b="1" dirty="0" smtClean="0"/>
              <a:t>lambert</a:t>
            </a:r>
            <a:r>
              <a:rPr lang="en-US" dirty="0" smtClean="0"/>
              <a:t> laws  in combination:</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71600" y="2886456"/>
            <a:ext cx="5291139" cy="32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5731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1000"/>
                                        <p:tgtEl>
                                          <p:spTgt spid="1026"/>
                                        </p:tgtEl>
                                      </p:cBhvr>
                                    </p:animEffect>
                                    <p:anim calcmode="lin" valueType="num">
                                      <p:cBhvr>
                                        <p:cTn id="16" dur="1000" fill="hold"/>
                                        <p:tgtEl>
                                          <p:spTgt spid="1026"/>
                                        </p:tgtEl>
                                        <p:attrNameLst>
                                          <p:attrName>ppt_x</p:attrName>
                                        </p:attrNameLst>
                                      </p:cBhvr>
                                      <p:tavLst>
                                        <p:tav tm="0">
                                          <p:val>
                                            <p:strVal val="#ppt_x"/>
                                          </p:val>
                                        </p:tav>
                                        <p:tav tm="100000">
                                          <p:val>
                                            <p:strVal val="#ppt_x"/>
                                          </p:val>
                                        </p:tav>
                                      </p:tavLst>
                                    </p:anim>
                                    <p:anim calcmode="lin" valueType="num">
                                      <p:cBhvr>
                                        <p:cTn id="1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024744" cy="838200"/>
          </a:xfrm>
        </p:spPr>
        <p:txBody>
          <a:bodyPr/>
          <a:lstStyle/>
          <a:p>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2590800"/>
            <a:ext cx="4267200" cy="3687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29200" y="1295400"/>
            <a:ext cx="3273425" cy="5148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73206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024744" cy="1143000"/>
          </a:xfrm>
        </p:spPr>
        <p:txBody>
          <a:bodyPr/>
          <a:lstStyle/>
          <a:p>
            <a:r>
              <a:rPr lang="en-US" dirty="0" smtClean="0"/>
              <a:t>SPECTROPHOTOMETER </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95400" y="2209800"/>
            <a:ext cx="6391275" cy="3476625"/>
          </a:xfrm>
        </p:spPr>
      </p:pic>
    </p:spTree>
    <p:extLst>
      <p:ext uri="{BB962C8B-B14F-4D97-AF65-F5344CB8AC3E}">
        <p14:creationId xmlns="" xmlns:p14="http://schemas.microsoft.com/office/powerpoint/2010/main" val="1240769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
            <a:ext cx="7024744" cy="1143000"/>
          </a:xfrm>
        </p:spPr>
        <p:txBody>
          <a:bodyPr/>
          <a:lstStyle/>
          <a:p>
            <a:r>
              <a:rPr lang="en-US" b="1" dirty="0" smtClean="0"/>
              <a:t>Aim of experiment </a:t>
            </a:r>
            <a:endParaRPr lang="en-US" b="1" dirty="0"/>
          </a:p>
        </p:txBody>
      </p:sp>
      <p:sp>
        <p:nvSpPr>
          <p:cNvPr id="3" name="Content Placeholder 2"/>
          <p:cNvSpPr>
            <a:spLocks noGrp="1"/>
          </p:cNvSpPr>
          <p:nvPr>
            <p:ph idx="1"/>
          </p:nvPr>
        </p:nvSpPr>
        <p:spPr>
          <a:xfrm>
            <a:off x="609600" y="1828800"/>
            <a:ext cx="7772400" cy="4343400"/>
          </a:xfrm>
        </p:spPr>
        <p:txBody>
          <a:bodyPr>
            <a:normAutofit/>
          </a:bodyPr>
          <a:lstStyle/>
          <a:p>
            <a:pPr marL="68580" indent="0">
              <a:buNone/>
            </a:pPr>
            <a:endParaRPr lang="en-US" sz="2800" b="1" dirty="0" smtClean="0"/>
          </a:p>
          <a:p>
            <a:r>
              <a:rPr lang="en-US" sz="2800" b="1" dirty="0" smtClean="0"/>
              <a:t>to prepare a calibration curve of salicylic acid from a series of standard solution to use it as a reference curve to obtain the concentration of unknown sample of the same drug .</a:t>
            </a:r>
            <a:endParaRPr lang="en-US" sz="2800" b="1" dirty="0"/>
          </a:p>
        </p:txBody>
      </p:sp>
    </p:spTree>
    <p:extLst>
      <p:ext uri="{BB962C8B-B14F-4D97-AF65-F5344CB8AC3E}">
        <p14:creationId xmlns="" xmlns:p14="http://schemas.microsoft.com/office/powerpoint/2010/main" val="982817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7024744" cy="1143000"/>
          </a:xfrm>
        </p:spPr>
        <p:txBody>
          <a:bodyPr>
            <a:normAutofit fontScale="90000"/>
          </a:bodyPr>
          <a:lstStyle/>
          <a:p>
            <a:r>
              <a:rPr lang="en-US" b="1" dirty="0" smtClean="0"/>
              <a:t>Procedure and calculations:</a:t>
            </a:r>
            <a:endParaRPr lang="en-US" b="1" dirty="0"/>
          </a:p>
        </p:txBody>
      </p:sp>
      <p:sp>
        <p:nvSpPr>
          <p:cNvPr id="3" name="Content Placeholder 2"/>
          <p:cNvSpPr>
            <a:spLocks noGrp="1"/>
          </p:cNvSpPr>
          <p:nvPr>
            <p:ph idx="1"/>
          </p:nvPr>
        </p:nvSpPr>
        <p:spPr>
          <a:xfrm>
            <a:off x="609600" y="1828800"/>
            <a:ext cx="8001000" cy="4495800"/>
          </a:xfrm>
        </p:spPr>
        <p:txBody>
          <a:bodyPr/>
          <a:lstStyle/>
          <a:p>
            <a:r>
              <a:rPr lang="en-US" dirty="0" smtClean="0"/>
              <a:t>1. prepare 250 ml of stock solution of sodium salicylate containing equivalent of 200 mg salicylic acid /100 ml</a:t>
            </a:r>
          </a:p>
          <a:p>
            <a:r>
              <a:rPr lang="en-US" dirty="0" smtClean="0"/>
              <a:t>Note : sodium salicylate is readily soluble in cold water , so it is used to prepare the stock solution of sodium salicylate after calculating its equivalent content of the acid .while salicylic acid is sparingly soluble cold water (1 part in 550 parts of water ), but more soluble in hot water (1part acid in 15 parts of boiling water ), from which it can be recrystallized </a:t>
            </a:r>
            <a:endParaRPr lang="en-US" dirty="0"/>
          </a:p>
        </p:txBody>
      </p:sp>
    </p:spTree>
    <p:extLst>
      <p:ext uri="{BB962C8B-B14F-4D97-AF65-F5344CB8AC3E}">
        <p14:creationId xmlns="" xmlns:p14="http://schemas.microsoft.com/office/powerpoint/2010/main" val="2037961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976" t="412" b="42748"/>
          <a:stretch/>
        </p:blipFill>
        <p:spPr bwMode="auto">
          <a:xfrm>
            <a:off x="1676400" y="914400"/>
            <a:ext cx="5760278" cy="4876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50550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024744" cy="1143000"/>
          </a:xfrm>
        </p:spPr>
        <p:txBody>
          <a:bodyPr>
            <a:normAutofit fontScale="90000"/>
          </a:bodyPr>
          <a:lstStyle/>
          <a:p>
            <a:r>
              <a:rPr lang="en-US" b="1" dirty="0" smtClean="0"/>
              <a:t>The practical course will cover the following experiments!! </a:t>
            </a:r>
            <a:endParaRPr lang="en-US" b="1" dirty="0"/>
          </a:p>
        </p:txBody>
      </p:sp>
      <p:sp>
        <p:nvSpPr>
          <p:cNvPr id="3" name="Content Placeholder 2"/>
          <p:cNvSpPr>
            <a:spLocks noGrp="1"/>
          </p:cNvSpPr>
          <p:nvPr>
            <p:ph idx="1"/>
          </p:nvPr>
        </p:nvSpPr>
        <p:spPr>
          <a:xfrm>
            <a:off x="1043492" y="1752600"/>
            <a:ext cx="7033708" cy="4267200"/>
          </a:xfrm>
          <a:solidFill>
            <a:schemeClr val="bg2">
              <a:lumMod val="20000"/>
              <a:lumOff val="80000"/>
            </a:schemeClr>
          </a:solidFill>
        </p:spPr>
        <p:txBody>
          <a:bodyPr>
            <a:normAutofit fontScale="92500"/>
          </a:bodyPr>
          <a:lstStyle/>
          <a:p>
            <a:r>
              <a:rPr lang="en-US" b="1" dirty="0" smtClean="0"/>
              <a:t>Exp .1Construction of calibration curve of Salicylic acid with the application of statistics </a:t>
            </a:r>
          </a:p>
          <a:p>
            <a:r>
              <a:rPr lang="en-US" b="1" dirty="0" smtClean="0"/>
              <a:t>EXP .2 In vitro evaluation of antacid </a:t>
            </a:r>
          </a:p>
          <a:p>
            <a:r>
              <a:rPr lang="en-US" b="1" dirty="0" smtClean="0"/>
              <a:t>EXP .3 In vitro evaluation of bulk forming laxatives </a:t>
            </a:r>
          </a:p>
          <a:p>
            <a:r>
              <a:rPr lang="en-US" b="1" dirty="0" smtClean="0"/>
              <a:t>EXP .4 Hydrolysis of acetyl salicylic acid solution in Sorensen phosphate buffer at pH 8</a:t>
            </a:r>
          </a:p>
          <a:p>
            <a:r>
              <a:rPr lang="en-US" b="1" dirty="0" smtClean="0"/>
              <a:t>Exp.5 pH and solvent effect on drug solubility </a:t>
            </a:r>
          </a:p>
          <a:p>
            <a:r>
              <a:rPr lang="en-US" b="1" dirty="0" smtClean="0"/>
              <a:t>EXP.6 In vitro dissolution of per-oral tablet </a:t>
            </a:r>
            <a:endParaRPr lang="en-US" b="1" dirty="0"/>
          </a:p>
        </p:txBody>
      </p:sp>
    </p:spTree>
    <p:extLst>
      <p:ext uri="{BB962C8B-B14F-4D97-AF65-F5344CB8AC3E}">
        <p14:creationId xmlns="" xmlns:p14="http://schemas.microsoft.com/office/powerpoint/2010/main" val="222978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ircle(in)">
                                      <p:cBhvr>
                                        <p:cTn id="10" dur="2000"/>
                                        <p:tgtEl>
                                          <p:spTgt spid="3">
                                            <p:bg/>
                                          </p:spTgt>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circle(in)">
                                      <p:cBhvr>
                                        <p:cTn id="28"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533400"/>
            <a:ext cx="8221881" cy="591575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74791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43000" y="914400"/>
            <a:ext cx="6553200" cy="51344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137801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024744" cy="1143000"/>
          </a:xfrm>
        </p:spPr>
        <p:txBody>
          <a:bodyPr/>
          <a:lstStyle/>
          <a:p>
            <a:r>
              <a:rPr lang="en-US" b="1" dirty="0" smtClean="0"/>
              <a:t>Notes: </a:t>
            </a:r>
            <a:endParaRPr lang="en-US" b="1" dirty="0"/>
          </a:p>
        </p:txBody>
      </p:sp>
      <mc:AlternateContent xmlns:mc="http://schemas.openxmlformats.org/markup-compatibility/2006">
        <mc:Choice xmlns="" xmlns:a14="http://schemas.microsoft.com/office/drawing/2010/main" Requires="a14">
          <p:sp>
            <p:nvSpPr>
              <p:cNvPr id="3" name="Content Placeholder 2"/>
              <p:cNvSpPr>
                <a:spLocks noGrp="1"/>
              </p:cNvSpPr>
              <p:nvPr>
                <p:ph idx="1"/>
              </p:nvPr>
            </p:nvSpPr>
            <p:spPr>
              <a:xfrm>
                <a:off x="609600" y="1524000"/>
                <a:ext cx="7924800" cy="4537229"/>
              </a:xfrm>
            </p:spPr>
            <p:txBody>
              <a:bodyPr>
                <a:normAutofit fontScale="92500" lnSpcReduction="10000"/>
              </a:bodyPr>
              <a:lstStyle/>
              <a:p>
                <a:r>
                  <a:rPr lang="en-US" dirty="0" smtClean="0"/>
                  <a:t>A- a complex will be formed between carboxyl and hydroxyl groups in salicylate with the color developing reagent resulting the violet color seen when both solutions are mixed </a:t>
                </a:r>
              </a:p>
              <a:p>
                <a:pPr marL="68580" indent="0">
                  <a:buNone/>
                </a:pPr>
                <a:r>
                  <a:rPr lang="en-US" dirty="0" smtClean="0"/>
                  <a:t>S.A.+ Fe </a:t>
                </a:r>
                <a14:m>
                  <m:oMath xmlns:m="http://schemas.openxmlformats.org/officeDocument/2006/math">
                    <m:sSup>
                      <m:sSupPr>
                        <m:ctrlPr>
                          <a:rPr lang="en-US" i="1" smtClean="0">
                            <a:latin typeface="Cambria Math"/>
                          </a:rPr>
                        </m:ctrlPr>
                      </m:sSupPr>
                      <m:e/>
                      <m:sup>
                        <m:r>
                          <a:rPr lang="en-US" b="0" i="1" smtClean="0">
                            <a:latin typeface="Cambria Math"/>
                          </a:rPr>
                          <m:t>+3</m:t>
                        </m:r>
                      </m:sup>
                    </m:sSup>
                  </m:oMath>
                </a14:m>
                <a:r>
                  <a:rPr lang="en-US" dirty="0" smtClean="0"/>
                  <a:t>             complex (violet color )absorb the light at 530 nm </a:t>
                </a:r>
              </a:p>
              <a:p>
                <a:pPr marL="68580" indent="0">
                  <a:buNone/>
                </a:pPr>
                <a:r>
                  <a:rPr lang="en-US" dirty="0" smtClean="0"/>
                  <a:t>b. Blank in this experiment consist of 1 ml d w +5 ml color developing reagent .</a:t>
                </a:r>
              </a:p>
              <a:p>
                <a:pPr marL="68580" indent="0">
                  <a:buNone/>
                </a:pPr>
                <a:r>
                  <a:rPr lang="en-US" dirty="0" smtClean="0"/>
                  <a:t>4- plot the absorbance versus concentration of S.A. </a:t>
                </a:r>
              </a:p>
              <a:p>
                <a:pPr marL="68580" indent="0">
                  <a:buNone/>
                </a:pPr>
                <a:r>
                  <a:rPr lang="en-US" dirty="0" smtClean="0"/>
                  <a:t>5- APPLY the least square method to calculate the slope and intercept .</a:t>
                </a:r>
              </a:p>
              <a:p>
                <a:pPr marL="68580" indent="0">
                  <a:buNone/>
                </a:pPr>
                <a:r>
                  <a:rPr lang="en-US" dirty="0" smtClean="0"/>
                  <a:t>6- use straight line equation to calculate  y</a:t>
                </a:r>
              </a:p>
              <a:p>
                <a:pPr marL="68580" indent="0">
                  <a:buNone/>
                </a:pPr>
                <a:r>
                  <a:rPr lang="en-US" dirty="0" smtClean="0"/>
                  <a:t>7- draw the line of best fit </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09600" y="1524000"/>
                <a:ext cx="7924800" cy="4537229"/>
              </a:xfrm>
              <a:blipFill rotWithShape="1">
                <a:blip r:embed="rId3" cstate="print"/>
                <a:stretch>
                  <a:fillRect l="-77" t="-1613" r="-1077" b="-1344"/>
                </a:stretch>
              </a:blipFill>
            </p:spPr>
            <p:txBody>
              <a:bodyPr/>
              <a:lstStyle/>
              <a:p>
                <a:r>
                  <a:rPr lang="en-US">
                    <a:noFill/>
                  </a:rPr>
                  <a:t> </a:t>
                </a:r>
              </a:p>
            </p:txBody>
          </p:sp>
        </mc:Fallback>
      </mc:AlternateContent>
      <p:cxnSp>
        <p:nvCxnSpPr>
          <p:cNvPr id="5" name="Straight Arrow Connector 4"/>
          <p:cNvCxnSpPr/>
          <p:nvPr/>
        </p:nvCxnSpPr>
        <p:spPr>
          <a:xfrm>
            <a:off x="2844800" y="3657600"/>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400800" y="51816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324600" y="5187696"/>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473652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772400" cy="1143000"/>
          </a:xfrm>
        </p:spPr>
        <p:txBody>
          <a:bodyPr>
            <a:normAutofit fontScale="90000"/>
          </a:bodyPr>
          <a:lstStyle/>
          <a:p>
            <a:r>
              <a:rPr lang="en-US" b="1" dirty="0" smtClean="0"/>
              <a:t>Introduction  </a:t>
            </a:r>
            <a:r>
              <a:rPr lang="en-US" b="1" dirty="0" err="1" smtClean="0"/>
              <a:t>Biopharmaceutics</a:t>
            </a:r>
            <a:r>
              <a:rPr lang="en-US" b="1" dirty="0" smtClean="0"/>
              <a:t> and Pharmacokinetics </a:t>
            </a:r>
            <a:endParaRPr lang="en-US" b="1" dirty="0"/>
          </a:p>
        </p:txBody>
      </p:sp>
      <p:sp>
        <p:nvSpPr>
          <p:cNvPr id="5" name="Content Placeholder 4"/>
          <p:cNvSpPr>
            <a:spLocks noGrp="1"/>
          </p:cNvSpPr>
          <p:nvPr>
            <p:ph idx="1"/>
          </p:nvPr>
        </p:nvSpPr>
        <p:spPr>
          <a:xfrm>
            <a:off x="762000" y="1905000"/>
            <a:ext cx="7391400" cy="3927629"/>
          </a:xfrm>
        </p:spPr>
        <p:txBody>
          <a:bodyPr/>
          <a:lstStyle/>
          <a:p>
            <a:r>
              <a:rPr lang="en-US" b="1" dirty="0" err="1" smtClean="0"/>
              <a:t>Biopharmaceutics</a:t>
            </a:r>
            <a:r>
              <a:rPr lang="en-US" b="1" dirty="0" smtClean="0"/>
              <a:t> </a:t>
            </a:r>
            <a:r>
              <a:rPr lang="en-US" dirty="0" smtClean="0"/>
              <a:t>: the study of influence of formulation on the therapeutic activity of drug products </a:t>
            </a:r>
          </a:p>
          <a:p>
            <a:r>
              <a:rPr lang="en-US" b="1" dirty="0" smtClean="0"/>
              <a:t>Pharmacokinetics </a:t>
            </a:r>
            <a:r>
              <a:rPr lang="en-US" dirty="0" smtClean="0"/>
              <a:t>: deal with the mathematical description of biological processes which affect the time course of absorption  and fate of drug in the body and which are themselves affected by drugs.</a:t>
            </a:r>
          </a:p>
          <a:p>
            <a:pPr marL="68580" indent="0">
              <a:buNone/>
            </a:pPr>
            <a:endParaRPr lang="en-US" dirty="0" smtClean="0"/>
          </a:p>
        </p:txBody>
      </p:sp>
    </p:spTree>
    <p:extLst>
      <p:ext uri="{BB962C8B-B14F-4D97-AF65-F5344CB8AC3E}">
        <p14:creationId xmlns="" xmlns:p14="http://schemas.microsoft.com/office/powerpoint/2010/main" val="55717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t>By kinetic we learn about :</a:t>
            </a:r>
            <a:br>
              <a:rPr lang="en-US" b="1" dirty="0" smtClean="0"/>
            </a:br>
            <a:endParaRPr lang="en-US" b="1" dirty="0"/>
          </a:p>
        </p:txBody>
      </p:sp>
      <p:sp>
        <p:nvSpPr>
          <p:cNvPr id="3" name="Content Placeholder 2"/>
          <p:cNvSpPr>
            <a:spLocks noGrp="1"/>
          </p:cNvSpPr>
          <p:nvPr>
            <p:ph idx="1"/>
          </p:nvPr>
        </p:nvSpPr>
        <p:spPr>
          <a:solidFill>
            <a:schemeClr val="accent3">
              <a:lumMod val="20000"/>
              <a:lumOff val="80000"/>
            </a:schemeClr>
          </a:solidFill>
        </p:spPr>
        <p:txBody>
          <a:bodyPr/>
          <a:lstStyle/>
          <a:p>
            <a:r>
              <a:rPr lang="en-US" b="1" dirty="0" smtClean="0"/>
              <a:t>Rate of absorption </a:t>
            </a:r>
          </a:p>
          <a:p>
            <a:r>
              <a:rPr lang="en-US" b="1" dirty="0" smtClean="0"/>
              <a:t>Rate of elimination of a drug and can </a:t>
            </a:r>
          </a:p>
          <a:p>
            <a:r>
              <a:rPr lang="en-US" b="1" dirty="0" smtClean="0"/>
              <a:t>Calculate the half life of a drug in the body </a:t>
            </a:r>
          </a:p>
          <a:p>
            <a:pPr marL="68580" indent="0">
              <a:buNone/>
            </a:pPr>
            <a:r>
              <a:rPr lang="en-US" b="1" dirty="0" smtClean="0"/>
              <a:t>So we can predict what will be the duration of correct dosage regimen for maintaining a therapeutic level</a:t>
            </a:r>
          </a:p>
          <a:p>
            <a:endParaRPr lang="en-US" b="1" dirty="0"/>
          </a:p>
        </p:txBody>
      </p:sp>
    </p:spTree>
    <p:extLst>
      <p:ext uri="{BB962C8B-B14F-4D97-AF65-F5344CB8AC3E}">
        <p14:creationId xmlns="" xmlns:p14="http://schemas.microsoft.com/office/powerpoint/2010/main" val="111958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8" presetID="16" presetClass="emph" presetSubtype="0" fill="hold" grpId="0" nodeType="withEffect">
                                  <p:stCondLst>
                                    <p:cond delay="0"/>
                                  </p:stCondLst>
                                  <p:iterate type="lt">
                                    <p:tmPct val="4000"/>
                                  </p:iterate>
                                  <p:childTnLst>
                                    <p:set>
                                      <p:cBhvr override="childStyle">
                                        <p:cTn id="29" dur="500" fill="hold"/>
                                        <p:tgtEl>
                                          <p:spTgt spid="3">
                                            <p:txEl>
                                              <p:pRg st="3" end="3"/>
                                            </p:txEl>
                                          </p:spTgt>
                                        </p:tgtEl>
                                        <p:attrNameLst>
                                          <p:attrName>style.color</p:attrName>
                                        </p:attrNameLst>
                                      </p:cBhvr>
                                      <p:to>
                                        <p:clrVal>
                                          <a:srgbClr val="BF4D00"/>
                                        </p:clrVal>
                                      </p:to>
                                    </p:set>
                                    <p:set>
                                      <p:cBhvr>
                                        <p:cTn id="30" dur="500" fill="hold"/>
                                        <p:tgtEl>
                                          <p:spTgt spid="3">
                                            <p:txEl>
                                              <p:pRg st="3" end="3"/>
                                            </p:txEl>
                                          </p:spTgt>
                                        </p:tgtEl>
                                        <p:attrNameLst>
                                          <p:attrName>fillcolor</p:attrName>
                                        </p:attrNameLst>
                                      </p:cBhvr>
                                      <p:to>
                                        <p:clrVal>
                                          <a:srgbClr val="BF4D00"/>
                                        </p:clrVal>
                                      </p:to>
                                    </p:set>
                                    <p:set>
                                      <p:cBhvr>
                                        <p:cTn id="31"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024744" cy="1143000"/>
          </a:xfrm>
        </p:spPr>
        <p:txBody>
          <a:bodyPr/>
          <a:lstStyle/>
          <a:p>
            <a:endParaRPr lang="en-US"/>
          </a:p>
        </p:txBody>
      </p:sp>
      <p:sp>
        <p:nvSpPr>
          <p:cNvPr id="3" name="Content Placeholder 2"/>
          <p:cNvSpPr>
            <a:spLocks noGrp="1"/>
          </p:cNvSpPr>
          <p:nvPr>
            <p:ph idx="1"/>
          </p:nvPr>
        </p:nvSpPr>
        <p:spPr>
          <a:xfrm>
            <a:off x="1043492" y="1676400"/>
            <a:ext cx="6777317" cy="4156229"/>
          </a:xfrm>
        </p:spPr>
        <p:txBody>
          <a:bodyPr/>
          <a:lstStyle/>
          <a:p>
            <a:r>
              <a:rPr lang="en-US" dirty="0" smtClean="0"/>
              <a:t>During the practical course certain dosage form will be evaluated </a:t>
            </a:r>
            <a:r>
              <a:rPr lang="en-US" dirty="0" smtClean="0">
                <a:solidFill>
                  <a:srgbClr val="FF0000"/>
                </a:solidFill>
              </a:rPr>
              <a:t>in vitro </a:t>
            </a:r>
            <a:r>
              <a:rPr lang="en-US" dirty="0" smtClean="0"/>
              <a:t>(means outside the body in the lab )</a:t>
            </a:r>
          </a:p>
          <a:p>
            <a:r>
              <a:rPr lang="en-US" dirty="0" smtClean="0">
                <a:solidFill>
                  <a:srgbClr val="FF0000"/>
                </a:solidFill>
              </a:rPr>
              <a:t>In vivo </a:t>
            </a:r>
            <a:r>
              <a:rPr lang="en-US" dirty="0" smtClean="0"/>
              <a:t>(means inside the body )</a:t>
            </a:r>
            <a:endParaRPr lang="en-US" dirty="0"/>
          </a:p>
        </p:txBody>
      </p:sp>
    </p:spTree>
    <p:extLst>
      <p:ext uri="{BB962C8B-B14F-4D97-AF65-F5344CB8AC3E}">
        <p14:creationId xmlns="" xmlns:p14="http://schemas.microsoft.com/office/powerpoint/2010/main" val="809732389"/>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smtClean="0">
                <a:solidFill>
                  <a:schemeClr val="tx1"/>
                </a:solidFill>
              </a:rPr>
              <a:t>Lab 1 :Preparation of calibration curve of salicylic acid with the application of statistics </a:t>
            </a:r>
            <a:endParaRPr lang="en-US" sz="2800" b="1" dirty="0">
              <a:solidFill>
                <a:schemeClr val="tx1"/>
              </a:solidFill>
            </a:endParaRP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70709" y="2286000"/>
            <a:ext cx="6941428" cy="373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423899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85800" y="685800"/>
            <a:ext cx="7806751" cy="533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57767612"/>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68580" indent="0">
              <a:buNone/>
            </a:pPr>
            <a:r>
              <a:rPr lang="en-US" dirty="0" smtClean="0"/>
              <a:t>Let us watch the following   scientific video </a:t>
            </a:r>
            <a:endParaRPr lang="en-US" dirty="0"/>
          </a:p>
        </p:txBody>
      </p:sp>
    </p:spTree>
    <p:extLst>
      <p:ext uri="{BB962C8B-B14F-4D97-AF65-F5344CB8AC3E}">
        <p14:creationId xmlns="" xmlns:p14="http://schemas.microsoft.com/office/powerpoint/2010/main" val="16182865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9"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838200"/>
            <a:ext cx="6979826" cy="5105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381960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1463</TotalTime>
  <Words>523</Words>
  <Application>Microsoft Office PowerPoint</Application>
  <PresentationFormat>On-screen Show (4:3)</PresentationFormat>
  <Paragraphs>57</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Austin</vt:lpstr>
      <vt:lpstr>Biopharmacy </vt:lpstr>
      <vt:lpstr>The practical course will cover the following experiments!! </vt:lpstr>
      <vt:lpstr>Introduction  Biopharmaceutics and Pharmacokinetics </vt:lpstr>
      <vt:lpstr>By kinetic we learn about : </vt:lpstr>
      <vt:lpstr>Slide 5</vt:lpstr>
      <vt:lpstr>Lab 1 :Preparation of calibration curve of salicylic acid with the application of statistics </vt:lpstr>
      <vt:lpstr>Slide 7</vt:lpstr>
      <vt:lpstr>Slide 8</vt:lpstr>
      <vt:lpstr>Slide 9</vt:lpstr>
      <vt:lpstr>Slide 10</vt:lpstr>
      <vt:lpstr>Slide 11</vt:lpstr>
      <vt:lpstr>Spectrophotometric methods  </vt:lpstr>
      <vt:lpstr>Slide 13</vt:lpstr>
      <vt:lpstr>The fundamental relationship </vt:lpstr>
      <vt:lpstr>Slide 15</vt:lpstr>
      <vt:lpstr>SPECTROPHOTOMETER </vt:lpstr>
      <vt:lpstr>Aim of experiment </vt:lpstr>
      <vt:lpstr>Procedure and calculations:</vt:lpstr>
      <vt:lpstr>Slide 19</vt:lpstr>
      <vt:lpstr>Slide 20</vt:lpstr>
      <vt:lpstr>Slide 21</vt:lpstr>
      <vt:lpstr>Notes: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Biopharmacy </dc:title>
  <dc:creator>nora</dc:creator>
  <cp:lastModifiedBy>Ali</cp:lastModifiedBy>
  <cp:revision>38</cp:revision>
  <dcterms:created xsi:type="dcterms:W3CDTF">2006-08-16T00:00:00Z</dcterms:created>
  <dcterms:modified xsi:type="dcterms:W3CDTF">2018-10-07T20:12:49Z</dcterms:modified>
</cp:coreProperties>
</file>