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6"/>
  </p:notes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 id="282" r:id="rId27"/>
    <p:sldId id="283" r:id="rId28"/>
    <p:sldId id="284" r:id="rId29"/>
    <p:sldId id="285" r:id="rId30"/>
    <p:sldId id="286" r:id="rId31"/>
    <p:sldId id="287" r:id="rId32"/>
    <p:sldId id="288" r:id="rId33"/>
    <p:sldId id="289" r:id="rId34"/>
    <p:sldId id="290" r:id="rId3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43" d="100"/>
          <a:sy n="43" d="100"/>
        </p:scale>
        <p:origin x="-1296" y="-10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3.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5.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F184198-4D15-4EA1-B860-E6B4D29A26AC}" type="datetimeFigureOut">
              <a:rPr lang="en-US" smtClean="0"/>
              <a:t>10/1/2018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610BBDC-0562-47A0-908C-DD90625E6A60}" type="slidenum">
              <a:rPr lang="en-US" smtClean="0"/>
              <a:t>‹#›</a:t>
            </a:fld>
            <a:endParaRPr lang="en-US"/>
          </a:p>
        </p:txBody>
      </p:sp>
    </p:spTree>
    <p:extLst>
      <p:ext uri="{BB962C8B-B14F-4D97-AF65-F5344CB8AC3E}">
        <p14:creationId xmlns:p14="http://schemas.microsoft.com/office/powerpoint/2010/main" val="187729530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02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902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r>
              <a:rPr lang="en-US" smtClean="0">
                <a:cs typeface="Arial" charset="0"/>
              </a:rPr>
              <a:t>55</a:t>
            </a:r>
            <a:endParaRPr lang="ar-IQ" smtClean="0"/>
          </a:p>
        </p:txBody>
      </p:sp>
      <p:sp>
        <p:nvSpPr>
          <p:cNvPr id="12902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Garamond" pitchFamily="18" charset="0"/>
                <a:cs typeface="Arial" charset="0"/>
              </a:defRPr>
            </a:lvl1pPr>
            <a:lvl2pPr marL="742950" indent="-285750" eaLnBrk="0" hangingPunct="0">
              <a:defRPr>
                <a:solidFill>
                  <a:schemeClr val="tx1"/>
                </a:solidFill>
                <a:latin typeface="Garamond" pitchFamily="18" charset="0"/>
                <a:cs typeface="Arial" charset="0"/>
              </a:defRPr>
            </a:lvl2pPr>
            <a:lvl3pPr marL="1143000" indent="-228600" eaLnBrk="0" hangingPunct="0">
              <a:defRPr>
                <a:solidFill>
                  <a:schemeClr val="tx1"/>
                </a:solidFill>
                <a:latin typeface="Garamond" pitchFamily="18" charset="0"/>
                <a:cs typeface="Arial" charset="0"/>
              </a:defRPr>
            </a:lvl3pPr>
            <a:lvl4pPr marL="1600200" indent="-228600" eaLnBrk="0" hangingPunct="0">
              <a:defRPr>
                <a:solidFill>
                  <a:schemeClr val="tx1"/>
                </a:solidFill>
                <a:latin typeface="Garamond" pitchFamily="18" charset="0"/>
                <a:cs typeface="Arial" charset="0"/>
              </a:defRPr>
            </a:lvl4pPr>
            <a:lvl5pPr marL="2057400" indent="-228600" eaLnBrk="0" hangingPunct="0">
              <a:defRPr>
                <a:solidFill>
                  <a:schemeClr val="tx1"/>
                </a:solidFill>
                <a:latin typeface="Garamond" pitchFamily="18" charset="0"/>
                <a:cs typeface="Arial" charset="0"/>
              </a:defRPr>
            </a:lvl5pPr>
            <a:lvl6pPr marL="2514600" indent="-228600" algn="r" rtl="1" eaLnBrk="0" fontAlgn="base" hangingPunct="0">
              <a:spcBef>
                <a:spcPct val="0"/>
              </a:spcBef>
              <a:spcAft>
                <a:spcPct val="0"/>
              </a:spcAft>
              <a:defRPr>
                <a:solidFill>
                  <a:schemeClr val="tx1"/>
                </a:solidFill>
                <a:latin typeface="Garamond" pitchFamily="18" charset="0"/>
                <a:cs typeface="Arial" charset="0"/>
              </a:defRPr>
            </a:lvl6pPr>
            <a:lvl7pPr marL="2971800" indent="-228600" algn="r" rtl="1" eaLnBrk="0" fontAlgn="base" hangingPunct="0">
              <a:spcBef>
                <a:spcPct val="0"/>
              </a:spcBef>
              <a:spcAft>
                <a:spcPct val="0"/>
              </a:spcAft>
              <a:defRPr>
                <a:solidFill>
                  <a:schemeClr val="tx1"/>
                </a:solidFill>
                <a:latin typeface="Garamond" pitchFamily="18" charset="0"/>
                <a:cs typeface="Arial" charset="0"/>
              </a:defRPr>
            </a:lvl7pPr>
            <a:lvl8pPr marL="3429000" indent="-228600" algn="r" rtl="1" eaLnBrk="0" fontAlgn="base" hangingPunct="0">
              <a:spcBef>
                <a:spcPct val="0"/>
              </a:spcBef>
              <a:spcAft>
                <a:spcPct val="0"/>
              </a:spcAft>
              <a:defRPr>
                <a:solidFill>
                  <a:schemeClr val="tx1"/>
                </a:solidFill>
                <a:latin typeface="Garamond" pitchFamily="18" charset="0"/>
                <a:cs typeface="Arial" charset="0"/>
              </a:defRPr>
            </a:lvl8pPr>
            <a:lvl9pPr marL="3886200" indent="-228600" algn="r" rtl="1" eaLnBrk="0" fontAlgn="base" hangingPunct="0">
              <a:spcBef>
                <a:spcPct val="0"/>
              </a:spcBef>
              <a:spcAft>
                <a:spcPct val="0"/>
              </a:spcAft>
              <a:defRPr>
                <a:solidFill>
                  <a:schemeClr val="tx1"/>
                </a:solidFill>
                <a:latin typeface="Garamond" pitchFamily="18" charset="0"/>
                <a:cs typeface="Arial" charset="0"/>
              </a:defRPr>
            </a:lvl9pPr>
          </a:lstStyle>
          <a:p>
            <a:pPr eaLnBrk="1" hangingPunct="1"/>
            <a:fld id="{06E60E70-A426-498F-97B0-2E093F40AE29}" type="slidenum">
              <a:rPr lang="ar-IQ" smtClean="0"/>
              <a:pPr eaLnBrk="1" hangingPunct="1"/>
              <a:t>2</a:t>
            </a:fld>
            <a:endParaRPr lang="ar-IQ"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6B55D90-6B22-4F43-8B24-13DE7BCF6093}" type="datetimeFigureOut">
              <a:rPr lang="en-US" smtClean="0"/>
              <a:t>10/1/2018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7DE26C-171D-49C9-AA53-C162E005F4B8}" type="slidenum">
              <a:rPr lang="en-US" smtClean="0"/>
              <a:t>‹#›</a:t>
            </a:fld>
            <a:endParaRPr lang="en-US"/>
          </a:p>
        </p:txBody>
      </p:sp>
    </p:spTree>
    <p:extLst>
      <p:ext uri="{BB962C8B-B14F-4D97-AF65-F5344CB8AC3E}">
        <p14:creationId xmlns:p14="http://schemas.microsoft.com/office/powerpoint/2010/main" val="29027687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6B55D90-6B22-4F43-8B24-13DE7BCF6093}" type="datetimeFigureOut">
              <a:rPr lang="en-US" smtClean="0"/>
              <a:t>10/1/2018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7DE26C-171D-49C9-AA53-C162E005F4B8}" type="slidenum">
              <a:rPr lang="en-US" smtClean="0"/>
              <a:t>‹#›</a:t>
            </a:fld>
            <a:endParaRPr lang="en-US"/>
          </a:p>
        </p:txBody>
      </p:sp>
    </p:spTree>
    <p:extLst>
      <p:ext uri="{BB962C8B-B14F-4D97-AF65-F5344CB8AC3E}">
        <p14:creationId xmlns:p14="http://schemas.microsoft.com/office/powerpoint/2010/main" val="33454195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6B55D90-6B22-4F43-8B24-13DE7BCF6093}" type="datetimeFigureOut">
              <a:rPr lang="en-US" smtClean="0"/>
              <a:t>10/1/2018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7DE26C-171D-49C9-AA53-C162E005F4B8}" type="slidenum">
              <a:rPr lang="en-US" smtClean="0"/>
              <a:t>‹#›</a:t>
            </a:fld>
            <a:endParaRPr lang="en-US"/>
          </a:p>
        </p:txBody>
      </p:sp>
    </p:spTree>
    <p:extLst>
      <p:ext uri="{BB962C8B-B14F-4D97-AF65-F5344CB8AC3E}">
        <p14:creationId xmlns:p14="http://schemas.microsoft.com/office/powerpoint/2010/main" val="14142965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6B55D90-6B22-4F43-8B24-13DE7BCF6093}" type="datetimeFigureOut">
              <a:rPr lang="en-US" smtClean="0"/>
              <a:t>10/1/2018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7DE26C-171D-49C9-AA53-C162E005F4B8}" type="slidenum">
              <a:rPr lang="en-US" smtClean="0"/>
              <a:t>‹#›</a:t>
            </a:fld>
            <a:endParaRPr lang="en-US"/>
          </a:p>
        </p:txBody>
      </p:sp>
    </p:spTree>
    <p:extLst>
      <p:ext uri="{BB962C8B-B14F-4D97-AF65-F5344CB8AC3E}">
        <p14:creationId xmlns:p14="http://schemas.microsoft.com/office/powerpoint/2010/main" val="39034322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6B55D90-6B22-4F43-8B24-13DE7BCF6093}" type="datetimeFigureOut">
              <a:rPr lang="en-US" smtClean="0"/>
              <a:t>10/1/2018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7DE26C-171D-49C9-AA53-C162E005F4B8}" type="slidenum">
              <a:rPr lang="en-US" smtClean="0"/>
              <a:t>‹#›</a:t>
            </a:fld>
            <a:endParaRPr lang="en-US"/>
          </a:p>
        </p:txBody>
      </p:sp>
    </p:spTree>
    <p:extLst>
      <p:ext uri="{BB962C8B-B14F-4D97-AF65-F5344CB8AC3E}">
        <p14:creationId xmlns:p14="http://schemas.microsoft.com/office/powerpoint/2010/main" val="39394785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6B55D90-6B22-4F43-8B24-13DE7BCF6093}" type="datetimeFigureOut">
              <a:rPr lang="en-US" smtClean="0"/>
              <a:t>10/1/2018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E7DE26C-171D-49C9-AA53-C162E005F4B8}" type="slidenum">
              <a:rPr lang="en-US" smtClean="0"/>
              <a:t>‹#›</a:t>
            </a:fld>
            <a:endParaRPr lang="en-US"/>
          </a:p>
        </p:txBody>
      </p:sp>
    </p:spTree>
    <p:extLst>
      <p:ext uri="{BB962C8B-B14F-4D97-AF65-F5344CB8AC3E}">
        <p14:creationId xmlns:p14="http://schemas.microsoft.com/office/powerpoint/2010/main" val="33871470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6B55D90-6B22-4F43-8B24-13DE7BCF6093}" type="datetimeFigureOut">
              <a:rPr lang="en-US" smtClean="0"/>
              <a:t>10/1/2018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E7DE26C-171D-49C9-AA53-C162E005F4B8}" type="slidenum">
              <a:rPr lang="en-US" smtClean="0"/>
              <a:t>‹#›</a:t>
            </a:fld>
            <a:endParaRPr lang="en-US"/>
          </a:p>
        </p:txBody>
      </p:sp>
    </p:spTree>
    <p:extLst>
      <p:ext uri="{BB962C8B-B14F-4D97-AF65-F5344CB8AC3E}">
        <p14:creationId xmlns:p14="http://schemas.microsoft.com/office/powerpoint/2010/main" val="41908840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6B55D90-6B22-4F43-8B24-13DE7BCF6093}" type="datetimeFigureOut">
              <a:rPr lang="en-US" smtClean="0"/>
              <a:t>10/1/2018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E7DE26C-171D-49C9-AA53-C162E005F4B8}" type="slidenum">
              <a:rPr lang="en-US" smtClean="0"/>
              <a:t>‹#›</a:t>
            </a:fld>
            <a:endParaRPr lang="en-US"/>
          </a:p>
        </p:txBody>
      </p:sp>
    </p:spTree>
    <p:extLst>
      <p:ext uri="{BB962C8B-B14F-4D97-AF65-F5344CB8AC3E}">
        <p14:creationId xmlns:p14="http://schemas.microsoft.com/office/powerpoint/2010/main" val="41224389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6B55D90-6B22-4F43-8B24-13DE7BCF6093}" type="datetimeFigureOut">
              <a:rPr lang="en-US" smtClean="0"/>
              <a:t>10/1/2018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E7DE26C-171D-49C9-AA53-C162E005F4B8}" type="slidenum">
              <a:rPr lang="en-US" smtClean="0"/>
              <a:t>‹#›</a:t>
            </a:fld>
            <a:endParaRPr lang="en-US"/>
          </a:p>
        </p:txBody>
      </p:sp>
    </p:spTree>
    <p:extLst>
      <p:ext uri="{BB962C8B-B14F-4D97-AF65-F5344CB8AC3E}">
        <p14:creationId xmlns:p14="http://schemas.microsoft.com/office/powerpoint/2010/main" val="8586958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6B55D90-6B22-4F43-8B24-13DE7BCF6093}" type="datetimeFigureOut">
              <a:rPr lang="en-US" smtClean="0"/>
              <a:t>10/1/2018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E7DE26C-171D-49C9-AA53-C162E005F4B8}" type="slidenum">
              <a:rPr lang="en-US" smtClean="0"/>
              <a:t>‹#›</a:t>
            </a:fld>
            <a:endParaRPr lang="en-US"/>
          </a:p>
        </p:txBody>
      </p:sp>
    </p:spTree>
    <p:extLst>
      <p:ext uri="{BB962C8B-B14F-4D97-AF65-F5344CB8AC3E}">
        <p14:creationId xmlns:p14="http://schemas.microsoft.com/office/powerpoint/2010/main" val="6128982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6B55D90-6B22-4F43-8B24-13DE7BCF6093}" type="datetimeFigureOut">
              <a:rPr lang="en-US" smtClean="0"/>
              <a:t>10/1/2018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E7DE26C-171D-49C9-AA53-C162E005F4B8}" type="slidenum">
              <a:rPr lang="en-US" smtClean="0"/>
              <a:t>‹#›</a:t>
            </a:fld>
            <a:endParaRPr lang="en-US"/>
          </a:p>
        </p:txBody>
      </p:sp>
    </p:spTree>
    <p:extLst>
      <p:ext uri="{BB962C8B-B14F-4D97-AF65-F5344CB8AC3E}">
        <p14:creationId xmlns:p14="http://schemas.microsoft.com/office/powerpoint/2010/main" val="13393685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6B55D90-6B22-4F43-8B24-13DE7BCF6093}" type="datetimeFigureOut">
              <a:rPr lang="en-US" smtClean="0"/>
              <a:t>10/1/2018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E7DE26C-171D-49C9-AA53-C162E005F4B8}" type="slidenum">
              <a:rPr lang="en-US" smtClean="0"/>
              <a:t>‹#›</a:t>
            </a:fld>
            <a:endParaRPr lang="en-US"/>
          </a:p>
        </p:txBody>
      </p:sp>
    </p:spTree>
    <p:extLst>
      <p:ext uri="{BB962C8B-B14F-4D97-AF65-F5344CB8AC3E}">
        <p14:creationId xmlns:p14="http://schemas.microsoft.com/office/powerpoint/2010/main" val="234121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1.emf"/></Relationships>
</file>

<file path=ppt/slides/_rels/slide21.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image" Target="../media/image2.emf"/></Relationships>
</file>

<file path=ppt/slides/_rels/slide22.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2.xml"/><Relationship Id="rId1" Type="http://schemas.openxmlformats.org/officeDocument/2006/relationships/vmlDrawing" Target="../drawings/vmlDrawing3.vml"/><Relationship Id="rId4" Type="http://schemas.openxmlformats.org/officeDocument/2006/relationships/image" Target="../media/image3.emf"/></Relationships>
</file>

<file path=ppt/slides/_rels/slide23.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Layout" Target="../slideLayouts/slideLayout2.xml"/><Relationship Id="rId1" Type="http://schemas.openxmlformats.org/officeDocument/2006/relationships/vmlDrawing" Target="../drawings/vmlDrawing4.vml"/><Relationship Id="rId4" Type="http://schemas.openxmlformats.org/officeDocument/2006/relationships/image" Target="../media/image4.emf"/></Relationships>
</file>

<file path=ppt/slides/_rels/slide24.xml.rels><?xml version="1.0" encoding="UTF-8" standalone="yes"?>
<Relationships xmlns="http://schemas.openxmlformats.org/package/2006/relationships"><Relationship Id="rId3" Type="http://schemas.openxmlformats.org/officeDocument/2006/relationships/oleObject" Target="../embeddings/oleObject5.bin"/><Relationship Id="rId2" Type="http://schemas.openxmlformats.org/officeDocument/2006/relationships/slideLayout" Target="../slideLayouts/slideLayout2.xml"/><Relationship Id="rId1" Type="http://schemas.openxmlformats.org/officeDocument/2006/relationships/vmlDrawing" Target="../drawings/vmlDrawing5.vml"/><Relationship Id="rId4" Type="http://schemas.openxmlformats.org/officeDocument/2006/relationships/image" Target="../media/image5.emf"/></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685800" y="1143000"/>
            <a:ext cx="7772400" cy="5181600"/>
          </a:xfrm>
        </p:spPr>
        <p:txBody>
          <a:bodyPr>
            <a:normAutofit fontScale="90000"/>
          </a:bodyPr>
          <a:lstStyle/>
          <a:p>
            <a:pPr eaLnBrk="1" hangingPunct="1">
              <a:defRPr/>
            </a:pPr>
            <a:r>
              <a:rPr lang="en-US" sz="4000" dirty="0" smtClean="0">
                <a:solidFill>
                  <a:srgbClr val="FFC000"/>
                </a:solidFill>
                <a:effectLst/>
              </a:rPr>
              <a:t>3</a:t>
            </a:r>
            <a:r>
              <a:rPr lang="en-US" sz="4000" baseline="30000" dirty="0" smtClean="0">
                <a:solidFill>
                  <a:srgbClr val="FFC000"/>
                </a:solidFill>
                <a:effectLst/>
              </a:rPr>
              <a:t>rd</a:t>
            </a:r>
            <a:r>
              <a:rPr lang="en-US" sz="4000" dirty="0" smtClean="0">
                <a:solidFill>
                  <a:srgbClr val="FFC000"/>
                </a:solidFill>
                <a:effectLst/>
              </a:rPr>
              <a:t> </a:t>
            </a:r>
            <a:r>
              <a:rPr lang="en-US" sz="4000" dirty="0" smtClean="0">
                <a:solidFill>
                  <a:srgbClr val="FFC000"/>
                </a:solidFill>
                <a:effectLst/>
              </a:rPr>
              <a:t>Year Pharmacy</a:t>
            </a:r>
            <a:br>
              <a:rPr lang="en-US" sz="4000" dirty="0" smtClean="0">
                <a:solidFill>
                  <a:srgbClr val="FFC000"/>
                </a:solidFill>
                <a:effectLst/>
              </a:rPr>
            </a:br>
            <a:r>
              <a:rPr lang="en-US" sz="4000" dirty="0" smtClean="0">
                <a:solidFill>
                  <a:srgbClr val="FFC000"/>
                </a:solidFill>
                <a:effectLst/>
              </a:rPr>
              <a:t>Inorganic Pharmaceutical Chemistry</a:t>
            </a:r>
            <a:r>
              <a:rPr lang="en-US" sz="4000" dirty="0">
                <a:solidFill>
                  <a:srgbClr val="FFC000"/>
                </a:solidFill>
                <a:effectLst/>
              </a:rPr>
              <a:t/>
            </a:r>
            <a:br>
              <a:rPr lang="en-US" sz="4000" dirty="0">
                <a:solidFill>
                  <a:srgbClr val="FFC000"/>
                </a:solidFill>
                <a:effectLst/>
              </a:rPr>
            </a:br>
            <a:r>
              <a:rPr lang="en-US" sz="4000" dirty="0" smtClean="0">
                <a:solidFill>
                  <a:srgbClr val="FFC000"/>
                </a:solidFill>
                <a:effectLst/>
              </a:rPr>
              <a:t>2018-2019</a:t>
            </a:r>
            <a:br>
              <a:rPr lang="en-US" sz="4000" dirty="0" smtClean="0">
                <a:solidFill>
                  <a:srgbClr val="FFC000"/>
                </a:solidFill>
                <a:effectLst/>
              </a:rPr>
            </a:br>
            <a:r>
              <a:rPr lang="en-US" sz="4000" dirty="0" smtClean="0">
                <a:solidFill>
                  <a:srgbClr val="FFC000"/>
                </a:solidFill>
                <a:effectLst/>
              </a:rPr>
              <a:t/>
            </a:r>
            <a:br>
              <a:rPr lang="en-US" sz="4000" dirty="0" smtClean="0">
                <a:solidFill>
                  <a:srgbClr val="FFC000"/>
                </a:solidFill>
                <a:effectLst/>
              </a:rPr>
            </a:br>
            <a:r>
              <a:rPr lang="en-US" sz="4000" dirty="0" smtClean="0">
                <a:solidFill>
                  <a:srgbClr val="FFC000"/>
                </a:solidFill>
                <a:effectLst/>
              </a:rPr>
              <a:t> </a:t>
            </a:r>
            <a:r>
              <a:rPr lang="en-US" sz="4000" dirty="0" smtClean="0">
                <a:solidFill>
                  <a:srgbClr val="FF0000"/>
                </a:solidFill>
                <a:effectLst/>
              </a:rPr>
              <a:t>Lectures 1 and 2</a:t>
            </a:r>
            <a:r>
              <a:rPr lang="en-US" sz="4000" dirty="0">
                <a:solidFill>
                  <a:srgbClr val="FF0000"/>
                </a:solidFill>
                <a:effectLst/>
              </a:rPr>
              <a:t/>
            </a:r>
            <a:br>
              <a:rPr lang="en-US" sz="4000" dirty="0">
                <a:solidFill>
                  <a:srgbClr val="FF0000"/>
                </a:solidFill>
                <a:effectLst/>
              </a:rPr>
            </a:br>
            <a:r>
              <a:rPr lang="en-US" sz="4000" dirty="0" smtClean="0">
                <a:solidFill>
                  <a:srgbClr val="FF0000"/>
                </a:solidFill>
                <a:effectLst/>
              </a:rPr>
              <a:t>Atomic </a:t>
            </a:r>
            <a:r>
              <a:rPr lang="en-US" sz="4000" dirty="0">
                <a:solidFill>
                  <a:srgbClr val="FF0000"/>
                </a:solidFill>
                <a:effectLst/>
              </a:rPr>
              <a:t>and Molecular Structure / </a:t>
            </a:r>
            <a:r>
              <a:rPr lang="en-US" sz="4000" dirty="0" smtClean="0">
                <a:solidFill>
                  <a:srgbClr val="FF0000"/>
                </a:solidFill>
                <a:effectLst/>
              </a:rPr>
              <a:t/>
            </a:r>
            <a:br>
              <a:rPr lang="en-US" sz="4000" dirty="0" smtClean="0">
                <a:solidFill>
                  <a:srgbClr val="FF0000"/>
                </a:solidFill>
                <a:effectLst/>
              </a:rPr>
            </a:br>
            <a:r>
              <a:rPr lang="en-US" sz="4000" dirty="0" smtClean="0">
                <a:solidFill>
                  <a:srgbClr val="FF0000"/>
                </a:solidFill>
                <a:effectLst/>
              </a:rPr>
              <a:t>  </a:t>
            </a:r>
            <a:r>
              <a:rPr lang="en-US" sz="4000" dirty="0" err="1" smtClean="0">
                <a:solidFill>
                  <a:srgbClr val="FF0000"/>
                </a:solidFill>
                <a:effectLst/>
              </a:rPr>
              <a:t>Complexation</a:t>
            </a:r>
            <a:r>
              <a:rPr lang="en-US" sz="4000" dirty="0" smtClean="0">
                <a:solidFill>
                  <a:srgbClr val="FF0000"/>
                </a:solidFill>
                <a:effectLst/>
              </a:rPr>
              <a:t> (slides 1-34</a:t>
            </a:r>
            <a:r>
              <a:rPr lang="en-US" sz="4000" dirty="0" smtClean="0">
                <a:solidFill>
                  <a:srgbClr val="FF0000"/>
                </a:solidFill>
                <a:effectLst/>
              </a:rPr>
              <a:t>)</a:t>
            </a:r>
            <a:br>
              <a:rPr lang="en-US" sz="4000" dirty="0" smtClean="0">
                <a:solidFill>
                  <a:srgbClr val="FF0000"/>
                </a:solidFill>
                <a:effectLst/>
              </a:rPr>
            </a:br>
            <a:r>
              <a:rPr lang="en-US" sz="4000" dirty="0">
                <a:solidFill>
                  <a:srgbClr val="FFC000"/>
                </a:solidFill>
                <a:effectLst/>
              </a:rPr>
              <a:t/>
            </a:r>
            <a:br>
              <a:rPr lang="en-US" sz="4000" dirty="0">
                <a:solidFill>
                  <a:srgbClr val="FFC000"/>
                </a:solidFill>
                <a:effectLst/>
              </a:rPr>
            </a:br>
            <a:r>
              <a:rPr lang="en-US" sz="2400" dirty="0" smtClean="0">
                <a:solidFill>
                  <a:srgbClr val="00B0F0"/>
                </a:solidFill>
                <a:effectLst/>
              </a:rPr>
              <a:t>Dr. </a:t>
            </a:r>
            <a:r>
              <a:rPr lang="en-US" sz="2400" dirty="0" err="1" smtClean="0">
                <a:solidFill>
                  <a:srgbClr val="00B0F0"/>
                </a:solidFill>
                <a:effectLst/>
              </a:rPr>
              <a:t>Kassim</a:t>
            </a:r>
            <a:r>
              <a:rPr lang="en-US" sz="2400" dirty="0" smtClean="0">
                <a:solidFill>
                  <a:srgbClr val="00B0F0"/>
                </a:solidFill>
                <a:effectLst/>
              </a:rPr>
              <a:t> </a:t>
            </a:r>
            <a:r>
              <a:rPr lang="en-US" sz="2400" smtClean="0">
                <a:solidFill>
                  <a:srgbClr val="00B0F0"/>
                </a:solidFill>
                <a:effectLst/>
              </a:rPr>
              <a:t>Mohammed.</a:t>
            </a:r>
            <a:endParaRPr lang="en-US" sz="2400" b="0" dirty="0" smtClean="0">
              <a:solidFill>
                <a:srgbClr val="00B0F0"/>
              </a:solidFill>
            </a:endParaRPr>
          </a:p>
        </p:txBody>
      </p:sp>
    </p:spTree>
    <p:extLst>
      <p:ext uri="{BB962C8B-B14F-4D97-AF65-F5344CB8AC3E}">
        <p14:creationId xmlns:p14="http://schemas.microsoft.com/office/powerpoint/2010/main" val="135265790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9" presetClass="entr" presetSubtype="0" decel="100000" fill="hold" grpId="0" nodeType="withEffect">
                                  <p:stCondLst>
                                    <p:cond delay="0"/>
                                  </p:stCondLst>
                                  <p:childTnLst>
                                    <p:set>
                                      <p:cBhvr>
                                        <p:cTn id="6" dur="1" fill="hold">
                                          <p:stCondLst>
                                            <p:cond delay="0"/>
                                          </p:stCondLst>
                                        </p:cTn>
                                        <p:tgtEl>
                                          <p:spTgt spid="2050"/>
                                        </p:tgtEl>
                                        <p:attrNameLst>
                                          <p:attrName>style.visibility</p:attrName>
                                        </p:attrNameLst>
                                      </p:cBhvr>
                                      <p:to>
                                        <p:strVal val="visible"/>
                                      </p:to>
                                    </p:set>
                                    <p:anim calcmode="lin" valueType="num">
                                      <p:cBhvr>
                                        <p:cTn id="7" dur="500" fill="hold"/>
                                        <p:tgtEl>
                                          <p:spTgt spid="2050"/>
                                        </p:tgtEl>
                                        <p:attrNameLst>
                                          <p:attrName>ppt_w</p:attrName>
                                        </p:attrNameLst>
                                      </p:cBhvr>
                                      <p:tavLst>
                                        <p:tav tm="0">
                                          <p:val>
                                            <p:fltVal val="0"/>
                                          </p:val>
                                        </p:tav>
                                        <p:tav tm="100000">
                                          <p:val>
                                            <p:strVal val="#ppt_w"/>
                                          </p:val>
                                        </p:tav>
                                      </p:tavLst>
                                    </p:anim>
                                    <p:anim calcmode="lin" valueType="num">
                                      <p:cBhvr>
                                        <p:cTn id="8" dur="500" fill="hold"/>
                                        <p:tgtEl>
                                          <p:spTgt spid="2050"/>
                                        </p:tgtEl>
                                        <p:attrNameLst>
                                          <p:attrName>ppt_h</p:attrName>
                                        </p:attrNameLst>
                                      </p:cBhvr>
                                      <p:tavLst>
                                        <p:tav tm="0">
                                          <p:val>
                                            <p:fltVal val="0"/>
                                          </p:val>
                                        </p:tav>
                                        <p:tav tm="100000">
                                          <p:val>
                                            <p:strVal val="#ppt_h"/>
                                          </p:val>
                                        </p:tav>
                                      </p:tavLst>
                                    </p:anim>
                                    <p:anim calcmode="lin" valueType="num">
                                      <p:cBhvr>
                                        <p:cTn id="9" dur="500" fill="hold"/>
                                        <p:tgtEl>
                                          <p:spTgt spid="2050"/>
                                        </p:tgtEl>
                                        <p:attrNameLst>
                                          <p:attrName>style.rotation</p:attrName>
                                        </p:attrNameLst>
                                      </p:cBhvr>
                                      <p:tavLst>
                                        <p:tav tm="0">
                                          <p:val>
                                            <p:fltVal val="360"/>
                                          </p:val>
                                        </p:tav>
                                        <p:tav tm="100000">
                                          <p:val>
                                            <p:fltVal val="0"/>
                                          </p:val>
                                        </p:tav>
                                      </p:tavLst>
                                    </p:anim>
                                    <p:animEffect transition="in" filter="fade">
                                      <p:cBhvr>
                                        <p:cTn id="10" dur="500"/>
                                        <p:tgtEl>
                                          <p:spTgt spid="205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0"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defRPr/>
            </a:pPr>
            <a:r>
              <a:rPr lang="en-US" dirty="0" smtClean="0"/>
              <a:t>Coordination Compounds</a:t>
            </a:r>
            <a:endParaRPr lang="en-US" dirty="0"/>
          </a:p>
        </p:txBody>
      </p:sp>
      <p:sp>
        <p:nvSpPr>
          <p:cNvPr id="3" name="Content Placeholder 2"/>
          <p:cNvSpPr>
            <a:spLocks noGrp="1"/>
          </p:cNvSpPr>
          <p:nvPr>
            <p:ph idx="1"/>
          </p:nvPr>
        </p:nvSpPr>
        <p:spPr/>
        <p:txBody>
          <a:bodyPr>
            <a:normAutofit lnSpcReduction="10000"/>
          </a:bodyPr>
          <a:lstStyle/>
          <a:p>
            <a:pPr marL="0" indent="0" algn="l" rtl="0">
              <a:buFont typeface="Wingdings" pitchFamily="2" charset="2"/>
              <a:buNone/>
              <a:defRPr/>
            </a:pPr>
            <a:r>
              <a:rPr lang="en-US" dirty="0" smtClean="0"/>
              <a:t>Metallic </a:t>
            </a:r>
            <a:r>
              <a:rPr lang="en-US" dirty="0" err="1" smtClean="0"/>
              <a:t>cations</a:t>
            </a:r>
            <a:r>
              <a:rPr lang="en-US" dirty="0" smtClean="0"/>
              <a:t>, especially the transition metals are able to form stable compounds with additional anions or molecules with lone pair(s) of electrons, ligands, to form complexes. The maximum number of sites of the central metal occupied is called the coordination number.</a:t>
            </a:r>
          </a:p>
          <a:p>
            <a:pPr marL="0" indent="0" algn="l" rtl="0">
              <a:buFont typeface="Wingdings" pitchFamily="2" charset="2"/>
              <a:buNone/>
              <a:defRPr/>
            </a:pPr>
            <a:r>
              <a:rPr lang="en-US" dirty="0" smtClean="0"/>
              <a:t>The metal and its associated ligands is called the complex ion. The later with its counter ions is called the coordination compound.</a:t>
            </a:r>
            <a:endParaRPr lang="en-US" dirty="0"/>
          </a:p>
        </p:txBody>
      </p:sp>
    </p:spTree>
    <p:extLst>
      <p:ext uri="{BB962C8B-B14F-4D97-AF65-F5344CB8AC3E}">
        <p14:creationId xmlns:p14="http://schemas.microsoft.com/office/powerpoint/2010/main" val="28114153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lstStyle/>
          <a:p>
            <a:pPr>
              <a:defRPr/>
            </a:pPr>
            <a:r>
              <a:rPr lang="en-US" sz="3600" dirty="0" smtClean="0"/>
              <a:t>Coordination Compounds…..continued</a:t>
            </a:r>
            <a:endParaRPr lang="en-US" sz="3600" dirty="0"/>
          </a:p>
        </p:txBody>
      </p:sp>
      <p:sp>
        <p:nvSpPr>
          <p:cNvPr id="3" name="Content Placeholder 2"/>
          <p:cNvSpPr>
            <a:spLocks noGrp="1"/>
          </p:cNvSpPr>
          <p:nvPr>
            <p:ph idx="1"/>
          </p:nvPr>
        </p:nvSpPr>
        <p:spPr>
          <a:xfrm>
            <a:off x="228600" y="1676400"/>
            <a:ext cx="8686800" cy="4724400"/>
          </a:xfrm>
        </p:spPr>
        <p:txBody>
          <a:bodyPr>
            <a:normAutofit lnSpcReduction="10000"/>
          </a:bodyPr>
          <a:lstStyle/>
          <a:p>
            <a:pPr algn="l">
              <a:defRPr/>
            </a:pPr>
            <a:r>
              <a:rPr lang="en-US" dirty="0" smtClean="0"/>
              <a:t>The stability of a complex depends on the metal ion and the basicity of the ligand, Lewis’s  concept. </a:t>
            </a:r>
          </a:p>
          <a:p>
            <a:pPr algn="l">
              <a:defRPr/>
            </a:pPr>
            <a:r>
              <a:rPr lang="en-US" dirty="0" smtClean="0"/>
              <a:t>(Table 1-8) </a:t>
            </a:r>
          </a:p>
          <a:p>
            <a:pPr algn="l">
              <a:defRPr/>
            </a:pPr>
            <a:endParaRPr lang="en-US" dirty="0" smtClean="0"/>
          </a:p>
          <a:p>
            <a:pPr algn="l">
              <a:defRPr/>
            </a:pPr>
            <a:r>
              <a:rPr lang="en-US" dirty="0" smtClean="0"/>
              <a:t>Ligands can be </a:t>
            </a:r>
            <a:r>
              <a:rPr lang="en-US" dirty="0" err="1" smtClean="0"/>
              <a:t>bidentate</a:t>
            </a:r>
            <a:r>
              <a:rPr lang="en-US" dirty="0" smtClean="0"/>
              <a:t>, tridentate,  </a:t>
            </a:r>
            <a:r>
              <a:rPr lang="en-US" dirty="0" err="1" smtClean="0"/>
              <a:t>tertradentate</a:t>
            </a:r>
            <a:r>
              <a:rPr lang="en-US" dirty="0" smtClean="0"/>
              <a:t>, </a:t>
            </a:r>
            <a:r>
              <a:rPr lang="en-US" dirty="0" err="1" smtClean="0"/>
              <a:t>hexadentate</a:t>
            </a:r>
            <a:r>
              <a:rPr lang="en-US" dirty="0" smtClean="0"/>
              <a:t> or </a:t>
            </a:r>
            <a:r>
              <a:rPr lang="en-US" dirty="0" err="1" smtClean="0"/>
              <a:t>octadenate</a:t>
            </a:r>
            <a:r>
              <a:rPr lang="en-US" dirty="0" smtClean="0"/>
              <a:t> (Table 1-9)</a:t>
            </a:r>
          </a:p>
          <a:p>
            <a:pPr algn="l">
              <a:defRPr/>
            </a:pPr>
            <a:r>
              <a:rPr lang="en-US" dirty="0" smtClean="0"/>
              <a:t>  </a:t>
            </a:r>
            <a:endParaRPr lang="en-US" dirty="0"/>
          </a:p>
        </p:txBody>
      </p:sp>
    </p:spTree>
    <p:extLst>
      <p:ext uri="{BB962C8B-B14F-4D97-AF65-F5344CB8AC3E}">
        <p14:creationId xmlns:p14="http://schemas.microsoft.com/office/powerpoint/2010/main" val="185992571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fontScale="90000"/>
          </a:bodyPr>
          <a:lstStyle/>
          <a:p>
            <a:pPr>
              <a:defRPr/>
            </a:pPr>
            <a:r>
              <a:rPr lang="en-US" dirty="0" smtClean="0"/>
              <a:t>Warner’s Theory </a:t>
            </a:r>
            <a:endParaRPr lang="en-US" dirty="0"/>
          </a:p>
        </p:txBody>
      </p:sp>
      <p:sp>
        <p:nvSpPr>
          <p:cNvPr id="3" name="Content Placeholder 2"/>
          <p:cNvSpPr>
            <a:spLocks noGrp="1"/>
          </p:cNvSpPr>
          <p:nvPr>
            <p:ph idx="1"/>
          </p:nvPr>
        </p:nvSpPr>
        <p:spPr>
          <a:xfrm>
            <a:off x="152400" y="1143000"/>
            <a:ext cx="8839200" cy="5562600"/>
          </a:xfrm>
        </p:spPr>
        <p:txBody>
          <a:bodyPr/>
          <a:lstStyle/>
          <a:p>
            <a:pPr marL="0" indent="0" algn="l">
              <a:buFont typeface="Wingdings" pitchFamily="2" charset="2"/>
              <a:buNone/>
              <a:defRPr/>
            </a:pPr>
            <a:r>
              <a:rPr lang="en-US" dirty="0" smtClean="0"/>
              <a:t>Q1: Comment on the complex of silver ion with ammonia.</a:t>
            </a:r>
          </a:p>
          <a:p>
            <a:pPr marL="0" indent="0" algn="l">
              <a:buFont typeface="Wingdings" pitchFamily="2" charset="2"/>
              <a:buNone/>
              <a:defRPr/>
            </a:pPr>
            <a:r>
              <a:rPr lang="en-US" dirty="0" smtClean="0"/>
              <a:t>Q2: describe the coordination compounds formed when iron(III) chloride is added to;</a:t>
            </a:r>
          </a:p>
          <a:p>
            <a:pPr marL="0" indent="0" algn="l">
              <a:buFont typeface="Wingdings" pitchFamily="2" charset="2"/>
              <a:buNone/>
              <a:defRPr/>
            </a:pPr>
            <a:r>
              <a:rPr lang="en-US" dirty="0" smtClean="0"/>
              <a:t>a. Water,</a:t>
            </a:r>
          </a:p>
          <a:p>
            <a:pPr marL="0" indent="0" algn="l">
              <a:buFont typeface="Wingdings" pitchFamily="2" charset="2"/>
              <a:buNone/>
              <a:defRPr/>
            </a:pPr>
            <a:r>
              <a:rPr lang="en-US" dirty="0" smtClean="0"/>
              <a:t>b. Hydrochloric acid</a:t>
            </a:r>
          </a:p>
          <a:p>
            <a:pPr marL="0" indent="0" algn="l">
              <a:buFont typeface="Wingdings" pitchFamily="2" charset="2"/>
              <a:buNone/>
              <a:defRPr/>
            </a:pPr>
            <a:r>
              <a:rPr lang="en-US" dirty="0" smtClean="0"/>
              <a:t>c. sodium hydroxide solution.</a:t>
            </a:r>
          </a:p>
          <a:p>
            <a:pPr marL="0" indent="0" algn="l">
              <a:buFont typeface="Wingdings" pitchFamily="2" charset="2"/>
              <a:buNone/>
              <a:defRPr/>
            </a:pPr>
            <a:endParaRPr lang="en-US" dirty="0" smtClean="0"/>
          </a:p>
          <a:p>
            <a:pPr marL="0" indent="0" algn="l">
              <a:buFont typeface="Wingdings" pitchFamily="2" charset="2"/>
              <a:buNone/>
              <a:defRPr/>
            </a:pPr>
            <a:r>
              <a:rPr lang="en-US" dirty="0" smtClean="0"/>
              <a:t>Q3: State the main points of  Warner’s theory.</a:t>
            </a:r>
            <a:endParaRPr lang="en-US" dirty="0"/>
          </a:p>
        </p:txBody>
      </p:sp>
    </p:spTree>
    <p:extLst>
      <p:ext uri="{BB962C8B-B14F-4D97-AF65-F5344CB8AC3E}">
        <p14:creationId xmlns:p14="http://schemas.microsoft.com/office/powerpoint/2010/main" val="352526645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smtClean="0"/>
              <a:t>Bonding in Complexes</a:t>
            </a:r>
            <a:endParaRPr lang="en-US" dirty="0"/>
          </a:p>
        </p:txBody>
      </p:sp>
      <p:sp>
        <p:nvSpPr>
          <p:cNvPr id="15363" name="Content Placeholder 2"/>
          <p:cNvSpPr>
            <a:spLocks noGrp="1"/>
          </p:cNvSpPr>
          <p:nvPr>
            <p:ph idx="1"/>
          </p:nvPr>
        </p:nvSpPr>
        <p:spPr>
          <a:xfrm>
            <a:off x="457200" y="1600200"/>
            <a:ext cx="8229600" cy="4876800"/>
          </a:xfrm>
        </p:spPr>
        <p:txBody>
          <a:bodyPr/>
          <a:lstStyle/>
          <a:p>
            <a:pPr marL="0" indent="0" algn="l">
              <a:buFont typeface="Wingdings" pitchFamily="2" charset="2"/>
              <a:buNone/>
              <a:defRPr/>
            </a:pPr>
            <a:r>
              <a:rPr lang="en-US" dirty="0" smtClean="0">
                <a:effectLst/>
              </a:rPr>
              <a:t>The valence bond theory is used to obtain a quantitative picture of bonding in complexes.</a:t>
            </a:r>
          </a:p>
          <a:p>
            <a:pPr marL="0" indent="0" algn="l">
              <a:buFont typeface="Wingdings" pitchFamily="2" charset="2"/>
              <a:buNone/>
              <a:defRPr/>
            </a:pPr>
            <a:r>
              <a:rPr lang="en-US" dirty="0" smtClean="0">
                <a:effectLst/>
              </a:rPr>
              <a:t>The theory uses the idea of hybridization of the central metal atomic orbitals. The orientation of the five d orbitals of the metal in a complex is made of two sets. The d </a:t>
            </a:r>
            <a:r>
              <a:rPr lang="en-US" baseline="-25000" dirty="0" smtClean="0">
                <a:effectLst/>
              </a:rPr>
              <a:t>x2-y2</a:t>
            </a:r>
            <a:r>
              <a:rPr lang="en-US" dirty="0" smtClean="0">
                <a:effectLst/>
              </a:rPr>
              <a:t> and d</a:t>
            </a:r>
            <a:r>
              <a:rPr lang="en-US" baseline="-25000" dirty="0" smtClean="0">
                <a:effectLst/>
              </a:rPr>
              <a:t>z2</a:t>
            </a:r>
            <a:r>
              <a:rPr lang="en-US" dirty="0" smtClean="0">
                <a:effectLst/>
              </a:rPr>
              <a:t> orbitals are oriented along the axes of the Cartesian coordinate system. The other three; </a:t>
            </a:r>
            <a:r>
              <a:rPr lang="en-US" dirty="0" err="1" smtClean="0">
                <a:effectLst/>
              </a:rPr>
              <a:t>d</a:t>
            </a:r>
            <a:r>
              <a:rPr lang="en-US" baseline="-25000" dirty="0" err="1" smtClean="0">
                <a:effectLst/>
              </a:rPr>
              <a:t>xy</a:t>
            </a:r>
            <a:r>
              <a:rPr lang="en-US" dirty="0" smtClean="0">
                <a:effectLst/>
              </a:rPr>
              <a:t>, </a:t>
            </a:r>
            <a:r>
              <a:rPr lang="en-US" dirty="0" err="1" smtClean="0">
                <a:effectLst/>
              </a:rPr>
              <a:t>d</a:t>
            </a:r>
            <a:r>
              <a:rPr lang="en-US" baseline="-25000" dirty="0" err="1" smtClean="0">
                <a:effectLst/>
              </a:rPr>
              <a:t>yz</a:t>
            </a:r>
            <a:r>
              <a:rPr lang="en-US" dirty="0" smtClean="0">
                <a:effectLst/>
              </a:rPr>
              <a:t> and </a:t>
            </a:r>
            <a:r>
              <a:rPr lang="en-US" dirty="0" err="1" smtClean="0">
                <a:effectLst/>
              </a:rPr>
              <a:t>d</a:t>
            </a:r>
            <a:r>
              <a:rPr lang="en-US" baseline="-25000" dirty="0" err="1" smtClean="0">
                <a:effectLst/>
              </a:rPr>
              <a:t>xz</a:t>
            </a:r>
            <a:r>
              <a:rPr lang="en-US" dirty="0" smtClean="0">
                <a:effectLst/>
              </a:rPr>
              <a:t> are directed between the axes.  </a:t>
            </a:r>
          </a:p>
          <a:p>
            <a:pPr algn="l">
              <a:defRPr/>
            </a:pPr>
            <a:endParaRPr lang="en-US" dirty="0" smtClean="0">
              <a:effectLst/>
            </a:endParaRPr>
          </a:p>
        </p:txBody>
      </p:sp>
    </p:spTree>
    <p:extLst>
      <p:ext uri="{BB962C8B-B14F-4D97-AF65-F5344CB8AC3E}">
        <p14:creationId xmlns:p14="http://schemas.microsoft.com/office/powerpoint/2010/main" val="185415078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Autofit/>
          </a:bodyPr>
          <a:lstStyle/>
          <a:p>
            <a:pPr rtl="0">
              <a:defRPr/>
            </a:pPr>
            <a:r>
              <a:rPr lang="en-US" sz="3600" b="1" dirty="0" smtClean="0"/>
              <a:t>Octahedral Complexes, </a:t>
            </a:r>
            <a:br>
              <a:rPr lang="en-US" sz="3600" b="1" dirty="0" smtClean="0"/>
            </a:br>
            <a:r>
              <a:rPr lang="en-US" sz="3600" b="1" dirty="0"/>
              <a:t> </a:t>
            </a:r>
            <a:r>
              <a:rPr lang="en-US" sz="3600" b="1" dirty="0" smtClean="0"/>
              <a:t>1-3 electrons</a:t>
            </a:r>
            <a:endParaRPr lang="en-US" sz="3600" b="1" dirty="0"/>
          </a:p>
        </p:txBody>
      </p:sp>
      <p:sp>
        <p:nvSpPr>
          <p:cNvPr id="16387" name="Content Placeholder 2"/>
          <p:cNvSpPr>
            <a:spLocks noGrp="1"/>
          </p:cNvSpPr>
          <p:nvPr>
            <p:ph idx="1"/>
          </p:nvPr>
        </p:nvSpPr>
        <p:spPr>
          <a:xfrm>
            <a:off x="304800" y="1371600"/>
            <a:ext cx="8610600" cy="5410200"/>
          </a:xfrm>
        </p:spPr>
        <p:txBody>
          <a:bodyPr>
            <a:normAutofit lnSpcReduction="10000"/>
          </a:bodyPr>
          <a:lstStyle/>
          <a:p>
            <a:pPr marL="0" indent="0" algn="l" rtl="0">
              <a:buFont typeface="Wingdings" pitchFamily="2" charset="2"/>
              <a:buNone/>
            </a:pPr>
            <a:r>
              <a:rPr lang="en-US" smtClean="0">
                <a:effectLst/>
              </a:rPr>
              <a:t>For transition metals containing 1-3 electron in the d orital e.g Cr</a:t>
            </a:r>
            <a:r>
              <a:rPr lang="en-US" baseline="30000" smtClean="0">
                <a:effectLst/>
              </a:rPr>
              <a:t>+3</a:t>
            </a:r>
            <a:r>
              <a:rPr lang="en-US" smtClean="0">
                <a:effectLst/>
              </a:rPr>
              <a:t> complexing with six cyano, CN</a:t>
            </a:r>
            <a:r>
              <a:rPr lang="en-US" baseline="30000" smtClean="0">
                <a:effectLst/>
              </a:rPr>
              <a:t>-</a:t>
            </a:r>
            <a:r>
              <a:rPr lang="en-US" smtClean="0">
                <a:effectLst/>
              </a:rPr>
              <a:t> ions to form Cr(CN)</a:t>
            </a:r>
            <a:r>
              <a:rPr lang="en-US" baseline="-25000" smtClean="0">
                <a:effectLst/>
              </a:rPr>
              <a:t>6</a:t>
            </a:r>
            <a:r>
              <a:rPr lang="en-US" baseline="30000" smtClean="0">
                <a:effectLst/>
              </a:rPr>
              <a:t>-3</a:t>
            </a:r>
            <a:r>
              <a:rPr lang="en-US" smtClean="0">
                <a:effectLst/>
              </a:rPr>
              <a:t>.  Chromium (III) is a d3 ion; that is it contains 3 electrons in the in its 3d valance orbital. These electrons are unpaired and occupy the three off-axis d orbitals, thus leaving two d, one s and 3p orbitals empty for bonding with six cyano groups. If these six orbitals hybridize six equivalent orbitals are formed and will be occupied by the six lone pairs of electrons donated by the six cyano ligands.</a:t>
            </a:r>
          </a:p>
          <a:p>
            <a:pPr marL="0" indent="0" algn="l">
              <a:buFont typeface="Wingdings" pitchFamily="2" charset="2"/>
              <a:buNone/>
            </a:pPr>
            <a:endParaRPr lang="en-US" smtClean="0">
              <a:effectLst/>
            </a:endParaRPr>
          </a:p>
        </p:txBody>
      </p:sp>
    </p:spTree>
    <p:extLst>
      <p:ext uri="{BB962C8B-B14F-4D97-AF65-F5344CB8AC3E}">
        <p14:creationId xmlns:p14="http://schemas.microsoft.com/office/powerpoint/2010/main" val="111213223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defRPr/>
            </a:pPr>
            <a:r>
              <a:rPr lang="en-US" dirty="0" smtClean="0"/>
              <a:t>Octahedral Complexes, </a:t>
            </a:r>
            <a:br>
              <a:rPr lang="en-US" dirty="0" smtClean="0"/>
            </a:br>
            <a:r>
              <a:rPr lang="en-US" dirty="0" smtClean="0"/>
              <a:t> 4-6 electrons</a:t>
            </a:r>
            <a:endParaRPr lang="en-US" dirty="0"/>
          </a:p>
        </p:txBody>
      </p:sp>
      <p:sp>
        <p:nvSpPr>
          <p:cNvPr id="17411" name="Content Placeholder 2"/>
          <p:cNvSpPr>
            <a:spLocks noGrp="1"/>
          </p:cNvSpPr>
          <p:nvPr>
            <p:ph idx="1"/>
          </p:nvPr>
        </p:nvSpPr>
        <p:spPr>
          <a:xfrm>
            <a:off x="228600" y="1752600"/>
            <a:ext cx="8686800" cy="5029200"/>
          </a:xfrm>
        </p:spPr>
        <p:txBody>
          <a:bodyPr/>
          <a:lstStyle/>
          <a:p>
            <a:pPr marL="0" indent="0" algn="l">
              <a:buFont typeface="Wingdings" pitchFamily="2" charset="2"/>
              <a:buNone/>
            </a:pPr>
            <a:r>
              <a:rPr lang="en-US" smtClean="0">
                <a:effectLst/>
              </a:rPr>
              <a:t>When four or more electrons in the outer d orbital, for example complexes formed with iron(III) which is a d</a:t>
            </a:r>
            <a:r>
              <a:rPr lang="en-US" baseline="30000" smtClean="0">
                <a:effectLst/>
              </a:rPr>
              <a:t>5</a:t>
            </a:r>
            <a:r>
              <a:rPr lang="en-US" smtClean="0">
                <a:effectLst/>
              </a:rPr>
              <a:t> ion, the normal ground state arrangement of electrons use different orbitals for bonding . </a:t>
            </a:r>
          </a:p>
          <a:p>
            <a:pPr marL="0" indent="0" algn="l">
              <a:buFont typeface="Wingdings" pitchFamily="2" charset="2"/>
              <a:buNone/>
            </a:pPr>
            <a:r>
              <a:rPr lang="en-US" smtClean="0">
                <a:effectLst/>
              </a:rPr>
              <a:t>In hexaaquoiron(III) which is a high spin complex, with similar magnetic moment as the free ion, hybridization of six orbitals (five 4d, one 4s, and three 4p) called </a:t>
            </a:r>
            <a:r>
              <a:rPr lang="en-US" u="sng" smtClean="0">
                <a:effectLst/>
              </a:rPr>
              <a:t>outer orbital hybridization</a:t>
            </a:r>
            <a:r>
              <a:rPr lang="en-US" smtClean="0">
                <a:effectLst/>
              </a:rPr>
              <a:t>, sp</a:t>
            </a:r>
            <a:r>
              <a:rPr lang="en-US" baseline="30000" smtClean="0">
                <a:effectLst/>
              </a:rPr>
              <a:t>3</a:t>
            </a:r>
            <a:r>
              <a:rPr lang="en-US" smtClean="0">
                <a:effectLst/>
              </a:rPr>
              <a:t>d</a:t>
            </a:r>
            <a:r>
              <a:rPr lang="en-US" baseline="30000" smtClean="0">
                <a:effectLst/>
              </a:rPr>
              <a:t>2</a:t>
            </a:r>
            <a:r>
              <a:rPr lang="en-US" smtClean="0">
                <a:effectLst/>
              </a:rPr>
              <a:t> instead of the usual sp</a:t>
            </a:r>
            <a:r>
              <a:rPr lang="en-US" baseline="30000" smtClean="0">
                <a:effectLst/>
              </a:rPr>
              <a:t>3</a:t>
            </a:r>
            <a:r>
              <a:rPr lang="en-US" smtClean="0">
                <a:effectLst/>
              </a:rPr>
              <a:t>d</a:t>
            </a:r>
            <a:r>
              <a:rPr lang="en-US" baseline="30000" smtClean="0">
                <a:effectLst/>
              </a:rPr>
              <a:t>2</a:t>
            </a:r>
            <a:r>
              <a:rPr lang="en-US" smtClean="0">
                <a:effectLst/>
              </a:rPr>
              <a:t> hybridization.</a:t>
            </a:r>
          </a:p>
          <a:p>
            <a:pPr marL="0" indent="0" algn="l">
              <a:buFont typeface="Wingdings" pitchFamily="2" charset="2"/>
              <a:buNone/>
            </a:pPr>
            <a:endParaRPr lang="en-US" smtClean="0">
              <a:effectLst/>
            </a:endParaRPr>
          </a:p>
        </p:txBody>
      </p:sp>
    </p:spTree>
    <p:extLst>
      <p:ext uri="{BB962C8B-B14F-4D97-AF65-F5344CB8AC3E}">
        <p14:creationId xmlns:p14="http://schemas.microsoft.com/office/powerpoint/2010/main" val="146107841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normAutofit fontScale="90000"/>
          </a:bodyPr>
          <a:lstStyle/>
          <a:p>
            <a:pPr>
              <a:defRPr/>
            </a:pPr>
            <a:r>
              <a:rPr lang="en-US" dirty="0"/>
              <a:t>Octahedral Complexes, </a:t>
            </a:r>
            <a:br>
              <a:rPr lang="en-US" dirty="0"/>
            </a:br>
            <a:r>
              <a:rPr lang="en-US" dirty="0"/>
              <a:t> 4-6 </a:t>
            </a:r>
            <a:r>
              <a:rPr lang="en-US" dirty="0" smtClean="0"/>
              <a:t>electrons- high field</a:t>
            </a:r>
            <a:endParaRPr lang="en-US" dirty="0"/>
          </a:p>
        </p:txBody>
      </p:sp>
      <p:sp>
        <p:nvSpPr>
          <p:cNvPr id="3" name="Content Placeholder 2"/>
          <p:cNvSpPr>
            <a:spLocks noGrp="1"/>
          </p:cNvSpPr>
          <p:nvPr>
            <p:ph idx="1"/>
          </p:nvPr>
        </p:nvSpPr>
        <p:spPr>
          <a:xfrm>
            <a:off x="228600" y="1447800"/>
            <a:ext cx="8610600" cy="5257800"/>
          </a:xfrm>
        </p:spPr>
        <p:txBody>
          <a:bodyPr>
            <a:normAutofit lnSpcReduction="10000"/>
          </a:bodyPr>
          <a:lstStyle/>
          <a:p>
            <a:pPr marL="0" indent="0" algn="l" rtl="0">
              <a:buFont typeface="Wingdings" pitchFamily="2" charset="2"/>
              <a:buNone/>
              <a:defRPr/>
            </a:pPr>
            <a:r>
              <a:rPr lang="en-US" dirty="0" smtClean="0"/>
              <a:t>If the water molecules in </a:t>
            </a:r>
            <a:r>
              <a:rPr lang="en-US" dirty="0" err="1"/>
              <a:t>hexaaquoiron</a:t>
            </a:r>
            <a:r>
              <a:rPr lang="en-US" dirty="0"/>
              <a:t>(III</a:t>
            </a:r>
            <a:r>
              <a:rPr lang="en-US" dirty="0" smtClean="0"/>
              <a:t>) complex ion are replaced with </a:t>
            </a:r>
            <a:r>
              <a:rPr lang="en-US" dirty="0" err="1" smtClean="0"/>
              <a:t>cyano</a:t>
            </a:r>
            <a:r>
              <a:rPr lang="en-US" dirty="0" smtClean="0"/>
              <a:t> groups, the </a:t>
            </a:r>
            <a:r>
              <a:rPr lang="en-US" dirty="0" err="1" smtClean="0"/>
              <a:t>hexacyanoferrate</a:t>
            </a:r>
            <a:r>
              <a:rPr lang="en-US" dirty="0" smtClean="0"/>
              <a:t> (III) ion results which has lower magnetic moment, a low spin complex. This is a result of the high magnetic field of the </a:t>
            </a:r>
            <a:r>
              <a:rPr lang="en-US" dirty="0" err="1" smtClean="0"/>
              <a:t>cyano</a:t>
            </a:r>
            <a:r>
              <a:rPr lang="en-US" dirty="0" smtClean="0"/>
              <a:t> groups of sufficient strength to repel the electrons in the two d orbitals which directly oppose the approaching ligands. The electrons become paired with those in the other d orbitals.  Pairing with the six orbitals of the ligands will result in a low spin octahedral complex. </a:t>
            </a:r>
            <a:endParaRPr lang="en-US" dirty="0"/>
          </a:p>
        </p:txBody>
      </p:sp>
    </p:spTree>
    <p:extLst>
      <p:ext uri="{BB962C8B-B14F-4D97-AF65-F5344CB8AC3E}">
        <p14:creationId xmlns:p14="http://schemas.microsoft.com/office/powerpoint/2010/main" val="414082911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smtClean="0"/>
              <a:t>Complexes with  7-9 d electrons</a:t>
            </a:r>
            <a:endParaRPr lang="ar-IQ" dirty="0"/>
          </a:p>
        </p:txBody>
      </p:sp>
      <p:sp>
        <p:nvSpPr>
          <p:cNvPr id="3" name="Content Placeholder 2"/>
          <p:cNvSpPr>
            <a:spLocks noGrp="1"/>
          </p:cNvSpPr>
          <p:nvPr>
            <p:ph idx="1"/>
          </p:nvPr>
        </p:nvSpPr>
        <p:spPr>
          <a:xfrm>
            <a:off x="457200" y="1600200"/>
            <a:ext cx="8534400" cy="4953000"/>
          </a:xfrm>
        </p:spPr>
        <p:txBody>
          <a:bodyPr/>
          <a:lstStyle/>
          <a:p>
            <a:pPr marL="0" indent="0" algn="l">
              <a:buFont typeface="Wingdings" pitchFamily="2" charset="2"/>
              <a:buNone/>
              <a:defRPr/>
            </a:pPr>
            <a:r>
              <a:rPr lang="en-US" dirty="0" smtClean="0"/>
              <a:t>Transition metal ions with seven, eight, or nine d electrons generally have coordination number of 4 which leads to either a square planar or a tetrahedral arrangement of the ligands. </a:t>
            </a:r>
          </a:p>
          <a:p>
            <a:pPr marL="0" indent="0" algn="l">
              <a:buFont typeface="Wingdings" pitchFamily="2" charset="2"/>
              <a:buNone/>
              <a:defRPr/>
            </a:pPr>
            <a:endParaRPr lang="en-US" dirty="0" smtClean="0"/>
          </a:p>
          <a:p>
            <a:pPr marL="0" indent="0" algn="l">
              <a:buFont typeface="Wingdings" pitchFamily="2" charset="2"/>
              <a:buNone/>
              <a:defRPr/>
            </a:pPr>
            <a:r>
              <a:rPr lang="en-US" dirty="0" smtClean="0"/>
              <a:t>The strength of the ligand and the formation of high – and low spin complexes may be predicative of the type of hybridization  and therefore the geometry of the complex. </a:t>
            </a:r>
            <a:endParaRPr lang="ar-IQ" dirty="0"/>
          </a:p>
        </p:txBody>
      </p:sp>
    </p:spTree>
    <p:extLst>
      <p:ext uri="{BB962C8B-B14F-4D97-AF65-F5344CB8AC3E}">
        <p14:creationId xmlns:p14="http://schemas.microsoft.com/office/powerpoint/2010/main" val="31476074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defRPr/>
            </a:pPr>
            <a:r>
              <a:rPr lang="en-US" dirty="0"/>
              <a:t>Complexes with  7-9 d </a:t>
            </a:r>
            <a:r>
              <a:rPr lang="en-US" dirty="0" smtClean="0"/>
              <a:t>electrons,…..continued</a:t>
            </a:r>
            <a:endParaRPr lang="ar-IQ" dirty="0"/>
          </a:p>
        </p:txBody>
      </p:sp>
      <p:sp>
        <p:nvSpPr>
          <p:cNvPr id="3" name="Content Placeholder 2"/>
          <p:cNvSpPr>
            <a:spLocks noGrp="1"/>
          </p:cNvSpPr>
          <p:nvPr>
            <p:ph idx="1"/>
          </p:nvPr>
        </p:nvSpPr>
        <p:spPr>
          <a:xfrm>
            <a:off x="304800" y="1600200"/>
            <a:ext cx="8610600" cy="4525963"/>
          </a:xfrm>
        </p:spPr>
        <p:txBody>
          <a:bodyPr>
            <a:normAutofit fontScale="92500" lnSpcReduction="10000"/>
          </a:bodyPr>
          <a:lstStyle/>
          <a:p>
            <a:pPr marL="0" indent="0" algn="l">
              <a:buFont typeface="Wingdings" pitchFamily="2" charset="2"/>
              <a:buNone/>
              <a:defRPr/>
            </a:pPr>
            <a:endParaRPr lang="en-US" sz="2800" dirty="0" smtClean="0">
              <a:effectLst/>
            </a:endParaRPr>
          </a:p>
          <a:p>
            <a:pPr marL="0" indent="0" algn="l">
              <a:buFont typeface="Wingdings" pitchFamily="2" charset="2"/>
              <a:buNone/>
              <a:defRPr/>
            </a:pPr>
            <a:r>
              <a:rPr lang="en-US" sz="2800" dirty="0" smtClean="0">
                <a:effectLst/>
              </a:rPr>
              <a:t>For </a:t>
            </a:r>
            <a:r>
              <a:rPr lang="en-US" sz="2800" dirty="0">
                <a:effectLst/>
              </a:rPr>
              <a:t>example a d</a:t>
            </a:r>
            <a:r>
              <a:rPr lang="en-US" sz="2800" baseline="30000" dirty="0">
                <a:effectLst/>
              </a:rPr>
              <a:t>8</a:t>
            </a:r>
            <a:r>
              <a:rPr lang="en-US" sz="2800" dirty="0">
                <a:effectLst/>
              </a:rPr>
              <a:t> ion </a:t>
            </a:r>
            <a:r>
              <a:rPr lang="en-US" sz="2800" dirty="0" err="1">
                <a:effectLst/>
              </a:rPr>
              <a:t>complexing</a:t>
            </a:r>
            <a:r>
              <a:rPr lang="en-US" sz="2800" dirty="0">
                <a:effectLst/>
              </a:rPr>
              <a:t> with a ligand having a relatively weak electrostatic field has no d orbitals available for bonding. However, the ligands can bond through the four sp</a:t>
            </a:r>
            <a:r>
              <a:rPr lang="en-US" sz="2800" baseline="30000" dirty="0">
                <a:effectLst/>
              </a:rPr>
              <a:t>3</a:t>
            </a:r>
            <a:r>
              <a:rPr lang="en-US" sz="2800" dirty="0">
                <a:effectLst/>
              </a:rPr>
              <a:t> hybrid orbitals formed on the metal to give a tetrahedral complex. </a:t>
            </a:r>
          </a:p>
          <a:p>
            <a:pPr algn="l">
              <a:defRPr/>
            </a:pPr>
            <a:endParaRPr lang="en-US" sz="2800" dirty="0" smtClean="0">
              <a:effectLst/>
            </a:endParaRPr>
          </a:p>
          <a:p>
            <a:pPr marL="0" indent="0" algn="l">
              <a:buFont typeface="Wingdings" pitchFamily="2" charset="2"/>
              <a:buNone/>
              <a:defRPr/>
            </a:pPr>
            <a:r>
              <a:rPr lang="en-US" sz="2800" dirty="0" smtClean="0">
                <a:effectLst/>
              </a:rPr>
              <a:t>A </a:t>
            </a:r>
            <a:r>
              <a:rPr lang="en-US" sz="2800" dirty="0">
                <a:effectLst/>
              </a:rPr>
              <a:t>strong ligand will force the metal into a low spin state and a square planar resulting from dsp</a:t>
            </a:r>
            <a:r>
              <a:rPr lang="en-US" sz="2800" baseline="30000" dirty="0">
                <a:effectLst/>
              </a:rPr>
              <a:t>3</a:t>
            </a:r>
            <a:r>
              <a:rPr lang="en-US" sz="2800" dirty="0">
                <a:effectLst/>
              </a:rPr>
              <a:t> </a:t>
            </a:r>
            <a:r>
              <a:rPr lang="en-US" sz="2800" dirty="0" smtClean="0">
                <a:effectLst/>
              </a:rPr>
              <a:t>hybridization </a:t>
            </a:r>
            <a:r>
              <a:rPr lang="en-US" sz="2800" dirty="0">
                <a:effectLst/>
              </a:rPr>
              <a:t>will be formed. The complex has one vacant d orbital. </a:t>
            </a:r>
          </a:p>
          <a:p>
            <a:pPr marL="0" indent="0" algn="l">
              <a:buFont typeface="Wingdings" pitchFamily="2" charset="2"/>
              <a:buNone/>
              <a:defRPr/>
            </a:pPr>
            <a:r>
              <a:rPr lang="en-US" sz="2800" dirty="0">
                <a:effectLst/>
              </a:rPr>
              <a:t> </a:t>
            </a:r>
          </a:p>
          <a:p>
            <a:pPr algn="l">
              <a:buFont typeface="Wingdings" pitchFamily="2" charset="2"/>
              <a:buNone/>
              <a:defRPr/>
            </a:pPr>
            <a:endParaRPr lang="ar-IQ" sz="2800" dirty="0"/>
          </a:p>
        </p:txBody>
      </p:sp>
    </p:spTree>
    <p:extLst>
      <p:ext uri="{BB962C8B-B14F-4D97-AF65-F5344CB8AC3E}">
        <p14:creationId xmlns:p14="http://schemas.microsoft.com/office/powerpoint/2010/main" val="376819404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lstStyle/>
          <a:p>
            <a:pPr rtl="0">
              <a:defRPr/>
            </a:pPr>
            <a:r>
              <a:rPr lang="en-US" sz="3600" dirty="0" smtClean="0"/>
              <a:t>Complexes and </a:t>
            </a:r>
            <a:r>
              <a:rPr lang="en-US" sz="3600" dirty="0"/>
              <a:t>C</a:t>
            </a:r>
            <a:r>
              <a:rPr lang="en-US" sz="3600" dirty="0" smtClean="0"/>
              <a:t>helating Agents</a:t>
            </a:r>
            <a:endParaRPr lang="ar-IQ" sz="3600" dirty="0"/>
          </a:p>
        </p:txBody>
      </p:sp>
      <p:sp>
        <p:nvSpPr>
          <p:cNvPr id="3" name="Content Placeholder 2"/>
          <p:cNvSpPr>
            <a:spLocks noGrp="1"/>
          </p:cNvSpPr>
          <p:nvPr>
            <p:ph idx="1"/>
          </p:nvPr>
        </p:nvSpPr>
        <p:spPr>
          <a:xfrm>
            <a:off x="457200" y="1219200"/>
            <a:ext cx="8229600" cy="5105400"/>
          </a:xfrm>
        </p:spPr>
        <p:txBody>
          <a:bodyPr>
            <a:normAutofit lnSpcReduction="10000"/>
          </a:bodyPr>
          <a:lstStyle/>
          <a:p>
            <a:pPr marL="0" indent="0" algn="l">
              <a:buFont typeface="Wingdings" pitchFamily="2" charset="2"/>
              <a:buNone/>
              <a:defRPr/>
            </a:pPr>
            <a:r>
              <a:rPr lang="en-US" sz="2800" dirty="0" smtClean="0"/>
              <a:t>Chelating agents are important aspects of pharmacy, drug therapy. They have much efficacy in the treatment of heavy metal poisoning for elements such as leas, arsenic, mercury and iron. </a:t>
            </a:r>
          </a:p>
          <a:p>
            <a:pPr marL="0" indent="0" algn="l">
              <a:buFont typeface="Wingdings" pitchFamily="2" charset="2"/>
              <a:buNone/>
              <a:defRPr/>
            </a:pPr>
            <a:endParaRPr lang="en-US" sz="2800" dirty="0" smtClean="0"/>
          </a:p>
          <a:p>
            <a:pPr marL="0" indent="0" algn="l">
              <a:buFont typeface="Wingdings" pitchFamily="2" charset="2"/>
              <a:buNone/>
              <a:defRPr/>
            </a:pPr>
            <a:r>
              <a:rPr lang="en-US" sz="2800" dirty="0" smtClean="0"/>
              <a:t>Chelating agents are important in treatment of metabolic disorders where metals such as iron and copper are accumulated in abnormal amounts in various tissues.</a:t>
            </a:r>
          </a:p>
          <a:p>
            <a:pPr marL="0" indent="0" algn="l">
              <a:buFont typeface="Wingdings" pitchFamily="2" charset="2"/>
              <a:buNone/>
              <a:defRPr/>
            </a:pPr>
            <a:endParaRPr lang="en-US" sz="2800" dirty="0" smtClean="0"/>
          </a:p>
          <a:p>
            <a:pPr marL="0" indent="0" algn="l">
              <a:buFont typeface="Wingdings" pitchFamily="2" charset="2"/>
              <a:buNone/>
              <a:defRPr/>
            </a:pPr>
            <a:r>
              <a:rPr lang="en-US" sz="2800" dirty="0" smtClean="0"/>
              <a:t>Examples of  important chelating agents include EDTA, BAL, </a:t>
            </a:r>
            <a:r>
              <a:rPr lang="en-US" sz="2800" dirty="0" err="1" smtClean="0"/>
              <a:t>penicillamine</a:t>
            </a:r>
            <a:r>
              <a:rPr lang="en-US" sz="2800" dirty="0" smtClean="0"/>
              <a:t> and </a:t>
            </a:r>
            <a:r>
              <a:rPr lang="en-US" sz="2800" dirty="0" err="1" smtClean="0"/>
              <a:t>deferoxamine</a:t>
            </a:r>
            <a:r>
              <a:rPr lang="en-US" sz="2800" dirty="0" smtClean="0"/>
              <a:t>.</a:t>
            </a:r>
            <a:endParaRPr lang="ar-IQ" sz="2800" dirty="0"/>
          </a:p>
        </p:txBody>
      </p:sp>
    </p:spTree>
    <p:extLst>
      <p:ext uri="{BB962C8B-B14F-4D97-AF65-F5344CB8AC3E}">
        <p14:creationId xmlns:p14="http://schemas.microsoft.com/office/powerpoint/2010/main" val="174275370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a:xfrm>
            <a:off x="228600" y="404664"/>
            <a:ext cx="8686800" cy="1152128"/>
          </a:xfrm>
        </p:spPr>
        <p:txBody>
          <a:bodyPr>
            <a:noAutofit/>
          </a:bodyPr>
          <a:lstStyle/>
          <a:p>
            <a:pPr marL="342900" lvl="1" indent="-342900" algn="ctr" rtl="0">
              <a:spcBef>
                <a:spcPct val="0"/>
              </a:spcBef>
            </a:pPr>
            <a:r>
              <a:rPr lang="en-US" sz="3600" b="1" dirty="0" smtClean="0">
                <a:effectLst/>
              </a:rPr>
              <a:t>Basic </a:t>
            </a:r>
            <a:r>
              <a:rPr lang="en-US" sz="3600" b="1" dirty="0" smtClean="0">
                <a:effectLst/>
              </a:rPr>
              <a:t>Concepts/ </a:t>
            </a:r>
            <a:br>
              <a:rPr lang="en-US" sz="3600" b="1" dirty="0" smtClean="0">
                <a:effectLst/>
              </a:rPr>
            </a:br>
            <a:r>
              <a:rPr lang="en-US" sz="3600" b="1" dirty="0" smtClean="0">
                <a:effectLst/>
                <a:latin typeface="Times New Roman" pitchFamily="18" charset="0"/>
                <a:cs typeface="Times New Roman" pitchFamily="18" charset="0"/>
              </a:rPr>
              <a:t>Electronic Structure of Atoms</a:t>
            </a:r>
            <a:endParaRPr lang="en-US" sz="3600" b="1" dirty="0" smtClean="0">
              <a:effectLst/>
            </a:endParaRPr>
          </a:p>
        </p:txBody>
      </p:sp>
      <p:sp>
        <p:nvSpPr>
          <p:cNvPr id="3" name="Content Placeholder 2"/>
          <p:cNvSpPr>
            <a:spLocks noGrp="1"/>
          </p:cNvSpPr>
          <p:nvPr>
            <p:ph idx="1"/>
          </p:nvPr>
        </p:nvSpPr>
        <p:spPr>
          <a:xfrm>
            <a:off x="304800" y="1700808"/>
            <a:ext cx="8610600" cy="4425355"/>
          </a:xfrm>
        </p:spPr>
        <p:txBody>
          <a:bodyPr>
            <a:normAutofit lnSpcReduction="10000"/>
          </a:bodyPr>
          <a:lstStyle/>
          <a:p>
            <a:pPr marL="457200" lvl="1" indent="0" algn="l">
              <a:buFont typeface="Wingdings" pitchFamily="2" charset="2"/>
              <a:buNone/>
              <a:defRPr/>
            </a:pPr>
            <a:r>
              <a:rPr lang="en-US" sz="3200" dirty="0">
                <a:effectLst/>
                <a:latin typeface="Times New Roman" pitchFamily="18" charset="0"/>
                <a:cs typeface="Times New Roman" pitchFamily="18" charset="0"/>
              </a:rPr>
              <a:t> </a:t>
            </a:r>
          </a:p>
          <a:p>
            <a:pPr marL="457200" lvl="1" indent="0" algn="l">
              <a:buFont typeface="Wingdings" pitchFamily="2" charset="2"/>
              <a:buNone/>
              <a:defRPr/>
            </a:pPr>
            <a:r>
              <a:rPr lang="en-US" sz="3200" dirty="0" smtClean="0">
                <a:effectLst/>
                <a:latin typeface="Times New Roman" pitchFamily="18" charset="0"/>
                <a:cs typeface="Times New Roman" pitchFamily="18" charset="0"/>
              </a:rPr>
              <a:t>-Subatomic </a:t>
            </a:r>
            <a:r>
              <a:rPr lang="en-US" sz="3200" dirty="0">
                <a:effectLst/>
                <a:latin typeface="Times New Roman" pitchFamily="18" charset="0"/>
                <a:cs typeface="Times New Roman" pitchFamily="18" charset="0"/>
              </a:rPr>
              <a:t>Particles and their </a:t>
            </a:r>
            <a:r>
              <a:rPr lang="en-US" sz="3200" dirty="0" smtClean="0">
                <a:effectLst/>
                <a:latin typeface="Times New Roman" pitchFamily="18" charset="0"/>
                <a:cs typeface="Times New Roman" pitchFamily="18" charset="0"/>
              </a:rPr>
              <a:t>properties</a:t>
            </a:r>
          </a:p>
          <a:p>
            <a:pPr marL="457200" lvl="1" indent="0" algn="l">
              <a:buFont typeface="Wingdings" pitchFamily="2" charset="2"/>
              <a:buNone/>
              <a:defRPr/>
            </a:pPr>
            <a:r>
              <a:rPr lang="en-US" sz="3200" dirty="0" smtClean="0">
                <a:effectLst/>
                <a:latin typeface="Times New Roman" pitchFamily="18" charset="0"/>
                <a:cs typeface="Times New Roman" pitchFamily="18" charset="0"/>
              </a:rPr>
              <a:t>-Atomic </a:t>
            </a:r>
            <a:r>
              <a:rPr lang="en-US" sz="3200" dirty="0">
                <a:effectLst/>
                <a:latin typeface="Times New Roman" pitchFamily="18" charset="0"/>
                <a:cs typeface="Times New Roman" pitchFamily="18" charset="0"/>
              </a:rPr>
              <a:t>Orbitals</a:t>
            </a:r>
          </a:p>
          <a:p>
            <a:pPr marL="457200" lvl="1" indent="0" algn="l">
              <a:buFont typeface="Wingdings" pitchFamily="2" charset="2"/>
              <a:buNone/>
              <a:defRPr/>
            </a:pPr>
            <a:r>
              <a:rPr lang="en-US" sz="3200" dirty="0" smtClean="0">
                <a:effectLst/>
                <a:latin typeface="Times New Roman" pitchFamily="18" charset="0"/>
                <a:cs typeface="Times New Roman" pitchFamily="18" charset="0"/>
              </a:rPr>
              <a:t>- </a:t>
            </a:r>
            <a:r>
              <a:rPr lang="en-US" sz="3200" dirty="0">
                <a:effectLst/>
                <a:latin typeface="Times New Roman" pitchFamily="18" charset="0"/>
                <a:cs typeface="Times New Roman" pitchFamily="18" charset="0"/>
              </a:rPr>
              <a:t>Quantum numbers</a:t>
            </a:r>
          </a:p>
          <a:p>
            <a:pPr marL="457200" lvl="1" indent="0" algn="l">
              <a:buFont typeface="Wingdings" pitchFamily="2" charset="2"/>
              <a:buNone/>
              <a:defRPr/>
            </a:pPr>
            <a:r>
              <a:rPr lang="en-US" sz="3200" dirty="0">
                <a:effectLst/>
                <a:latin typeface="Times New Roman" pitchFamily="18" charset="0"/>
                <a:cs typeface="Times New Roman" pitchFamily="18" charset="0"/>
              </a:rPr>
              <a:t>- Representation of Atomic Orbitals</a:t>
            </a:r>
          </a:p>
          <a:p>
            <a:pPr marL="457200" lvl="1" indent="0" algn="l">
              <a:buFont typeface="Wingdings" pitchFamily="2" charset="2"/>
              <a:buNone/>
              <a:defRPr/>
            </a:pPr>
            <a:r>
              <a:rPr lang="en-US" sz="3200" dirty="0">
                <a:effectLst/>
                <a:latin typeface="Times New Roman" pitchFamily="18" charset="0"/>
                <a:cs typeface="Times New Roman" pitchFamily="18" charset="0"/>
              </a:rPr>
              <a:t>- Atomic Orbital filling applying </a:t>
            </a:r>
            <a:r>
              <a:rPr lang="en-US" sz="3200" dirty="0" err="1">
                <a:effectLst/>
                <a:latin typeface="Times New Roman" pitchFamily="18" charset="0"/>
                <a:cs typeface="Times New Roman" pitchFamily="18" charset="0"/>
              </a:rPr>
              <a:t>Hund’s</a:t>
            </a:r>
            <a:r>
              <a:rPr lang="en-US" sz="3200" dirty="0">
                <a:effectLst/>
                <a:latin typeface="Times New Roman" pitchFamily="18" charset="0"/>
                <a:cs typeface="Times New Roman" pitchFamily="18" charset="0"/>
              </a:rPr>
              <a:t> rule and stability considerations e.g. Cr and </a:t>
            </a:r>
            <a:r>
              <a:rPr lang="en-US" sz="3200" dirty="0" smtClean="0">
                <a:effectLst/>
                <a:latin typeface="Times New Roman" pitchFamily="18" charset="0"/>
                <a:cs typeface="Times New Roman" pitchFamily="18" charset="0"/>
              </a:rPr>
              <a:t>Cu with z= 24 and 29 respectively.</a:t>
            </a:r>
            <a:endParaRPr lang="ar-IQ" sz="3200" dirty="0">
              <a:latin typeface="Times New Roman" pitchFamily="18" charset="0"/>
              <a:cs typeface="Times New Roman" pitchFamily="18" charset="0"/>
            </a:endParaRPr>
          </a:p>
        </p:txBody>
      </p:sp>
    </p:spTree>
    <p:extLst>
      <p:ext uri="{BB962C8B-B14F-4D97-AF65-F5344CB8AC3E}">
        <p14:creationId xmlns:p14="http://schemas.microsoft.com/office/powerpoint/2010/main" val="58557662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smtClean="0"/>
              <a:t>Calcium Disodium </a:t>
            </a:r>
            <a:r>
              <a:rPr lang="en-US" dirty="0" err="1"/>
              <a:t>E</a:t>
            </a:r>
            <a:r>
              <a:rPr lang="en-US" dirty="0" err="1" smtClean="0"/>
              <a:t>detate</a:t>
            </a:r>
            <a:endParaRPr lang="en-US" dirty="0"/>
          </a:p>
        </p:txBody>
      </p:sp>
      <p:graphicFrame>
        <p:nvGraphicFramePr>
          <p:cNvPr id="22531" name="Object 3"/>
          <p:cNvGraphicFramePr>
            <a:graphicFrameLocks noChangeAspect="1"/>
          </p:cNvGraphicFramePr>
          <p:nvPr/>
        </p:nvGraphicFramePr>
        <p:xfrm>
          <a:off x="573088" y="1981200"/>
          <a:ext cx="8113712" cy="4419600"/>
        </p:xfrm>
        <a:graphic>
          <a:graphicData uri="http://schemas.openxmlformats.org/presentationml/2006/ole">
            <mc:AlternateContent xmlns:mc="http://schemas.openxmlformats.org/markup-compatibility/2006">
              <mc:Choice xmlns:v="urn:schemas-microsoft-com:vml" Requires="v">
                <p:oleObj spid="_x0000_s1031" name="CS ChemDraw Drawing" r:id="rId3" imgW="3646658" imgH="2523496" progId="ChemDraw.Document.6.0">
                  <p:embed/>
                </p:oleObj>
              </mc:Choice>
              <mc:Fallback>
                <p:oleObj name="CS ChemDraw Drawing" r:id="rId3" imgW="3646658" imgH="2523496" progId="ChemDraw.Document.6.0">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73088" y="1981200"/>
                        <a:ext cx="8113712" cy="441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146131301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smtClean="0"/>
              <a:t>Disodium </a:t>
            </a:r>
            <a:r>
              <a:rPr lang="en-US" dirty="0" err="1" smtClean="0"/>
              <a:t>Edetate</a:t>
            </a:r>
            <a:endParaRPr lang="en-US" dirty="0"/>
          </a:p>
        </p:txBody>
      </p:sp>
      <p:graphicFrame>
        <p:nvGraphicFramePr>
          <p:cNvPr id="23555" name="Object 3"/>
          <p:cNvGraphicFramePr>
            <a:graphicFrameLocks noChangeAspect="1"/>
          </p:cNvGraphicFramePr>
          <p:nvPr/>
        </p:nvGraphicFramePr>
        <p:xfrm>
          <a:off x="838200" y="1828800"/>
          <a:ext cx="7543800" cy="3863975"/>
        </p:xfrm>
        <a:graphic>
          <a:graphicData uri="http://schemas.openxmlformats.org/presentationml/2006/ole">
            <mc:AlternateContent xmlns:mc="http://schemas.openxmlformats.org/markup-compatibility/2006">
              <mc:Choice xmlns:v="urn:schemas-microsoft-com:vml" Requires="v">
                <p:oleObj spid="_x0000_s2055" name="CS ChemDraw Drawing" r:id="rId3" imgW="3654223" imgH="2523496" progId="ChemDraw.Document.6.0">
                  <p:embed/>
                </p:oleObj>
              </mc:Choice>
              <mc:Fallback>
                <p:oleObj name="CS ChemDraw Drawing" r:id="rId3" imgW="3654223" imgH="2523496" progId="ChemDraw.Document.6.0">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38200" y="1828800"/>
                        <a:ext cx="7543800" cy="3863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128975921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err="1" smtClean="0"/>
              <a:t>Dimercaprol</a:t>
            </a:r>
            <a:endParaRPr lang="en-US" dirty="0"/>
          </a:p>
        </p:txBody>
      </p:sp>
      <p:graphicFrame>
        <p:nvGraphicFramePr>
          <p:cNvPr id="24579" name="Object 3"/>
          <p:cNvGraphicFramePr>
            <a:graphicFrameLocks noChangeAspect="1"/>
          </p:cNvGraphicFramePr>
          <p:nvPr/>
        </p:nvGraphicFramePr>
        <p:xfrm>
          <a:off x="601663" y="1905000"/>
          <a:ext cx="7704137" cy="3657600"/>
        </p:xfrm>
        <a:graphic>
          <a:graphicData uri="http://schemas.openxmlformats.org/presentationml/2006/ole">
            <mc:AlternateContent xmlns:mc="http://schemas.openxmlformats.org/markup-compatibility/2006">
              <mc:Choice xmlns:v="urn:schemas-microsoft-com:vml" Requires="v">
                <p:oleObj spid="_x0000_s3079" name="CS ChemDraw Drawing" r:id="rId3" imgW="1784287" imgH="958071" progId="ChemDraw.Document.6.0">
                  <p:embed/>
                </p:oleObj>
              </mc:Choice>
              <mc:Fallback>
                <p:oleObj name="CS ChemDraw Drawing" r:id="rId3" imgW="1784287" imgH="958071" progId="ChemDraw.Document.6.0">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01663" y="1905000"/>
                        <a:ext cx="7704137" cy="3657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71866239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err="1" smtClean="0"/>
              <a:t>Penicillamine</a:t>
            </a:r>
            <a:endParaRPr lang="en-US" dirty="0"/>
          </a:p>
        </p:txBody>
      </p:sp>
      <p:sp>
        <p:nvSpPr>
          <p:cNvPr id="3" name="Content Placeholder 2"/>
          <p:cNvSpPr>
            <a:spLocks noGrp="1"/>
          </p:cNvSpPr>
          <p:nvPr>
            <p:ph idx="1"/>
          </p:nvPr>
        </p:nvSpPr>
        <p:spPr/>
        <p:txBody>
          <a:bodyPr/>
          <a:lstStyle/>
          <a:p>
            <a:pPr marL="0" indent="0">
              <a:buNone/>
              <a:defRPr/>
            </a:pPr>
            <a:endParaRPr lang="en-US" dirty="0"/>
          </a:p>
        </p:txBody>
      </p:sp>
      <p:graphicFrame>
        <p:nvGraphicFramePr>
          <p:cNvPr id="28676" name="Object 3"/>
          <p:cNvGraphicFramePr>
            <a:graphicFrameLocks noChangeAspect="1"/>
          </p:cNvGraphicFramePr>
          <p:nvPr>
            <p:extLst>
              <p:ext uri="{D42A27DB-BD31-4B8C-83A1-F6EECF244321}">
                <p14:modId xmlns:p14="http://schemas.microsoft.com/office/powerpoint/2010/main" val="737068794"/>
              </p:ext>
            </p:extLst>
          </p:nvPr>
        </p:nvGraphicFramePr>
        <p:xfrm>
          <a:off x="1115616" y="2060848"/>
          <a:ext cx="6400800" cy="3657600"/>
        </p:xfrm>
        <a:graphic>
          <a:graphicData uri="http://schemas.openxmlformats.org/presentationml/2006/ole">
            <mc:AlternateContent xmlns:mc="http://schemas.openxmlformats.org/markup-compatibility/2006">
              <mc:Choice xmlns:v="urn:schemas-microsoft-com:vml" Requires="v">
                <p:oleObj spid="_x0000_s4104" name="CS ChemDraw Drawing" r:id="rId3" imgW="1636497" imgH="1406106" progId="ChemDraw.Document.6.0">
                  <p:embed/>
                </p:oleObj>
              </mc:Choice>
              <mc:Fallback>
                <p:oleObj name="CS ChemDraw Drawing" r:id="rId3" imgW="1636497" imgH="1406106" progId="ChemDraw.Document.6.0">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15616" y="2060848"/>
                        <a:ext cx="6400800" cy="3657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350454135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err="1" smtClean="0"/>
              <a:t>Desferroxamine</a:t>
            </a:r>
            <a:endParaRPr lang="en-US" dirty="0"/>
          </a:p>
        </p:txBody>
      </p:sp>
      <p:graphicFrame>
        <p:nvGraphicFramePr>
          <p:cNvPr id="29699" name="Content Placeholder 3"/>
          <p:cNvGraphicFramePr>
            <a:graphicFrameLocks noGrp="1" noChangeAspect="1"/>
          </p:cNvGraphicFramePr>
          <p:nvPr>
            <p:ph idx="1"/>
          </p:nvPr>
        </p:nvGraphicFramePr>
        <p:xfrm>
          <a:off x="457200" y="1752600"/>
          <a:ext cx="8229600" cy="4724400"/>
        </p:xfrm>
        <a:graphic>
          <a:graphicData uri="http://schemas.openxmlformats.org/presentationml/2006/ole">
            <mc:AlternateContent xmlns:mc="http://schemas.openxmlformats.org/markup-compatibility/2006">
              <mc:Choice xmlns:v="urn:schemas-microsoft-com:vml" Requires="v">
                <p:oleObj spid="_x0000_s5127" name="CS ChemDraw Drawing" r:id="rId3" imgW="10135639" imgH="2078157" progId="ChemDraw.Document.6.0">
                  <p:embed/>
                </p:oleObj>
              </mc:Choice>
              <mc:Fallback>
                <p:oleObj name="CS ChemDraw Drawing" r:id="rId3" imgW="10135639" imgH="2078157" progId="ChemDraw.Document.6.0">
                  <p:embed/>
                  <p:pic>
                    <p:nvPicPr>
                      <p:cNvPr id="0" name=""/>
                      <p:cNvPicPr>
                        <a:picLocks noGrp="1"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57200" y="1752600"/>
                        <a:ext cx="8229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67468860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lstStyle/>
          <a:p>
            <a:pPr>
              <a:defRPr/>
            </a:pPr>
            <a:r>
              <a:rPr lang="en-US" dirty="0" smtClean="0"/>
              <a:t>Calcium Disodium EDTA</a:t>
            </a:r>
            <a:endParaRPr lang="ar-IQ" dirty="0"/>
          </a:p>
        </p:txBody>
      </p:sp>
      <p:sp>
        <p:nvSpPr>
          <p:cNvPr id="3" name="Content Placeholder 2"/>
          <p:cNvSpPr>
            <a:spLocks noGrp="1"/>
          </p:cNvSpPr>
          <p:nvPr>
            <p:ph idx="1"/>
          </p:nvPr>
        </p:nvSpPr>
        <p:spPr>
          <a:xfrm>
            <a:off x="228600" y="1371600"/>
            <a:ext cx="8610600" cy="5181600"/>
          </a:xfrm>
        </p:spPr>
        <p:txBody>
          <a:bodyPr>
            <a:normAutofit fontScale="92500"/>
          </a:bodyPr>
          <a:lstStyle/>
          <a:p>
            <a:pPr marL="0" indent="0" algn="l">
              <a:buFont typeface="Wingdings" pitchFamily="2" charset="2"/>
              <a:buNone/>
              <a:defRPr/>
            </a:pPr>
            <a:r>
              <a:rPr lang="en-US" sz="2800" dirty="0" smtClean="0"/>
              <a:t>The disodium salt of EDTA is </a:t>
            </a:r>
            <a:r>
              <a:rPr lang="en-US" sz="2800" dirty="0" err="1" smtClean="0"/>
              <a:t>is</a:t>
            </a:r>
            <a:r>
              <a:rPr lang="en-US" sz="2800" dirty="0" smtClean="0"/>
              <a:t> a mixture of the </a:t>
            </a:r>
            <a:r>
              <a:rPr lang="en-US" sz="2800" dirty="0" err="1" smtClean="0"/>
              <a:t>dihydrate</a:t>
            </a:r>
            <a:r>
              <a:rPr lang="en-US" sz="2800" dirty="0" smtClean="0"/>
              <a:t> salt. It is a white crystalline granules or powder. It is odorless, slightly hygroscopic and has a faint saline taste. It is stable in air, soluble in water with pH between 6.5 and 8.0.</a:t>
            </a:r>
          </a:p>
          <a:p>
            <a:pPr marL="0" indent="0" algn="l">
              <a:buFont typeface="Wingdings" pitchFamily="2" charset="2"/>
              <a:buNone/>
              <a:defRPr/>
            </a:pPr>
            <a:r>
              <a:rPr lang="en-US" sz="2800" dirty="0" smtClean="0"/>
              <a:t>It is used in the treatment of heavy metal poisoning especially </a:t>
            </a:r>
            <a:r>
              <a:rPr lang="en-US" sz="2800" dirty="0" err="1" smtClean="0"/>
              <a:t>plumbsim</a:t>
            </a:r>
            <a:r>
              <a:rPr lang="en-US" sz="2800" dirty="0" smtClean="0"/>
              <a:t> and other metals but not for mercury  arsenic or gold. An increase in the excretion of metal in the urine by 500ug/liter/24hr is an indication of poisoning.</a:t>
            </a:r>
          </a:p>
          <a:p>
            <a:pPr marL="0" indent="0" algn="l">
              <a:buFont typeface="Wingdings" pitchFamily="2" charset="2"/>
              <a:buNone/>
              <a:defRPr/>
            </a:pPr>
            <a:r>
              <a:rPr lang="en-US" sz="2800" dirty="0" smtClean="0"/>
              <a:t>It induces hypocalcaemia states.</a:t>
            </a:r>
          </a:p>
          <a:p>
            <a:pPr algn="l">
              <a:buFont typeface="Wingdings" pitchFamily="2" charset="2"/>
              <a:buNone/>
              <a:defRPr/>
            </a:pPr>
            <a:r>
              <a:rPr lang="en-US" sz="2800" dirty="0"/>
              <a:t>Doses are IV or </a:t>
            </a:r>
            <a:r>
              <a:rPr lang="en-US" sz="2800" dirty="0" smtClean="0"/>
              <a:t>IM </a:t>
            </a:r>
            <a:r>
              <a:rPr lang="en-US" sz="2800" dirty="0"/>
              <a:t>of 75mg/kg of body weight.</a:t>
            </a:r>
          </a:p>
          <a:p>
            <a:pPr algn="l">
              <a:buFont typeface="Wingdings" pitchFamily="2" charset="2"/>
              <a:buNone/>
              <a:defRPr/>
            </a:pPr>
            <a:r>
              <a:rPr lang="en-US" sz="2800" dirty="0"/>
              <a:t>Preparation; a solution containing 200mg/ml for </a:t>
            </a:r>
            <a:r>
              <a:rPr lang="en-US" sz="2800" dirty="0" smtClean="0"/>
              <a:t>injection.</a:t>
            </a:r>
            <a:endParaRPr lang="ar-IQ" sz="2800" dirty="0"/>
          </a:p>
        </p:txBody>
      </p:sp>
    </p:spTree>
    <p:extLst>
      <p:ext uri="{BB962C8B-B14F-4D97-AF65-F5344CB8AC3E}">
        <p14:creationId xmlns:p14="http://schemas.microsoft.com/office/powerpoint/2010/main" val="54100256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smtClean="0"/>
              <a:t>Disodium </a:t>
            </a:r>
            <a:r>
              <a:rPr lang="en-US" dirty="0" err="1" smtClean="0"/>
              <a:t>Edetate</a:t>
            </a:r>
            <a:endParaRPr lang="ar-IQ" dirty="0"/>
          </a:p>
        </p:txBody>
      </p:sp>
      <p:sp>
        <p:nvSpPr>
          <p:cNvPr id="3" name="Content Placeholder 2"/>
          <p:cNvSpPr>
            <a:spLocks noGrp="1"/>
          </p:cNvSpPr>
          <p:nvPr>
            <p:ph idx="1"/>
          </p:nvPr>
        </p:nvSpPr>
        <p:spPr>
          <a:xfrm>
            <a:off x="457200" y="1600200"/>
            <a:ext cx="8229600" cy="4724400"/>
          </a:xfrm>
        </p:spPr>
        <p:txBody>
          <a:bodyPr>
            <a:normAutofit fontScale="70000" lnSpcReduction="20000"/>
          </a:bodyPr>
          <a:lstStyle/>
          <a:p>
            <a:pPr algn="l">
              <a:buFont typeface="Wingdings" pitchFamily="2" charset="2"/>
              <a:buNone/>
              <a:defRPr/>
            </a:pPr>
            <a:r>
              <a:rPr lang="en-US" sz="2800" dirty="0" smtClean="0"/>
              <a:t>Disodium </a:t>
            </a:r>
            <a:r>
              <a:rPr lang="en-US" sz="2800" dirty="0" err="1" smtClean="0"/>
              <a:t>edetate</a:t>
            </a:r>
            <a:r>
              <a:rPr lang="en-US" sz="2800" dirty="0" smtClean="0"/>
              <a:t> is a white crystalline powder which is soluble in water and has pH of 4.0-6.0. It is used in treatment related to </a:t>
            </a:r>
            <a:r>
              <a:rPr lang="en-US" sz="2800" dirty="0" err="1" smtClean="0"/>
              <a:t>hypercalcemia</a:t>
            </a:r>
            <a:r>
              <a:rPr lang="en-US" sz="2800" dirty="0" smtClean="0"/>
              <a:t> including occlusive vascular disease and cardiac arrhythmias.  It is not useful for dissolution of urinary calculi.</a:t>
            </a:r>
          </a:p>
          <a:p>
            <a:pPr algn="l">
              <a:buFont typeface="Wingdings" pitchFamily="2" charset="2"/>
              <a:buNone/>
              <a:defRPr/>
            </a:pPr>
            <a:endParaRPr lang="en-US" sz="2800" dirty="0" smtClean="0"/>
          </a:p>
          <a:p>
            <a:pPr algn="l">
              <a:buFont typeface="Wingdings" pitchFamily="2" charset="2"/>
              <a:buNone/>
              <a:defRPr/>
            </a:pPr>
            <a:r>
              <a:rPr lang="en-US" sz="2800" dirty="0" smtClean="0"/>
              <a:t>Doses; IV injections of 50mg/kg of body weight.</a:t>
            </a:r>
          </a:p>
          <a:p>
            <a:pPr algn="l">
              <a:buFont typeface="Wingdings" pitchFamily="2" charset="2"/>
              <a:buNone/>
              <a:defRPr/>
            </a:pPr>
            <a:r>
              <a:rPr lang="en-US" sz="2800" dirty="0" smtClean="0"/>
              <a:t>Preparation; 150mg/ml for injection. </a:t>
            </a:r>
          </a:p>
          <a:p>
            <a:pPr algn="l">
              <a:buFont typeface="Wingdings" pitchFamily="2" charset="2"/>
              <a:buNone/>
              <a:defRPr/>
            </a:pPr>
            <a:endParaRPr lang="en-US" sz="2800" dirty="0"/>
          </a:p>
          <a:p>
            <a:pPr algn="l">
              <a:buFont typeface="Wingdings" pitchFamily="2" charset="2"/>
              <a:buNone/>
              <a:defRPr/>
            </a:pPr>
            <a:endParaRPr lang="en-US" sz="2800" dirty="0" smtClean="0"/>
          </a:p>
          <a:p>
            <a:pPr algn="l">
              <a:buFont typeface="Wingdings" pitchFamily="2" charset="2"/>
              <a:buNone/>
              <a:defRPr/>
            </a:pPr>
            <a:endParaRPr lang="en-US" sz="2800" dirty="0"/>
          </a:p>
          <a:p>
            <a:pPr algn="l">
              <a:buFont typeface="Wingdings" pitchFamily="2" charset="2"/>
              <a:buNone/>
              <a:defRPr/>
            </a:pPr>
            <a:endParaRPr lang="en-US" sz="2800" dirty="0" smtClean="0"/>
          </a:p>
          <a:p>
            <a:pPr algn="l">
              <a:buFont typeface="Wingdings" pitchFamily="2" charset="2"/>
              <a:buNone/>
              <a:defRPr/>
            </a:pPr>
            <a:endParaRPr lang="en-US" sz="2800" dirty="0"/>
          </a:p>
          <a:p>
            <a:pPr algn="l">
              <a:buFont typeface="Wingdings" pitchFamily="2" charset="2"/>
              <a:buNone/>
              <a:defRPr/>
            </a:pPr>
            <a:endParaRPr lang="en-US" sz="2800" dirty="0" smtClean="0"/>
          </a:p>
          <a:p>
            <a:pPr algn="l">
              <a:buFont typeface="Wingdings" pitchFamily="2" charset="2"/>
              <a:buNone/>
              <a:defRPr/>
            </a:pPr>
            <a:endParaRPr lang="en-US" sz="2800" dirty="0"/>
          </a:p>
          <a:p>
            <a:pPr algn="l">
              <a:buFont typeface="Wingdings" pitchFamily="2" charset="2"/>
              <a:buNone/>
              <a:defRPr/>
            </a:pPr>
            <a:r>
              <a:rPr lang="en-US" sz="2800" dirty="0" smtClean="0"/>
              <a:t>I </a:t>
            </a:r>
          </a:p>
        </p:txBody>
      </p:sp>
    </p:spTree>
    <p:extLst>
      <p:ext uri="{BB962C8B-B14F-4D97-AF65-F5344CB8AC3E}">
        <p14:creationId xmlns:p14="http://schemas.microsoft.com/office/powerpoint/2010/main" val="237540187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err="1" smtClean="0"/>
              <a:t>Dimercaprol</a:t>
            </a:r>
            <a:endParaRPr lang="ar-IQ" dirty="0"/>
          </a:p>
        </p:txBody>
      </p:sp>
      <p:sp>
        <p:nvSpPr>
          <p:cNvPr id="3" name="Content Placeholder 2"/>
          <p:cNvSpPr>
            <a:spLocks noGrp="1"/>
          </p:cNvSpPr>
          <p:nvPr>
            <p:ph idx="1"/>
          </p:nvPr>
        </p:nvSpPr>
        <p:spPr/>
        <p:txBody>
          <a:bodyPr>
            <a:normAutofit fontScale="92500"/>
          </a:bodyPr>
          <a:lstStyle/>
          <a:p>
            <a:pPr marL="0" indent="0" algn="l">
              <a:buFont typeface="Wingdings" pitchFamily="2" charset="2"/>
              <a:buNone/>
              <a:defRPr/>
            </a:pPr>
            <a:r>
              <a:rPr lang="en-US" dirty="0" err="1" smtClean="0"/>
              <a:t>Dimercaprol</a:t>
            </a:r>
            <a:r>
              <a:rPr lang="en-US" dirty="0" smtClean="0"/>
              <a:t> is a colorless of </a:t>
            </a:r>
            <a:r>
              <a:rPr lang="en-US" dirty="0" err="1" smtClean="0"/>
              <a:t>mercaptan</a:t>
            </a:r>
            <a:r>
              <a:rPr lang="en-US" dirty="0" smtClean="0"/>
              <a:t>-like odor. It competes with enzymes containing sulfhydryl groups (responsible for oxidation-reduction) for  the metals causing poisoning. The </a:t>
            </a:r>
            <a:r>
              <a:rPr lang="en-US" dirty="0" err="1" smtClean="0"/>
              <a:t>mercatides</a:t>
            </a:r>
            <a:r>
              <a:rPr lang="en-US" dirty="0" smtClean="0"/>
              <a:t> formed are excreted in the urine.</a:t>
            </a:r>
          </a:p>
          <a:p>
            <a:pPr marL="0" indent="0" algn="l">
              <a:buFont typeface="Wingdings" pitchFamily="2" charset="2"/>
              <a:buNone/>
              <a:defRPr/>
            </a:pPr>
            <a:endParaRPr lang="en-US" dirty="0" smtClean="0"/>
          </a:p>
          <a:p>
            <a:pPr marL="0" indent="0" algn="l">
              <a:buFont typeface="Wingdings" pitchFamily="2" charset="2"/>
              <a:buNone/>
              <a:defRPr/>
            </a:pPr>
            <a:r>
              <a:rPr lang="en-US" dirty="0" smtClean="0"/>
              <a:t>BAL is of value in the treatment of arsenic or gold poisoning and early mercury poisoning, within a few hours. </a:t>
            </a:r>
            <a:endParaRPr lang="en-US" dirty="0"/>
          </a:p>
        </p:txBody>
      </p:sp>
    </p:spTree>
    <p:extLst>
      <p:ext uri="{BB962C8B-B14F-4D97-AF65-F5344CB8AC3E}">
        <p14:creationId xmlns:p14="http://schemas.microsoft.com/office/powerpoint/2010/main" val="133884658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err="1" smtClean="0"/>
              <a:t>Dimercaprol</a:t>
            </a:r>
            <a:endParaRPr lang="ar-IQ" dirty="0"/>
          </a:p>
        </p:txBody>
      </p:sp>
      <p:sp>
        <p:nvSpPr>
          <p:cNvPr id="3" name="Content Placeholder 2"/>
          <p:cNvSpPr>
            <a:spLocks noGrp="1"/>
          </p:cNvSpPr>
          <p:nvPr>
            <p:ph idx="1"/>
          </p:nvPr>
        </p:nvSpPr>
        <p:spPr>
          <a:xfrm>
            <a:off x="457200" y="1981200"/>
            <a:ext cx="8229600" cy="4144963"/>
          </a:xfrm>
        </p:spPr>
        <p:txBody>
          <a:bodyPr/>
          <a:lstStyle/>
          <a:p>
            <a:pPr marL="0" indent="0" algn="l">
              <a:buFont typeface="Wingdings" pitchFamily="2" charset="2"/>
              <a:buNone/>
              <a:defRPr/>
            </a:pPr>
            <a:r>
              <a:rPr lang="en-US" sz="2800" dirty="0" smtClean="0"/>
              <a:t>Dose: in severe arsenic or gold poisoning </a:t>
            </a:r>
            <a:r>
              <a:rPr lang="en-US" sz="2800" dirty="0"/>
              <a:t>, 3.0mg/kg is given six times a day </a:t>
            </a:r>
            <a:r>
              <a:rPr lang="en-US" sz="2800" dirty="0" smtClean="0"/>
              <a:t>for two days, four times a day on the third day, then twice daily on the next ten days.</a:t>
            </a:r>
          </a:p>
          <a:p>
            <a:pPr marL="0" indent="0" algn="l">
              <a:buFont typeface="Wingdings" pitchFamily="2" charset="2"/>
              <a:buNone/>
              <a:defRPr/>
            </a:pPr>
            <a:r>
              <a:rPr lang="en-US" sz="2800" dirty="0" smtClean="0"/>
              <a:t>For early mercury poisoning, 5.0mg/kg followed by 2.5mg/kg twice daily for ten days.</a:t>
            </a:r>
          </a:p>
          <a:p>
            <a:pPr marL="0" indent="0" algn="l">
              <a:buFont typeface="Wingdings" pitchFamily="2" charset="2"/>
              <a:buNone/>
              <a:defRPr/>
            </a:pPr>
            <a:endParaRPr lang="en-US" sz="2800" dirty="0" smtClean="0"/>
          </a:p>
          <a:p>
            <a:pPr marL="0" indent="0" algn="l">
              <a:buFont typeface="Wingdings" pitchFamily="2" charset="2"/>
              <a:buNone/>
              <a:defRPr/>
            </a:pPr>
            <a:r>
              <a:rPr lang="en-US" sz="2800" dirty="0" smtClean="0"/>
              <a:t>Preparations: IM </a:t>
            </a:r>
            <a:r>
              <a:rPr lang="en-US" sz="2800" dirty="0" err="1" smtClean="0"/>
              <a:t>imgectio</a:t>
            </a:r>
            <a:r>
              <a:rPr lang="en-US" sz="2800" dirty="0" smtClean="0"/>
              <a:t> of 100mg/ml in peanut oil.</a:t>
            </a:r>
            <a:endParaRPr lang="ar-IQ" sz="2800" dirty="0"/>
          </a:p>
        </p:txBody>
      </p:sp>
    </p:spTree>
    <p:extLst>
      <p:ext uri="{BB962C8B-B14F-4D97-AF65-F5344CB8AC3E}">
        <p14:creationId xmlns:p14="http://schemas.microsoft.com/office/powerpoint/2010/main" val="281583223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lstStyle/>
          <a:p>
            <a:pPr>
              <a:defRPr/>
            </a:pPr>
            <a:r>
              <a:rPr lang="en-US" dirty="0" err="1" smtClean="0"/>
              <a:t>Penicillamine</a:t>
            </a:r>
            <a:endParaRPr lang="ar-IQ" dirty="0"/>
          </a:p>
        </p:txBody>
      </p:sp>
      <p:sp>
        <p:nvSpPr>
          <p:cNvPr id="3" name="Content Placeholder 2"/>
          <p:cNvSpPr>
            <a:spLocks noGrp="1"/>
          </p:cNvSpPr>
          <p:nvPr>
            <p:ph idx="1"/>
          </p:nvPr>
        </p:nvSpPr>
        <p:spPr>
          <a:xfrm>
            <a:off x="152400" y="990600"/>
            <a:ext cx="8839200" cy="5486400"/>
          </a:xfrm>
        </p:spPr>
        <p:txBody>
          <a:bodyPr>
            <a:normAutofit fontScale="92500"/>
          </a:bodyPr>
          <a:lstStyle/>
          <a:p>
            <a:pPr algn="l">
              <a:buFont typeface="Wingdings" pitchFamily="2" charset="2"/>
              <a:buNone/>
              <a:defRPr/>
            </a:pPr>
            <a:r>
              <a:rPr lang="en-US" dirty="0" err="1" smtClean="0"/>
              <a:t>Pencillamine</a:t>
            </a:r>
            <a:r>
              <a:rPr lang="en-US" dirty="0" smtClean="0"/>
              <a:t> is a white crystalline powder having  characteristic odor. It is freely soluble in water with </a:t>
            </a:r>
          </a:p>
          <a:p>
            <a:pPr algn="l">
              <a:buFont typeface="Wingdings" pitchFamily="2" charset="2"/>
              <a:buNone/>
              <a:defRPr/>
            </a:pPr>
            <a:r>
              <a:rPr lang="en-US" dirty="0" smtClean="0"/>
              <a:t>pH of 4.5-5.5.</a:t>
            </a:r>
          </a:p>
          <a:p>
            <a:pPr algn="l">
              <a:buFont typeface="Wingdings" pitchFamily="2" charset="2"/>
              <a:buNone/>
              <a:defRPr/>
            </a:pPr>
            <a:r>
              <a:rPr lang="en-US" dirty="0" err="1" smtClean="0"/>
              <a:t>Pencillamine</a:t>
            </a:r>
            <a:r>
              <a:rPr lang="en-US" dirty="0" smtClean="0"/>
              <a:t> is used for treatment of poisoning of many metal including lead, iron, mercury and gold. </a:t>
            </a:r>
          </a:p>
          <a:p>
            <a:pPr algn="l">
              <a:buFont typeface="Wingdings" pitchFamily="2" charset="2"/>
              <a:buNone/>
              <a:defRPr/>
            </a:pPr>
            <a:r>
              <a:rPr lang="en-US" dirty="0" err="1" smtClean="0"/>
              <a:t>Pencillamine</a:t>
            </a:r>
            <a:r>
              <a:rPr lang="en-US" dirty="0" smtClean="0"/>
              <a:t> is </a:t>
            </a:r>
            <a:r>
              <a:rPr lang="en-US" dirty="0" err="1" smtClean="0"/>
              <a:t>is</a:t>
            </a:r>
            <a:r>
              <a:rPr lang="en-US" dirty="0" smtClean="0"/>
              <a:t> used for treatment of </a:t>
            </a:r>
            <a:r>
              <a:rPr lang="en-US" dirty="0" err="1" smtClean="0"/>
              <a:t>hepatolentecular</a:t>
            </a:r>
            <a:r>
              <a:rPr lang="en-US" dirty="0" smtClean="0"/>
              <a:t> degeneration (degeneration of the brain associated with increased levels of copper  and Wilson’s disease which is associated with elevated levels of copper in tissues including; eye, liver, brain and kidney. </a:t>
            </a:r>
          </a:p>
          <a:p>
            <a:pPr algn="l">
              <a:buFont typeface="Wingdings" pitchFamily="2" charset="2"/>
              <a:buNone/>
              <a:defRPr/>
            </a:pPr>
            <a:endParaRPr lang="en-US" dirty="0" smtClean="0"/>
          </a:p>
          <a:p>
            <a:pPr algn="l">
              <a:buFont typeface="Wingdings" pitchFamily="2" charset="2"/>
              <a:buNone/>
              <a:defRPr/>
            </a:pPr>
            <a:endParaRPr lang="ar-IQ" dirty="0"/>
          </a:p>
        </p:txBody>
      </p:sp>
    </p:spTree>
    <p:extLst>
      <p:ext uri="{BB962C8B-B14F-4D97-AF65-F5344CB8AC3E}">
        <p14:creationId xmlns:p14="http://schemas.microsoft.com/office/powerpoint/2010/main" val="279422485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381000"/>
            <a:ext cx="8229600" cy="1143000"/>
          </a:xfrm>
        </p:spPr>
        <p:txBody>
          <a:bodyPr>
            <a:normAutofit fontScale="90000"/>
          </a:bodyPr>
          <a:lstStyle/>
          <a:p>
            <a:pPr>
              <a:defRPr/>
            </a:pPr>
            <a:r>
              <a:rPr lang="en-US" dirty="0" err="1">
                <a:effectLst/>
              </a:rPr>
              <a:t>Ionisation</a:t>
            </a:r>
            <a:r>
              <a:rPr lang="en-US" dirty="0">
                <a:effectLst/>
              </a:rPr>
              <a:t/>
            </a:r>
            <a:br>
              <a:rPr lang="en-US" dirty="0">
                <a:effectLst/>
              </a:rPr>
            </a:br>
            <a:endParaRPr lang="ar-IQ" dirty="0"/>
          </a:p>
        </p:txBody>
      </p:sp>
      <p:sp>
        <p:nvSpPr>
          <p:cNvPr id="3" name="Content Placeholder 2"/>
          <p:cNvSpPr>
            <a:spLocks noGrp="1"/>
          </p:cNvSpPr>
          <p:nvPr>
            <p:ph idx="1"/>
          </p:nvPr>
        </p:nvSpPr>
        <p:spPr>
          <a:xfrm>
            <a:off x="457200" y="1676400"/>
            <a:ext cx="8229600" cy="4449763"/>
          </a:xfrm>
        </p:spPr>
        <p:txBody>
          <a:bodyPr/>
          <a:lstStyle/>
          <a:p>
            <a:pPr marL="0" indent="0" algn="l" rtl="0">
              <a:buFont typeface="Wingdings" pitchFamily="2" charset="2"/>
              <a:buNone/>
              <a:defRPr/>
            </a:pPr>
            <a:r>
              <a:rPr lang="en-US" dirty="0" smtClean="0">
                <a:effectLst/>
              </a:rPr>
              <a:t>The </a:t>
            </a:r>
            <a:r>
              <a:rPr lang="en-US" dirty="0">
                <a:effectLst/>
              </a:rPr>
              <a:t>Periodic Law</a:t>
            </a:r>
          </a:p>
          <a:p>
            <a:pPr marL="0" indent="0" algn="l" rtl="0">
              <a:buFont typeface="Wingdings" pitchFamily="2" charset="2"/>
              <a:buNone/>
              <a:defRPr/>
            </a:pPr>
            <a:r>
              <a:rPr lang="en-US" dirty="0">
                <a:effectLst/>
              </a:rPr>
              <a:t>Electronegativity, definition and order</a:t>
            </a:r>
          </a:p>
          <a:p>
            <a:pPr marL="0" indent="0" algn="l" rtl="0">
              <a:buFont typeface="Wingdings" pitchFamily="2" charset="2"/>
              <a:buNone/>
              <a:defRPr/>
            </a:pPr>
            <a:r>
              <a:rPr lang="en-US" u="sng" dirty="0">
                <a:effectLst/>
              </a:rPr>
              <a:t>Electronic Structure of Molecules; δ, л, n, л*, δ</a:t>
            </a:r>
            <a:r>
              <a:rPr lang="en-US" u="sng" baseline="30000" dirty="0">
                <a:effectLst/>
              </a:rPr>
              <a:t>*</a:t>
            </a:r>
            <a:endParaRPr lang="en-US" dirty="0">
              <a:effectLst/>
            </a:endParaRPr>
          </a:p>
          <a:p>
            <a:pPr marL="0" indent="0" algn="l" rtl="0">
              <a:buFont typeface="Wingdings" pitchFamily="2" charset="2"/>
              <a:buNone/>
              <a:defRPr/>
            </a:pPr>
            <a:r>
              <a:rPr lang="en-US" dirty="0">
                <a:effectLst/>
              </a:rPr>
              <a:t>Columbic attraction, electron –electron </a:t>
            </a:r>
            <a:r>
              <a:rPr lang="en-US" dirty="0" smtClean="0">
                <a:effectLst/>
              </a:rPr>
              <a:t>Repulsion </a:t>
            </a:r>
            <a:r>
              <a:rPr lang="en-US" dirty="0">
                <a:effectLst/>
              </a:rPr>
              <a:t>and nuclear repulsion</a:t>
            </a:r>
          </a:p>
          <a:p>
            <a:pPr marL="0" indent="0" algn="l" rtl="0">
              <a:buFont typeface="Wingdings" pitchFamily="2" charset="2"/>
              <a:buNone/>
              <a:defRPr/>
            </a:pPr>
            <a:r>
              <a:rPr lang="en-US" dirty="0">
                <a:effectLst/>
              </a:rPr>
              <a:t>Covalent; sharing of electron pairs</a:t>
            </a:r>
          </a:p>
          <a:p>
            <a:pPr marL="0" indent="0" algn="l" rtl="0">
              <a:buFont typeface="Wingdings" pitchFamily="2" charset="2"/>
              <a:buNone/>
              <a:defRPr/>
            </a:pPr>
            <a:r>
              <a:rPr lang="en-US" dirty="0" smtClean="0">
                <a:effectLst/>
              </a:rPr>
              <a:t>Ionic; </a:t>
            </a:r>
            <a:r>
              <a:rPr lang="en-US" dirty="0">
                <a:effectLst/>
              </a:rPr>
              <a:t>electrostatic interaction</a:t>
            </a:r>
          </a:p>
          <a:p>
            <a:pPr rtl="0">
              <a:defRPr/>
            </a:pPr>
            <a:endParaRPr lang="ar-IQ" dirty="0"/>
          </a:p>
        </p:txBody>
      </p:sp>
    </p:spTree>
    <p:extLst>
      <p:ext uri="{BB962C8B-B14F-4D97-AF65-F5344CB8AC3E}">
        <p14:creationId xmlns:p14="http://schemas.microsoft.com/office/powerpoint/2010/main" val="153440038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73162"/>
          </a:xfrm>
        </p:spPr>
        <p:txBody>
          <a:bodyPr/>
          <a:lstStyle/>
          <a:p>
            <a:pPr>
              <a:defRPr/>
            </a:pPr>
            <a:r>
              <a:rPr lang="en-US" dirty="0" smtClean="0"/>
              <a:t>Uses of </a:t>
            </a:r>
            <a:r>
              <a:rPr lang="en-US" dirty="0" err="1" smtClean="0"/>
              <a:t>penicillamine</a:t>
            </a:r>
            <a:r>
              <a:rPr lang="en-US" dirty="0" smtClean="0"/>
              <a:t> ….continued</a:t>
            </a:r>
            <a:endParaRPr lang="ar-IQ" dirty="0"/>
          </a:p>
        </p:txBody>
      </p:sp>
      <p:sp>
        <p:nvSpPr>
          <p:cNvPr id="3" name="Content Placeholder 2"/>
          <p:cNvSpPr>
            <a:spLocks noGrp="1"/>
          </p:cNvSpPr>
          <p:nvPr>
            <p:ph idx="1"/>
          </p:nvPr>
        </p:nvSpPr>
        <p:spPr>
          <a:xfrm>
            <a:off x="228600" y="1524000"/>
            <a:ext cx="8763000" cy="5181600"/>
          </a:xfrm>
        </p:spPr>
        <p:txBody>
          <a:bodyPr/>
          <a:lstStyle/>
          <a:p>
            <a:pPr algn="l">
              <a:buFont typeface="Wingdings" pitchFamily="2" charset="2"/>
              <a:buNone/>
              <a:defRPr/>
            </a:pPr>
            <a:r>
              <a:rPr lang="en-US" dirty="0" err="1" smtClean="0"/>
              <a:t>Pencillamine</a:t>
            </a:r>
            <a:r>
              <a:rPr lang="en-US" dirty="0" smtClean="0"/>
              <a:t> is used in the treatment of gold dermatitis. </a:t>
            </a:r>
          </a:p>
          <a:p>
            <a:pPr algn="l">
              <a:buFont typeface="Wingdings" pitchFamily="2" charset="2"/>
              <a:buNone/>
              <a:defRPr/>
            </a:pPr>
            <a:r>
              <a:rPr lang="en-US" dirty="0" err="1" smtClean="0"/>
              <a:t>Pencillamine</a:t>
            </a:r>
            <a:r>
              <a:rPr lang="en-US" dirty="0" smtClean="0"/>
              <a:t> is used in the treatment of </a:t>
            </a:r>
            <a:r>
              <a:rPr lang="en-US" dirty="0" err="1" smtClean="0"/>
              <a:t>cystinurea</a:t>
            </a:r>
            <a:r>
              <a:rPr lang="en-US" dirty="0" smtClean="0"/>
              <a:t>, the presence of crystals of </a:t>
            </a:r>
            <a:r>
              <a:rPr lang="en-US" dirty="0" err="1" smtClean="0"/>
              <a:t>cystine</a:t>
            </a:r>
            <a:r>
              <a:rPr lang="en-US" dirty="0" smtClean="0"/>
              <a:t> in urea.</a:t>
            </a:r>
          </a:p>
          <a:p>
            <a:pPr algn="l">
              <a:buFont typeface="Wingdings" pitchFamily="2" charset="2"/>
              <a:buNone/>
              <a:defRPr/>
            </a:pPr>
            <a:endParaRPr lang="en-US" dirty="0"/>
          </a:p>
          <a:p>
            <a:pPr algn="l">
              <a:buFont typeface="Wingdings" pitchFamily="2" charset="2"/>
              <a:buNone/>
              <a:defRPr/>
            </a:pPr>
            <a:r>
              <a:rPr lang="en-US" dirty="0" smtClean="0"/>
              <a:t>Dose: 250mg capsules given four times a day.</a:t>
            </a:r>
          </a:p>
          <a:p>
            <a:pPr algn="l">
              <a:buFont typeface="Wingdings" pitchFamily="2" charset="2"/>
              <a:buNone/>
              <a:defRPr/>
            </a:pPr>
            <a:r>
              <a:rPr lang="en-US" dirty="0" smtClean="0"/>
              <a:t>Preparations: </a:t>
            </a:r>
            <a:r>
              <a:rPr lang="en-US" dirty="0" err="1" smtClean="0"/>
              <a:t>Cuprimine</a:t>
            </a:r>
            <a:r>
              <a:rPr lang="en-US" dirty="0" smtClean="0"/>
              <a:t> capsules </a:t>
            </a:r>
            <a:r>
              <a:rPr lang="en-US" dirty="0"/>
              <a:t>containing </a:t>
            </a:r>
            <a:r>
              <a:rPr lang="en-US" dirty="0" smtClean="0"/>
              <a:t>250mg of </a:t>
            </a:r>
            <a:r>
              <a:rPr lang="en-US" dirty="0" err="1" smtClean="0"/>
              <a:t>penicillaime</a:t>
            </a:r>
            <a:r>
              <a:rPr lang="en-US" dirty="0" smtClean="0"/>
              <a:t> for oral administration.</a:t>
            </a:r>
          </a:p>
        </p:txBody>
      </p:sp>
    </p:spTree>
    <p:extLst>
      <p:ext uri="{BB962C8B-B14F-4D97-AF65-F5344CB8AC3E}">
        <p14:creationId xmlns:p14="http://schemas.microsoft.com/office/powerpoint/2010/main" val="321155650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fontScale="90000"/>
          </a:bodyPr>
          <a:lstStyle/>
          <a:p>
            <a:pPr>
              <a:defRPr/>
            </a:pPr>
            <a:r>
              <a:rPr lang="en-US" dirty="0" smtClean="0"/>
              <a:t>Effectiveness of </a:t>
            </a:r>
            <a:r>
              <a:rPr lang="en-US" dirty="0" err="1" smtClean="0"/>
              <a:t>Penicillamine</a:t>
            </a:r>
            <a:endParaRPr lang="ar-IQ" dirty="0"/>
          </a:p>
        </p:txBody>
      </p:sp>
      <p:sp>
        <p:nvSpPr>
          <p:cNvPr id="3" name="Content Placeholder 2"/>
          <p:cNvSpPr>
            <a:spLocks noGrp="1"/>
          </p:cNvSpPr>
          <p:nvPr>
            <p:ph idx="1"/>
          </p:nvPr>
        </p:nvSpPr>
        <p:spPr>
          <a:xfrm>
            <a:off x="457200" y="1143000"/>
            <a:ext cx="8458200" cy="5486400"/>
          </a:xfrm>
        </p:spPr>
        <p:txBody>
          <a:bodyPr>
            <a:normAutofit lnSpcReduction="10000"/>
          </a:bodyPr>
          <a:lstStyle/>
          <a:p>
            <a:pPr algn="l">
              <a:buFont typeface="Wingdings" pitchFamily="2" charset="2"/>
              <a:buNone/>
              <a:defRPr/>
            </a:pPr>
            <a:r>
              <a:rPr lang="en-US" dirty="0"/>
              <a:t>The effectiveness of </a:t>
            </a:r>
            <a:r>
              <a:rPr lang="en-US" dirty="0" err="1"/>
              <a:t>pencillamine</a:t>
            </a:r>
            <a:r>
              <a:rPr lang="en-US" dirty="0"/>
              <a:t> as compared to is attributed ;</a:t>
            </a:r>
          </a:p>
          <a:p>
            <a:pPr marL="514350" indent="-514350" algn="l">
              <a:buFont typeface="Wingdings" pitchFamily="2" charset="2"/>
              <a:buAutoNum type="arabicPeriod"/>
              <a:defRPr/>
            </a:pPr>
            <a:r>
              <a:rPr lang="en-US" dirty="0"/>
              <a:t>1. its ability to resist metabolic inactivation by </a:t>
            </a:r>
            <a:r>
              <a:rPr lang="en-US" dirty="0" err="1"/>
              <a:t>aa</a:t>
            </a:r>
            <a:r>
              <a:rPr lang="en-US" dirty="0"/>
              <a:t> oxidase since it </a:t>
            </a:r>
            <a:r>
              <a:rPr lang="en-US" dirty="0" smtClean="0"/>
              <a:t>doesn't </a:t>
            </a:r>
            <a:r>
              <a:rPr lang="en-US" dirty="0"/>
              <a:t>have a hydrogen on the beta carbon atom.</a:t>
            </a:r>
          </a:p>
          <a:p>
            <a:pPr marL="514350" indent="-514350" algn="l">
              <a:buFont typeface="Wingdings" pitchFamily="2" charset="2"/>
              <a:buAutoNum type="arabicPeriod"/>
              <a:defRPr/>
            </a:pPr>
            <a:r>
              <a:rPr lang="en-US" dirty="0"/>
              <a:t>2.  its sulfhydryl group ability to convert Cu</a:t>
            </a:r>
            <a:r>
              <a:rPr lang="en-US" baseline="30000" dirty="0"/>
              <a:t>+2</a:t>
            </a:r>
            <a:r>
              <a:rPr lang="en-US" dirty="0"/>
              <a:t> to Cu</a:t>
            </a:r>
            <a:r>
              <a:rPr lang="en-US" baseline="30000" dirty="0"/>
              <a:t>+</a:t>
            </a:r>
            <a:r>
              <a:rPr lang="en-US" dirty="0"/>
              <a:t>, with the  formation of a tetrahedral rather than a square planar complex which has less affinity in competition with the tissue proteins containing –SH groups of oxidative value.</a:t>
            </a:r>
            <a:endParaRPr lang="ar-IQ" dirty="0"/>
          </a:p>
          <a:p>
            <a:pPr algn="l">
              <a:buFont typeface="Wingdings" pitchFamily="2" charset="2"/>
              <a:buNone/>
              <a:defRPr/>
            </a:pPr>
            <a:endParaRPr lang="ar-IQ" dirty="0"/>
          </a:p>
        </p:txBody>
      </p:sp>
    </p:spTree>
    <p:extLst>
      <p:ext uri="{BB962C8B-B14F-4D97-AF65-F5344CB8AC3E}">
        <p14:creationId xmlns:p14="http://schemas.microsoft.com/office/powerpoint/2010/main" val="246256796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err="1" smtClean="0"/>
              <a:t>Deferoxamine</a:t>
            </a:r>
            <a:r>
              <a:rPr lang="en-US" dirty="0" smtClean="0"/>
              <a:t> </a:t>
            </a:r>
            <a:r>
              <a:rPr lang="en-US" dirty="0" err="1" smtClean="0"/>
              <a:t>mesyalte</a:t>
            </a:r>
            <a:endParaRPr lang="ar-IQ" dirty="0"/>
          </a:p>
        </p:txBody>
      </p:sp>
      <p:sp>
        <p:nvSpPr>
          <p:cNvPr id="3" name="Content Placeholder 2"/>
          <p:cNvSpPr>
            <a:spLocks noGrp="1"/>
          </p:cNvSpPr>
          <p:nvPr>
            <p:ph idx="1"/>
          </p:nvPr>
        </p:nvSpPr>
        <p:spPr>
          <a:xfrm>
            <a:off x="457200" y="1447800"/>
            <a:ext cx="8229600" cy="4678363"/>
          </a:xfrm>
        </p:spPr>
        <p:txBody>
          <a:bodyPr/>
          <a:lstStyle/>
          <a:p>
            <a:pPr algn="l">
              <a:buFont typeface="Wingdings" pitchFamily="2" charset="2"/>
              <a:buNone/>
              <a:defRPr/>
            </a:pPr>
            <a:r>
              <a:rPr lang="en-US" dirty="0" err="1" smtClean="0"/>
              <a:t>Deferoxamine</a:t>
            </a:r>
            <a:r>
              <a:rPr lang="en-US" dirty="0" smtClean="0"/>
              <a:t> is for acute iron deficiency.</a:t>
            </a:r>
          </a:p>
          <a:p>
            <a:pPr algn="l">
              <a:buFont typeface="Wingdings" pitchFamily="2" charset="2"/>
              <a:buNone/>
              <a:defRPr/>
            </a:pPr>
            <a:endParaRPr lang="en-US" dirty="0" smtClean="0"/>
          </a:p>
          <a:p>
            <a:pPr algn="l">
              <a:buFont typeface="Wingdings" pitchFamily="2" charset="2"/>
              <a:buNone/>
              <a:defRPr/>
            </a:pPr>
            <a:r>
              <a:rPr lang="en-US" dirty="0" smtClean="0"/>
              <a:t>It forms an octahedral complex with Fe</a:t>
            </a:r>
            <a:r>
              <a:rPr lang="en-US" baseline="30000" dirty="0" smtClean="0"/>
              <a:t>+3</a:t>
            </a:r>
            <a:r>
              <a:rPr lang="en-US" dirty="0" smtClean="0"/>
              <a:t>. It has no affinity to divalent ions including Fe</a:t>
            </a:r>
            <a:r>
              <a:rPr lang="en-US" baseline="30000" dirty="0" smtClean="0"/>
              <a:t>+2</a:t>
            </a:r>
            <a:r>
              <a:rPr lang="en-US" dirty="0" smtClean="0"/>
              <a:t>.</a:t>
            </a:r>
          </a:p>
          <a:p>
            <a:pPr algn="l">
              <a:buFont typeface="Wingdings" pitchFamily="2" charset="2"/>
              <a:buNone/>
              <a:defRPr/>
            </a:pPr>
            <a:endParaRPr lang="en-US" dirty="0" smtClean="0"/>
          </a:p>
          <a:p>
            <a:pPr algn="l">
              <a:buFont typeface="Wingdings" pitchFamily="2" charset="2"/>
              <a:buNone/>
              <a:defRPr/>
            </a:pPr>
            <a:r>
              <a:rPr lang="en-US" dirty="0" err="1" smtClean="0"/>
              <a:t>Deferoxamine</a:t>
            </a:r>
            <a:r>
              <a:rPr lang="en-US" dirty="0" smtClean="0"/>
              <a:t> is not soluble in the gastrointestinal tract so oral administration is not effective.</a:t>
            </a:r>
          </a:p>
        </p:txBody>
      </p:sp>
    </p:spTree>
    <p:extLst>
      <p:ext uri="{BB962C8B-B14F-4D97-AF65-F5344CB8AC3E}">
        <p14:creationId xmlns:p14="http://schemas.microsoft.com/office/powerpoint/2010/main" val="39043091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err="1" smtClean="0"/>
              <a:t>Deferxamine</a:t>
            </a:r>
            <a:r>
              <a:rPr lang="en-US" dirty="0" smtClean="0"/>
              <a:t>……continued.</a:t>
            </a:r>
            <a:endParaRPr lang="ar-IQ" dirty="0"/>
          </a:p>
        </p:txBody>
      </p:sp>
      <p:sp>
        <p:nvSpPr>
          <p:cNvPr id="3" name="Content Placeholder 2"/>
          <p:cNvSpPr>
            <a:spLocks noGrp="1"/>
          </p:cNvSpPr>
          <p:nvPr>
            <p:ph idx="1"/>
          </p:nvPr>
        </p:nvSpPr>
        <p:spPr>
          <a:xfrm>
            <a:off x="304800" y="1752600"/>
            <a:ext cx="8382000" cy="4724400"/>
          </a:xfrm>
        </p:spPr>
        <p:txBody>
          <a:bodyPr>
            <a:normAutofit lnSpcReduction="10000"/>
          </a:bodyPr>
          <a:lstStyle/>
          <a:p>
            <a:pPr algn="l">
              <a:buFont typeface="Wingdings" pitchFamily="2" charset="2"/>
              <a:buNone/>
              <a:defRPr/>
            </a:pPr>
            <a:r>
              <a:rPr lang="en-US" dirty="0"/>
              <a:t>It is produced by </a:t>
            </a:r>
            <a:r>
              <a:rPr lang="en-US" dirty="0" err="1"/>
              <a:t>streptomyces</a:t>
            </a:r>
            <a:r>
              <a:rPr lang="en-US" dirty="0"/>
              <a:t> as </a:t>
            </a:r>
            <a:r>
              <a:rPr lang="en-US" dirty="0" err="1"/>
              <a:t>as</a:t>
            </a:r>
            <a:r>
              <a:rPr lang="en-US" dirty="0"/>
              <a:t> a ferric Fe(III)complex. After chemical removal of the </a:t>
            </a:r>
            <a:r>
              <a:rPr lang="en-US" dirty="0" smtClean="0"/>
              <a:t>iron</a:t>
            </a:r>
            <a:r>
              <a:rPr lang="en-US" dirty="0"/>
              <a:t>, the chelating agent is purified as the methyl </a:t>
            </a:r>
            <a:r>
              <a:rPr lang="en-US" dirty="0" err="1"/>
              <a:t>sulphonate</a:t>
            </a:r>
            <a:r>
              <a:rPr lang="en-US" dirty="0"/>
              <a:t> salt.</a:t>
            </a:r>
          </a:p>
          <a:p>
            <a:pPr algn="l">
              <a:buFont typeface="Wingdings" pitchFamily="2" charset="2"/>
              <a:buNone/>
              <a:defRPr/>
            </a:pPr>
            <a:endParaRPr lang="en-US" dirty="0" smtClean="0"/>
          </a:p>
          <a:p>
            <a:pPr algn="l">
              <a:buFont typeface="Wingdings" pitchFamily="2" charset="2"/>
              <a:buNone/>
              <a:defRPr/>
            </a:pPr>
            <a:r>
              <a:rPr lang="en-US" dirty="0" smtClean="0"/>
              <a:t>Dose</a:t>
            </a:r>
            <a:r>
              <a:rPr lang="en-US" dirty="0"/>
              <a:t>: IV or IM injections of 1.0g followed by 0.5g every 4-12 hours.</a:t>
            </a:r>
          </a:p>
          <a:p>
            <a:pPr algn="l">
              <a:buFont typeface="Wingdings" pitchFamily="2" charset="2"/>
              <a:buNone/>
              <a:defRPr/>
            </a:pPr>
            <a:r>
              <a:rPr lang="en-US" dirty="0"/>
              <a:t>Preparations: </a:t>
            </a:r>
            <a:r>
              <a:rPr lang="en-US" dirty="0" err="1" smtClean="0"/>
              <a:t>Desferal</a:t>
            </a:r>
            <a:r>
              <a:rPr lang="en-US" dirty="0" smtClean="0"/>
              <a:t> ampules </a:t>
            </a:r>
            <a:r>
              <a:rPr lang="en-US" dirty="0"/>
              <a:t>containing 500mg of the lyophilized powder for injection. </a:t>
            </a:r>
            <a:endParaRPr lang="ar-IQ" dirty="0"/>
          </a:p>
        </p:txBody>
      </p:sp>
    </p:spTree>
    <p:extLst>
      <p:ext uri="{BB962C8B-B14F-4D97-AF65-F5344CB8AC3E}">
        <p14:creationId xmlns:p14="http://schemas.microsoft.com/office/powerpoint/2010/main" val="134521932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endParaRPr lang="ar-IQ" dirty="0"/>
          </a:p>
        </p:txBody>
      </p:sp>
      <p:sp>
        <p:nvSpPr>
          <p:cNvPr id="3" name="Content Placeholder 2"/>
          <p:cNvSpPr>
            <a:spLocks noGrp="1"/>
          </p:cNvSpPr>
          <p:nvPr>
            <p:ph idx="1"/>
          </p:nvPr>
        </p:nvSpPr>
        <p:spPr>
          <a:xfrm>
            <a:off x="457200" y="1981200"/>
            <a:ext cx="8229600" cy="4144963"/>
          </a:xfrm>
        </p:spPr>
        <p:txBody>
          <a:bodyPr/>
          <a:lstStyle/>
          <a:p>
            <a:pPr marL="0" indent="0" algn="ctr">
              <a:buNone/>
              <a:defRPr/>
            </a:pPr>
            <a:endParaRPr lang="en-US" sz="6600" dirty="0"/>
          </a:p>
          <a:p>
            <a:pPr marL="0" indent="0" algn="ctr">
              <a:buNone/>
              <a:defRPr/>
            </a:pPr>
            <a:r>
              <a:rPr lang="en-US" sz="6600" dirty="0" smtClean="0"/>
              <a:t>Thank You</a:t>
            </a:r>
          </a:p>
          <a:p>
            <a:pPr marL="0" indent="0" algn="ctr">
              <a:buNone/>
              <a:defRPr/>
            </a:pPr>
            <a:endParaRPr lang="en-US" sz="6600" dirty="0" smtClean="0"/>
          </a:p>
          <a:p>
            <a:pPr algn="ctr">
              <a:defRPr/>
            </a:pPr>
            <a:endParaRPr lang="ar-IQ" sz="6600" dirty="0"/>
          </a:p>
        </p:txBody>
      </p:sp>
    </p:spTree>
    <p:extLst>
      <p:ext uri="{BB962C8B-B14F-4D97-AF65-F5344CB8AC3E}">
        <p14:creationId xmlns:p14="http://schemas.microsoft.com/office/powerpoint/2010/main" val="93628361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sz="3600" dirty="0">
                <a:effectLst/>
              </a:rPr>
              <a:t>Orbital </a:t>
            </a:r>
            <a:r>
              <a:rPr lang="en-US" sz="3600" dirty="0" smtClean="0">
                <a:effectLst/>
              </a:rPr>
              <a:t>Hybridization</a:t>
            </a:r>
            <a:endParaRPr lang="ar-IQ" sz="3600" dirty="0"/>
          </a:p>
        </p:txBody>
      </p:sp>
      <p:sp>
        <p:nvSpPr>
          <p:cNvPr id="3" name="Content Placeholder 2"/>
          <p:cNvSpPr>
            <a:spLocks noGrp="1"/>
          </p:cNvSpPr>
          <p:nvPr>
            <p:ph idx="1"/>
          </p:nvPr>
        </p:nvSpPr>
        <p:spPr>
          <a:xfrm>
            <a:off x="457200" y="1295400"/>
            <a:ext cx="8229600" cy="5257800"/>
          </a:xfrm>
        </p:spPr>
        <p:txBody>
          <a:bodyPr/>
          <a:lstStyle/>
          <a:p>
            <a:pPr marL="0" indent="0" algn="l" rtl="0">
              <a:buFont typeface="Wingdings" pitchFamily="2" charset="2"/>
              <a:buNone/>
              <a:defRPr/>
            </a:pPr>
            <a:r>
              <a:rPr lang="en-US" dirty="0">
                <a:effectLst/>
              </a:rPr>
              <a:t>Orbital Hybridization- It involves mixing of atomic orbitals to provide a new set of degenerate orbitals having different spatial orientations and directional properties than </a:t>
            </a:r>
            <a:r>
              <a:rPr lang="en-US" dirty="0" smtClean="0">
                <a:effectLst/>
              </a:rPr>
              <a:t>the original </a:t>
            </a:r>
            <a:r>
              <a:rPr lang="en-US" dirty="0">
                <a:effectLst/>
              </a:rPr>
              <a:t>atomic orbitals. Examples using Be, B and C including shapes and properties, p20.</a:t>
            </a:r>
          </a:p>
          <a:p>
            <a:pPr marL="0" indent="0" algn="l">
              <a:buFont typeface="Wingdings" pitchFamily="2" charset="2"/>
              <a:buNone/>
              <a:defRPr/>
            </a:pPr>
            <a:r>
              <a:rPr lang="en-US" dirty="0" err="1">
                <a:effectLst/>
              </a:rPr>
              <a:t>sp</a:t>
            </a:r>
            <a:r>
              <a:rPr lang="en-US" dirty="0">
                <a:effectLst/>
              </a:rPr>
              <a:t>, sp</a:t>
            </a:r>
            <a:r>
              <a:rPr lang="en-US" baseline="30000" dirty="0">
                <a:effectLst/>
              </a:rPr>
              <a:t>2</a:t>
            </a:r>
            <a:r>
              <a:rPr lang="en-US" dirty="0">
                <a:effectLst/>
              </a:rPr>
              <a:t>, sp</a:t>
            </a:r>
            <a:r>
              <a:rPr lang="en-US" baseline="30000" dirty="0">
                <a:effectLst/>
              </a:rPr>
              <a:t>3</a:t>
            </a:r>
            <a:r>
              <a:rPr lang="en-US" dirty="0">
                <a:effectLst/>
              </a:rPr>
              <a:t>, d</a:t>
            </a:r>
            <a:r>
              <a:rPr lang="en-US" baseline="30000" dirty="0">
                <a:effectLst/>
              </a:rPr>
              <a:t>2</a:t>
            </a:r>
            <a:r>
              <a:rPr lang="en-US" dirty="0">
                <a:effectLst/>
              </a:rPr>
              <a:t>sp</a:t>
            </a:r>
            <a:r>
              <a:rPr lang="en-US" baseline="30000" dirty="0">
                <a:effectLst/>
              </a:rPr>
              <a:t>3</a:t>
            </a:r>
            <a:r>
              <a:rPr lang="en-US" dirty="0">
                <a:effectLst/>
              </a:rPr>
              <a:t> </a:t>
            </a:r>
          </a:p>
          <a:p>
            <a:pPr marL="0" indent="0" algn="l">
              <a:buFont typeface="Wingdings" pitchFamily="2" charset="2"/>
              <a:buNone/>
              <a:defRPr/>
            </a:pPr>
            <a:r>
              <a:rPr lang="en-US" dirty="0">
                <a:effectLst/>
              </a:rPr>
              <a:t>The effect of ligand strength and the magnetic properties of the complex in determining shape e.g. octahedral, tetrahedral or square planar.</a:t>
            </a:r>
          </a:p>
          <a:p>
            <a:pPr algn="l">
              <a:defRPr/>
            </a:pPr>
            <a:endParaRPr lang="en-US" dirty="0">
              <a:effectLst/>
            </a:endParaRPr>
          </a:p>
        </p:txBody>
      </p:sp>
    </p:spTree>
    <p:extLst>
      <p:ext uri="{BB962C8B-B14F-4D97-AF65-F5344CB8AC3E}">
        <p14:creationId xmlns:p14="http://schemas.microsoft.com/office/powerpoint/2010/main" val="50505090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pPr rtl="0"/>
            <a:r>
              <a:rPr lang="en-US" smtClean="0">
                <a:effectLst/>
              </a:rPr>
              <a:t>Types of Bonding Interactions</a:t>
            </a:r>
          </a:p>
        </p:txBody>
      </p:sp>
      <p:sp>
        <p:nvSpPr>
          <p:cNvPr id="3" name="Content Placeholder 2"/>
          <p:cNvSpPr>
            <a:spLocks noGrp="1"/>
          </p:cNvSpPr>
          <p:nvPr>
            <p:ph idx="1"/>
          </p:nvPr>
        </p:nvSpPr>
        <p:spPr/>
        <p:txBody>
          <a:bodyPr/>
          <a:lstStyle/>
          <a:p>
            <a:pPr marL="0" indent="0" algn="l" rtl="0">
              <a:buFont typeface="Wingdings" pitchFamily="2" charset="2"/>
              <a:buNone/>
              <a:defRPr/>
            </a:pPr>
            <a:r>
              <a:rPr lang="en-US" dirty="0" smtClean="0">
                <a:effectLst/>
              </a:rPr>
              <a:t>Ionic, e.g. sodium and calcium chlorides</a:t>
            </a:r>
          </a:p>
          <a:p>
            <a:pPr marL="0" indent="0" algn="l" rtl="0">
              <a:buFont typeface="Wingdings" pitchFamily="2" charset="2"/>
              <a:buNone/>
              <a:defRPr/>
            </a:pPr>
            <a:r>
              <a:rPr lang="en-US" dirty="0" smtClean="0">
                <a:effectLst/>
              </a:rPr>
              <a:t>Covalent, e.g. hydrogen, chlorine, carbon, hydrocarbons, phosphorus, carbon dioxide and hydrogen cyanide.</a:t>
            </a:r>
          </a:p>
          <a:p>
            <a:pPr marL="0" indent="0" algn="l" rtl="0">
              <a:buFont typeface="Wingdings" pitchFamily="2" charset="2"/>
              <a:buNone/>
              <a:defRPr/>
            </a:pPr>
            <a:r>
              <a:rPr lang="en-US" dirty="0" smtClean="0">
                <a:effectLst/>
              </a:rPr>
              <a:t>Coordinate Covalent Bonding, e.g. in boron-</a:t>
            </a:r>
            <a:r>
              <a:rPr lang="en-US" dirty="0" err="1" smtClean="0">
                <a:effectLst/>
              </a:rPr>
              <a:t>trifluride</a:t>
            </a:r>
            <a:r>
              <a:rPr lang="en-US" dirty="0" smtClean="0">
                <a:effectLst/>
              </a:rPr>
              <a:t> </a:t>
            </a:r>
            <a:r>
              <a:rPr lang="en-US" dirty="0" err="1" smtClean="0">
                <a:effectLst/>
              </a:rPr>
              <a:t>etherate</a:t>
            </a:r>
            <a:r>
              <a:rPr lang="en-US" dirty="0" smtClean="0">
                <a:effectLst/>
              </a:rPr>
              <a:t>.</a:t>
            </a:r>
          </a:p>
          <a:p>
            <a:pPr algn="l" rtl="0">
              <a:defRPr/>
            </a:pPr>
            <a:endParaRPr lang="en-US" dirty="0" smtClean="0">
              <a:effectLst/>
            </a:endParaRPr>
          </a:p>
          <a:p>
            <a:pPr marL="0" indent="0" algn="l" rtl="0">
              <a:buFont typeface="Wingdings" pitchFamily="2" charset="2"/>
              <a:buNone/>
              <a:defRPr/>
            </a:pPr>
            <a:r>
              <a:rPr lang="en-US" dirty="0" smtClean="0">
                <a:solidFill>
                  <a:srgbClr val="00B0F0"/>
                </a:solidFill>
                <a:effectLst/>
              </a:rPr>
              <a:t>Q: What determines the nature of a bond?</a:t>
            </a:r>
          </a:p>
          <a:p>
            <a:pPr algn="l">
              <a:buFont typeface="Wingdings" pitchFamily="2" charset="2"/>
              <a:buNone/>
              <a:defRPr/>
            </a:pPr>
            <a:endParaRPr lang="ar-IQ" dirty="0"/>
          </a:p>
        </p:txBody>
      </p:sp>
    </p:spTree>
    <p:extLst>
      <p:ext uri="{BB962C8B-B14F-4D97-AF65-F5344CB8AC3E}">
        <p14:creationId xmlns:p14="http://schemas.microsoft.com/office/powerpoint/2010/main" val="204534011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smtClean="0"/>
              <a:t>Hydrogen Bonding</a:t>
            </a:r>
            <a:endParaRPr lang="en-US" dirty="0"/>
          </a:p>
        </p:txBody>
      </p:sp>
      <p:sp>
        <p:nvSpPr>
          <p:cNvPr id="3" name="Content Placeholder 2"/>
          <p:cNvSpPr>
            <a:spLocks noGrp="1"/>
          </p:cNvSpPr>
          <p:nvPr>
            <p:ph idx="1"/>
          </p:nvPr>
        </p:nvSpPr>
        <p:spPr>
          <a:xfrm>
            <a:off x="304800" y="1600200"/>
            <a:ext cx="8610600" cy="4800600"/>
          </a:xfrm>
        </p:spPr>
        <p:txBody>
          <a:bodyPr>
            <a:normAutofit lnSpcReduction="10000"/>
          </a:bodyPr>
          <a:lstStyle/>
          <a:p>
            <a:pPr marL="0" indent="0" algn="l" rtl="0">
              <a:buFont typeface="Wingdings" pitchFamily="2" charset="2"/>
              <a:buNone/>
              <a:defRPr/>
            </a:pPr>
            <a:r>
              <a:rPr lang="en-US" dirty="0" smtClean="0"/>
              <a:t>Hydrogen bonding  is a weak  secondary interaction usually </a:t>
            </a:r>
            <a:r>
              <a:rPr lang="en-US" dirty="0" err="1" smtClean="0"/>
              <a:t>intramolecular</a:t>
            </a:r>
            <a:r>
              <a:rPr lang="en-US" dirty="0"/>
              <a:t> </a:t>
            </a:r>
            <a:r>
              <a:rPr lang="en-US" dirty="0" smtClean="0"/>
              <a:t>and also intermolecular. It explains some of the unusual properties of water such as its relatively high boiling point. It is also important in describing the structures of proteins and nucleic acids</a:t>
            </a:r>
          </a:p>
          <a:p>
            <a:pPr marL="0" indent="0" algn="l" rtl="0">
              <a:buFont typeface="Wingdings" pitchFamily="2" charset="2"/>
              <a:buNone/>
              <a:defRPr/>
            </a:pPr>
            <a:r>
              <a:rPr lang="en-US" dirty="0" smtClean="0"/>
              <a:t>To form a H-bond, there must exist a hydrogen atom attached directly to one of the three atoms F, O or Nitrogen. These atoms have high </a:t>
            </a:r>
            <a:r>
              <a:rPr lang="en-US" dirty="0" err="1" smtClean="0"/>
              <a:t>electronegativities</a:t>
            </a:r>
            <a:r>
              <a:rPr lang="en-US" dirty="0" smtClean="0"/>
              <a:t>. </a:t>
            </a:r>
            <a:endParaRPr lang="en-US" dirty="0"/>
          </a:p>
        </p:txBody>
      </p:sp>
    </p:spTree>
    <p:extLst>
      <p:ext uri="{BB962C8B-B14F-4D97-AF65-F5344CB8AC3E}">
        <p14:creationId xmlns:p14="http://schemas.microsoft.com/office/powerpoint/2010/main" val="390155170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smtClean="0"/>
              <a:t>Van der Waals Forces</a:t>
            </a:r>
            <a:endParaRPr lang="en-US" dirty="0"/>
          </a:p>
        </p:txBody>
      </p:sp>
      <p:sp>
        <p:nvSpPr>
          <p:cNvPr id="3" name="Content Placeholder 2"/>
          <p:cNvSpPr>
            <a:spLocks noGrp="1"/>
          </p:cNvSpPr>
          <p:nvPr>
            <p:ph idx="1"/>
          </p:nvPr>
        </p:nvSpPr>
        <p:spPr>
          <a:xfrm>
            <a:off x="457200" y="1600200"/>
            <a:ext cx="8534400" cy="4953000"/>
          </a:xfrm>
        </p:spPr>
        <p:txBody>
          <a:bodyPr/>
          <a:lstStyle/>
          <a:p>
            <a:pPr marL="0" indent="0" algn="l">
              <a:buFont typeface="Wingdings" pitchFamily="2" charset="2"/>
              <a:buNone/>
              <a:defRPr/>
            </a:pPr>
            <a:r>
              <a:rPr lang="en-US" dirty="0" smtClean="0"/>
              <a:t>Van der Waals forces are weak intermolecular forces to explain important phenomena including halogens and hydrocarbons as well as drug – receptor.</a:t>
            </a:r>
          </a:p>
          <a:p>
            <a:pPr marL="0" indent="0" algn="l" rtl="0">
              <a:buFont typeface="Wingdings" pitchFamily="2" charset="2"/>
              <a:buNone/>
              <a:defRPr/>
            </a:pPr>
            <a:endParaRPr lang="en-US" dirty="0" smtClean="0"/>
          </a:p>
          <a:p>
            <a:pPr marL="0" indent="0" algn="l" rtl="0">
              <a:buFont typeface="Wingdings" pitchFamily="2" charset="2"/>
              <a:buNone/>
              <a:defRPr/>
            </a:pPr>
            <a:r>
              <a:rPr lang="en-US" dirty="0" smtClean="0"/>
              <a:t>These interactions depend on masses and distance </a:t>
            </a:r>
            <a:r>
              <a:rPr lang="en-US" dirty="0" smtClean="0"/>
              <a:t>between </a:t>
            </a:r>
            <a:r>
              <a:rPr lang="en-US" dirty="0" smtClean="0"/>
              <a:t>molecules. </a:t>
            </a:r>
          </a:p>
          <a:p>
            <a:pPr marL="0" indent="0" algn="l" rtl="0">
              <a:buFont typeface="Wingdings" pitchFamily="2" charset="2"/>
              <a:buNone/>
              <a:defRPr/>
            </a:pPr>
            <a:endParaRPr lang="en-US" dirty="0"/>
          </a:p>
        </p:txBody>
      </p:sp>
    </p:spTree>
    <p:extLst>
      <p:ext uri="{BB962C8B-B14F-4D97-AF65-F5344CB8AC3E}">
        <p14:creationId xmlns:p14="http://schemas.microsoft.com/office/powerpoint/2010/main" val="347315059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smtClean="0"/>
              <a:t>Other types of Interactions</a:t>
            </a:r>
            <a:endParaRPr lang="ar-IQ" dirty="0"/>
          </a:p>
        </p:txBody>
      </p:sp>
      <p:sp>
        <p:nvSpPr>
          <p:cNvPr id="3" name="Content Placeholder 2"/>
          <p:cNvSpPr>
            <a:spLocks noGrp="1"/>
          </p:cNvSpPr>
          <p:nvPr>
            <p:ph idx="1"/>
          </p:nvPr>
        </p:nvSpPr>
        <p:spPr>
          <a:xfrm>
            <a:off x="457200" y="1752600"/>
            <a:ext cx="8229600" cy="4373563"/>
          </a:xfrm>
        </p:spPr>
        <p:txBody>
          <a:bodyPr/>
          <a:lstStyle/>
          <a:p>
            <a:pPr algn="l">
              <a:buFont typeface="Wingdings" pitchFamily="2" charset="2"/>
              <a:buNone/>
              <a:defRPr/>
            </a:pPr>
            <a:r>
              <a:rPr lang="en-US" dirty="0" smtClean="0"/>
              <a:t>Polar interactions as well as induced dipole interactions are week forces. However, they are important in explaining some properties of compounds as well as drug – receptor interactions and the relative stability of some isomers.  </a:t>
            </a:r>
            <a:endParaRPr lang="en-US" dirty="0"/>
          </a:p>
        </p:txBody>
      </p:sp>
    </p:spTree>
    <p:extLst>
      <p:ext uri="{BB962C8B-B14F-4D97-AF65-F5344CB8AC3E}">
        <p14:creationId xmlns:p14="http://schemas.microsoft.com/office/powerpoint/2010/main" val="75434192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err="1" smtClean="0"/>
              <a:t>Polarisation</a:t>
            </a:r>
            <a:endParaRPr lang="en-US" dirty="0"/>
          </a:p>
        </p:txBody>
      </p:sp>
      <p:sp>
        <p:nvSpPr>
          <p:cNvPr id="3" name="Content Placeholder 2"/>
          <p:cNvSpPr>
            <a:spLocks noGrp="1"/>
          </p:cNvSpPr>
          <p:nvPr>
            <p:ph idx="1"/>
          </p:nvPr>
        </p:nvSpPr>
        <p:spPr>
          <a:xfrm>
            <a:off x="304800" y="1447800"/>
            <a:ext cx="8686800" cy="5029200"/>
          </a:xfrm>
        </p:spPr>
        <p:txBody>
          <a:bodyPr>
            <a:normAutofit fontScale="92500"/>
          </a:bodyPr>
          <a:lstStyle/>
          <a:p>
            <a:pPr marL="0" indent="0" algn="l">
              <a:buFont typeface="Wingdings" pitchFamily="2" charset="2"/>
              <a:buNone/>
              <a:defRPr/>
            </a:pPr>
            <a:r>
              <a:rPr lang="en-US" dirty="0" smtClean="0"/>
              <a:t>Apart of the extreme cases of pure covalent bonding of  </a:t>
            </a:r>
            <a:r>
              <a:rPr lang="en-US" dirty="0" err="1" smtClean="0"/>
              <a:t>homonuclear</a:t>
            </a:r>
            <a:r>
              <a:rPr lang="en-US" dirty="0" smtClean="0"/>
              <a:t> diatomic molecules  and pure ionic bonding between </a:t>
            </a:r>
            <a:r>
              <a:rPr lang="en-US" dirty="0" smtClean="0"/>
              <a:t>G I </a:t>
            </a:r>
            <a:r>
              <a:rPr lang="en-US" dirty="0" smtClean="0"/>
              <a:t>and </a:t>
            </a:r>
            <a:r>
              <a:rPr lang="en-US" dirty="0" smtClean="0"/>
              <a:t>G VII </a:t>
            </a:r>
            <a:r>
              <a:rPr lang="en-US" dirty="0" smtClean="0"/>
              <a:t>atoms, these is always varying degrees of ionic or covalent character described in terms of polarity.</a:t>
            </a:r>
          </a:p>
          <a:p>
            <a:pPr marL="0" indent="0" algn="l">
              <a:buFont typeface="Wingdings" pitchFamily="2" charset="2"/>
              <a:buNone/>
              <a:defRPr/>
            </a:pPr>
            <a:r>
              <a:rPr lang="en-US" dirty="0" smtClean="0"/>
              <a:t>The later depends on;</a:t>
            </a:r>
          </a:p>
          <a:p>
            <a:pPr marL="0" indent="0" algn="l">
              <a:buFont typeface="Wingdings" pitchFamily="2" charset="2"/>
              <a:buNone/>
              <a:defRPr/>
            </a:pPr>
            <a:r>
              <a:rPr lang="en-US" dirty="0" smtClean="0"/>
              <a:t>1. </a:t>
            </a:r>
            <a:r>
              <a:rPr lang="en-US" dirty="0" err="1" smtClean="0"/>
              <a:t>polarisabilty</a:t>
            </a:r>
            <a:r>
              <a:rPr lang="en-US" dirty="0" smtClean="0"/>
              <a:t>, highest for </a:t>
            </a:r>
            <a:r>
              <a:rPr lang="en-US" dirty="0" err="1" smtClean="0"/>
              <a:t>cations</a:t>
            </a:r>
            <a:r>
              <a:rPr lang="en-US" dirty="0" smtClean="0"/>
              <a:t> of high q/r  </a:t>
            </a:r>
          </a:p>
          <a:p>
            <a:pPr algn="l">
              <a:defRPr/>
            </a:pPr>
            <a:r>
              <a:rPr lang="en-US" dirty="0" smtClean="0"/>
              <a:t>2. </a:t>
            </a:r>
            <a:r>
              <a:rPr lang="en-US" dirty="0" err="1" smtClean="0"/>
              <a:t>polarising</a:t>
            </a:r>
            <a:r>
              <a:rPr lang="en-US" dirty="0" smtClean="0"/>
              <a:t>  power, highest for anions of high q/r </a:t>
            </a:r>
            <a:endParaRPr lang="en-US" dirty="0"/>
          </a:p>
          <a:p>
            <a:pPr algn="l">
              <a:defRPr/>
            </a:pPr>
            <a:r>
              <a:rPr lang="en-US" dirty="0" smtClean="0"/>
              <a:t>3. dipole moment, difference in </a:t>
            </a:r>
            <a:r>
              <a:rPr lang="en-US" dirty="0" err="1" smtClean="0"/>
              <a:t>electronegativities</a:t>
            </a:r>
            <a:r>
              <a:rPr lang="en-US" dirty="0" smtClean="0"/>
              <a:t>. </a:t>
            </a:r>
            <a:endParaRPr lang="en-US" dirty="0"/>
          </a:p>
        </p:txBody>
      </p:sp>
    </p:spTree>
    <p:extLst>
      <p:ext uri="{BB962C8B-B14F-4D97-AF65-F5344CB8AC3E}">
        <p14:creationId xmlns:p14="http://schemas.microsoft.com/office/powerpoint/2010/main" val="198290618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39</TotalTime>
  <Words>1824</Words>
  <Application>Microsoft Office PowerPoint</Application>
  <PresentationFormat>On-screen Show (4:3)</PresentationFormat>
  <Paragraphs>146</Paragraphs>
  <Slides>34</Slides>
  <Notes>1</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34</vt:i4>
      </vt:variant>
    </vt:vector>
  </HeadingPairs>
  <TitlesOfParts>
    <vt:vector size="36" baseType="lpstr">
      <vt:lpstr>Office Theme</vt:lpstr>
      <vt:lpstr>CS ChemDraw Drawing</vt:lpstr>
      <vt:lpstr>3rd Year Pharmacy Inorganic Pharmaceutical Chemistry 2018-2019   Lectures 1 and 2 Atomic and Molecular Structure /    Complexation (slides 1-34)  Dr. Kassim Mohammed.</vt:lpstr>
      <vt:lpstr>Basic Concepts/  Electronic Structure of Atoms</vt:lpstr>
      <vt:lpstr>Ionisation </vt:lpstr>
      <vt:lpstr>Orbital Hybridization</vt:lpstr>
      <vt:lpstr>Types of Bonding Interactions</vt:lpstr>
      <vt:lpstr>Hydrogen Bonding</vt:lpstr>
      <vt:lpstr>Van der Waals Forces</vt:lpstr>
      <vt:lpstr>Other types of Interactions</vt:lpstr>
      <vt:lpstr>Polarisation</vt:lpstr>
      <vt:lpstr>Coordination Compounds</vt:lpstr>
      <vt:lpstr>Coordination Compounds…..continued</vt:lpstr>
      <vt:lpstr>Warner’s Theory </vt:lpstr>
      <vt:lpstr>Bonding in Complexes</vt:lpstr>
      <vt:lpstr>Octahedral Complexes,   1-3 electrons</vt:lpstr>
      <vt:lpstr>Octahedral Complexes,   4-6 electrons</vt:lpstr>
      <vt:lpstr>Octahedral Complexes,   4-6 electrons- high field</vt:lpstr>
      <vt:lpstr>Complexes with  7-9 d electrons</vt:lpstr>
      <vt:lpstr>Complexes with  7-9 d electrons,…..continued</vt:lpstr>
      <vt:lpstr>Complexes and Chelating Agents</vt:lpstr>
      <vt:lpstr>Calcium Disodium Edetate</vt:lpstr>
      <vt:lpstr>Disodium Edetate</vt:lpstr>
      <vt:lpstr>Dimercaprol</vt:lpstr>
      <vt:lpstr>Penicillamine</vt:lpstr>
      <vt:lpstr>Desferroxamine</vt:lpstr>
      <vt:lpstr>Calcium Disodium EDTA</vt:lpstr>
      <vt:lpstr>Disodium Edetate</vt:lpstr>
      <vt:lpstr>Dimercaprol</vt:lpstr>
      <vt:lpstr>Dimercaprol</vt:lpstr>
      <vt:lpstr>Penicillamine</vt:lpstr>
      <vt:lpstr>Uses of penicillamine ….continued</vt:lpstr>
      <vt:lpstr>Effectiveness of Penicillamine</vt:lpstr>
      <vt:lpstr>Deferoxamine mesyalte</vt:lpstr>
      <vt:lpstr>Deferxamine……continued.</vt:lpstr>
      <vt:lpstr>PowerPoint Presentation</vt:lpstr>
    </vt:vector>
  </TitlesOfParts>
  <Company>Microsoft (C)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3rd Year Pharmacy Inorganic Pharmaceutical Chemistry   Lecture 1 Atomic and Molecular Structure /    Complexation (slides 1-34) Dr. K. Sowdani</dc:title>
  <dc:creator>DR.Ahmed Saker</dc:creator>
  <cp:lastModifiedBy>Maher</cp:lastModifiedBy>
  <cp:revision>6</cp:revision>
  <dcterms:created xsi:type="dcterms:W3CDTF">2017-11-01T09:07:30Z</dcterms:created>
  <dcterms:modified xsi:type="dcterms:W3CDTF">2018-10-01T17:28:21Z</dcterms:modified>
</cp:coreProperties>
</file>