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howGuides="1">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8BB252C-584D-4EB4-BDB5-AD737E3660DB}" type="datetimeFigureOut">
              <a:rPr lang="ar-IQ" smtClean="0"/>
              <a:pPr/>
              <a:t>25/01/1440</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712E06DF-9B02-4265-88A6-AC4E5BF9E754}"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BB252C-584D-4EB4-BDB5-AD737E3660DB}" type="datetimeFigureOut">
              <a:rPr lang="ar-IQ" smtClean="0"/>
              <a:pPr/>
              <a:t>25/01/1440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12E06DF-9B02-4265-88A6-AC4E5BF9E754}"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BB252C-584D-4EB4-BDB5-AD737E3660DB}" type="datetimeFigureOut">
              <a:rPr lang="ar-IQ" smtClean="0"/>
              <a:pPr/>
              <a:t>25/01/1440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12E06DF-9B02-4265-88A6-AC4E5BF9E754}"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BB252C-584D-4EB4-BDB5-AD737E3660DB}" type="datetimeFigureOut">
              <a:rPr lang="ar-IQ" smtClean="0"/>
              <a:pPr/>
              <a:t>25/01/1440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12E06DF-9B02-4265-88A6-AC4E5BF9E754}"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8BB252C-584D-4EB4-BDB5-AD737E3660DB}" type="datetimeFigureOut">
              <a:rPr lang="ar-IQ" smtClean="0"/>
              <a:pPr/>
              <a:t>25/01/1440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12E06DF-9B02-4265-88A6-AC4E5BF9E754}"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8BB252C-584D-4EB4-BDB5-AD737E3660DB}" type="datetimeFigureOut">
              <a:rPr lang="ar-IQ" smtClean="0"/>
              <a:pPr/>
              <a:t>25/01/1440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12E06DF-9B02-4265-88A6-AC4E5BF9E754}"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8BB252C-584D-4EB4-BDB5-AD737E3660DB}" type="datetimeFigureOut">
              <a:rPr lang="ar-IQ" smtClean="0"/>
              <a:pPr/>
              <a:t>25/01/1440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712E06DF-9B02-4265-88A6-AC4E5BF9E754}"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8BB252C-584D-4EB4-BDB5-AD737E3660DB}" type="datetimeFigureOut">
              <a:rPr lang="ar-IQ" smtClean="0"/>
              <a:pPr/>
              <a:t>25/01/1440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712E06DF-9B02-4265-88A6-AC4E5BF9E754}"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BB252C-584D-4EB4-BDB5-AD737E3660DB}" type="datetimeFigureOut">
              <a:rPr lang="ar-IQ" smtClean="0"/>
              <a:pPr/>
              <a:t>25/01/1440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712E06DF-9B02-4265-88A6-AC4E5BF9E754}"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8BB252C-584D-4EB4-BDB5-AD737E3660DB}" type="datetimeFigureOut">
              <a:rPr lang="ar-IQ" smtClean="0"/>
              <a:pPr/>
              <a:t>25/01/1440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12E06DF-9B02-4265-88A6-AC4E5BF9E754}"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8BB252C-584D-4EB4-BDB5-AD737E3660DB}" type="datetimeFigureOut">
              <a:rPr lang="ar-IQ" smtClean="0"/>
              <a:pPr/>
              <a:t>25/01/1440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712E06DF-9B02-4265-88A6-AC4E5BF9E754}" type="slidenum">
              <a:rPr lang="ar-IQ" smtClean="0"/>
              <a:pPr/>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8BB252C-584D-4EB4-BDB5-AD737E3660DB}" type="datetimeFigureOut">
              <a:rPr lang="ar-IQ" smtClean="0"/>
              <a:pPr/>
              <a:t>25/01/1440</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12E06DF-9B02-4265-88A6-AC4E5BF9E754}" type="slidenum">
              <a:rPr lang="ar-IQ" smtClean="0"/>
              <a:pPr/>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effectLst/>
                <a:latin typeface="+mn-lt"/>
              </a:rPr>
              <a:t>Pharmaceutical Technology I</a:t>
            </a:r>
            <a:endParaRPr lang="ar-IQ" dirty="0">
              <a:effectLst/>
              <a:latin typeface="+mn-lt"/>
            </a:endParaRPr>
          </a:p>
        </p:txBody>
      </p:sp>
      <p:sp>
        <p:nvSpPr>
          <p:cNvPr id="3" name="Subtitle 2"/>
          <p:cNvSpPr>
            <a:spLocks noGrp="1"/>
          </p:cNvSpPr>
          <p:nvPr>
            <p:ph type="subTitle" idx="1"/>
          </p:nvPr>
        </p:nvSpPr>
        <p:spPr/>
        <p:txBody>
          <a:bodyPr>
            <a:normAutofit/>
          </a:bodyPr>
          <a:lstStyle/>
          <a:p>
            <a:pPr algn="ctr" rtl="0"/>
            <a:endParaRPr lang="en-US" sz="3600" dirty="0" smtClean="0"/>
          </a:p>
          <a:p>
            <a:pPr algn="ctr" rtl="0"/>
            <a:r>
              <a:rPr lang="en-US" sz="3600" smtClean="0"/>
              <a:t>Lecture 3</a:t>
            </a:r>
            <a:endParaRPr lang="ar-IQ" sz="3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pPr algn="ctr" rtl="0"/>
            <a:r>
              <a:rPr lang="en-US" sz="4400" dirty="0" smtClean="0"/>
              <a:t/>
            </a:r>
            <a:br>
              <a:rPr lang="en-US" sz="4400" dirty="0" smtClean="0"/>
            </a:br>
            <a:r>
              <a:rPr lang="en-US" sz="4400" dirty="0" smtClean="0"/>
              <a:t/>
            </a:r>
            <a:br>
              <a:rPr lang="en-US" sz="4400" dirty="0" smtClean="0"/>
            </a:br>
            <a:r>
              <a:rPr lang="en-US" sz="4400" dirty="0" smtClean="0"/>
              <a:t/>
            </a:r>
            <a:br>
              <a:rPr lang="en-US" sz="4400" dirty="0" smtClean="0"/>
            </a:br>
            <a:r>
              <a:rPr lang="en-US" dirty="0" smtClean="0"/>
              <a:t/>
            </a:r>
            <a:br>
              <a:rPr lang="en-US" dirty="0" smtClean="0"/>
            </a:br>
            <a:r>
              <a:rPr lang="en-US" sz="5400" dirty="0" smtClean="0"/>
              <a:t> </a:t>
            </a:r>
            <a:br>
              <a:rPr lang="en-US" sz="5400" dirty="0" smtClean="0"/>
            </a:br>
            <a:r>
              <a:rPr lang="en-US" sz="5400" dirty="0" smtClean="0"/>
              <a:t/>
            </a:r>
            <a:br>
              <a:rPr lang="en-US" sz="5400" dirty="0" smtClean="0"/>
            </a:br>
            <a:r>
              <a:rPr lang="en-US" sz="5400" dirty="0" smtClean="0"/>
              <a:t/>
            </a:r>
            <a:br>
              <a:rPr lang="en-US" sz="5400" dirty="0" smtClean="0"/>
            </a:br>
            <a:r>
              <a:rPr lang="en-US" sz="5400" dirty="0" smtClean="0"/>
              <a:t/>
            </a:r>
            <a:br>
              <a:rPr lang="en-US" sz="5400" dirty="0" smtClean="0"/>
            </a:br>
            <a:r>
              <a:rPr lang="en-US" sz="5400" dirty="0" smtClean="0"/>
              <a:t/>
            </a:r>
            <a:br>
              <a:rPr lang="en-US" sz="5400" dirty="0" smtClean="0"/>
            </a:br>
            <a:r>
              <a:rPr lang="en-US" sz="4000" dirty="0" smtClean="0"/>
              <a:t>Solvents for pharmaceutical uses</a:t>
            </a:r>
            <a:endParaRPr lang="ar-IQ" dirty="0"/>
          </a:p>
        </p:txBody>
      </p:sp>
      <p:sp>
        <p:nvSpPr>
          <p:cNvPr id="3" name="Content Placeholder 2"/>
          <p:cNvSpPr>
            <a:spLocks noGrp="1"/>
          </p:cNvSpPr>
          <p:nvPr>
            <p:ph idx="1"/>
          </p:nvPr>
        </p:nvSpPr>
        <p:spPr>
          <a:xfrm>
            <a:off x="457200" y="1447800"/>
            <a:ext cx="8229600" cy="4876800"/>
          </a:xfrm>
        </p:spPr>
        <p:txBody>
          <a:bodyPr>
            <a:normAutofit fontScale="92500" lnSpcReduction="10000"/>
          </a:bodyPr>
          <a:lstStyle/>
          <a:p>
            <a:pPr algn="l" rtl="0"/>
            <a:r>
              <a:rPr lang="en-US" dirty="0" smtClean="0"/>
              <a:t>All pharmaceutical solvents should have the following properties:</a:t>
            </a:r>
          </a:p>
          <a:p>
            <a:pPr marL="514350" indent="-514350" algn="l" rtl="0">
              <a:buAutoNum type="arabicPeriod"/>
            </a:pPr>
            <a:r>
              <a:rPr lang="en-US" dirty="0" smtClean="0"/>
              <a:t>Not toxic.</a:t>
            </a:r>
          </a:p>
          <a:p>
            <a:pPr marL="514350" indent="-514350" algn="l" rtl="0">
              <a:buAutoNum type="arabicPeriod"/>
            </a:pPr>
            <a:r>
              <a:rPr lang="en-US" dirty="0" smtClean="0"/>
              <a:t>Not volatile.</a:t>
            </a:r>
          </a:p>
          <a:p>
            <a:pPr marL="514350" indent="-514350" algn="l" rtl="0">
              <a:buAutoNum type="arabicPeriod"/>
            </a:pPr>
            <a:r>
              <a:rPr lang="en-US" dirty="0" smtClean="0"/>
              <a:t>Stable.</a:t>
            </a:r>
          </a:p>
          <a:p>
            <a:pPr marL="514350" indent="-514350" algn="l" rtl="0"/>
            <a:r>
              <a:rPr lang="en-US" dirty="0" smtClean="0"/>
              <a:t>Not toxic mean there is no harmful effect on body. </a:t>
            </a:r>
          </a:p>
          <a:p>
            <a:pPr marL="514350" indent="-514350" algn="l" rtl="0"/>
            <a:r>
              <a:rPr lang="en-US" dirty="0" smtClean="0"/>
              <a:t>In case of volatility, so it is volatile, so it evaporates and so lead to precipitate the active ingredient and it may become toxic or harmful. Therefore, it should store in cool place and in a well closed container.</a:t>
            </a:r>
          </a:p>
          <a:p>
            <a:pPr marL="514350" indent="-514350" algn="l" rtl="0"/>
            <a:r>
              <a:rPr lang="en-US" dirty="0" smtClean="0"/>
              <a:t>  In case of stability, it should not interact with active ingredient or the added substances and should be stable on storage condition and protect the active ingredient stable.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0"/>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3600" dirty="0" smtClean="0"/>
              <a:t>Solvent used in pharmaceutical preparation </a:t>
            </a:r>
            <a:r>
              <a:rPr lang="en-US" dirty="0" smtClean="0"/>
              <a:t/>
            </a:r>
            <a:br>
              <a:rPr lang="en-US" dirty="0" smtClean="0"/>
            </a:br>
            <a:endParaRPr lang="ar-IQ" dirty="0"/>
          </a:p>
        </p:txBody>
      </p:sp>
      <p:sp>
        <p:nvSpPr>
          <p:cNvPr id="3" name="Content Placeholder 2"/>
          <p:cNvSpPr>
            <a:spLocks noGrp="1"/>
          </p:cNvSpPr>
          <p:nvPr>
            <p:ph idx="1"/>
          </p:nvPr>
        </p:nvSpPr>
        <p:spPr>
          <a:xfrm>
            <a:off x="457200" y="1371600"/>
            <a:ext cx="8229600" cy="4953000"/>
          </a:xfrm>
        </p:spPr>
        <p:txBody>
          <a:bodyPr/>
          <a:lstStyle/>
          <a:p>
            <a:pPr marL="514350" indent="-514350" algn="l" rtl="0">
              <a:buFont typeface="+mj-lt"/>
              <a:buAutoNum type="arabicPeriod"/>
            </a:pPr>
            <a:r>
              <a:rPr lang="en-US" dirty="0" smtClean="0"/>
              <a:t> Water: it is a good solvent for most inorganic salts and for many organic compounds, its miscibility with other solvents such as alcohol and glycerin makes it a useful vehicle for many pharmaceutical preparations.</a:t>
            </a:r>
          </a:p>
          <a:p>
            <a:pPr marL="514350" indent="-514350" algn="l" rtl="0">
              <a:buFont typeface="+mj-lt"/>
              <a:buAutoNum type="arabicPeriod"/>
            </a:pPr>
            <a:r>
              <a:rPr lang="en-US" dirty="0" smtClean="0"/>
              <a:t>Alcohol USP: ethyl alcohol, ethanol, (94.9-96 % by volume C</a:t>
            </a:r>
            <a:r>
              <a:rPr lang="en-US" baseline="-25000" dirty="0" smtClean="0"/>
              <a:t>2</a:t>
            </a:r>
            <a:r>
              <a:rPr lang="en-US" dirty="0" smtClean="0"/>
              <a:t>H</a:t>
            </a:r>
            <a:r>
              <a:rPr lang="en-US" baseline="-25000" dirty="0" smtClean="0"/>
              <a:t>5</a:t>
            </a:r>
            <a:r>
              <a:rPr lang="en-US" dirty="0" smtClean="0"/>
              <a:t>OH): it is used as a solvent for certain drugs that are insoluble in water like organic substances (both natural and synthetic). It dissolve important plant constituents such as resins, volatile oils, alkaloids, glycosides and it is also used in liquid product as antimicrobial preservatives alone or as a co-preservative with other preservatives like parabens.</a:t>
            </a:r>
          </a:p>
          <a:p>
            <a:pPr marL="514350" indent="-514350" algn="l" rtl="0">
              <a:buFont typeface="+mj-lt"/>
              <a:buAutoNum type="arabicPeriod"/>
            </a:pPr>
            <a:endParaRPr lang="ar-IQ"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a:bodyPr>
          <a:lstStyle/>
          <a:p>
            <a:pPr algn="l" rtl="0"/>
            <a:r>
              <a:rPr lang="en-US" dirty="0" smtClean="0"/>
              <a:t>Alcohol is frequently used with other solvents, as glycols and glycerin to reduce the amount of alcohol required. Since it has undesired pharmacologic and potential toxic effects when ingested in pharmaceutical products particularly by children, so the recommended alcohol content limit is as follows:</a:t>
            </a:r>
          </a:p>
          <a:p>
            <a:pPr algn="l" rtl="0"/>
            <a:r>
              <a:rPr lang="en-US" dirty="0" smtClean="0"/>
              <a:t>For OTC oral products intended for children under 6 years of age, the recommended alcohol limit is 0.5%</a:t>
            </a:r>
          </a:p>
          <a:p>
            <a:pPr algn="l" rtl="0"/>
            <a:r>
              <a:rPr lang="en-US" dirty="0" smtClean="0"/>
              <a:t>For product intended for children 6 to 12 years of age the recommended limit is 5%</a:t>
            </a:r>
          </a:p>
          <a:p>
            <a:pPr algn="l" rtl="0"/>
            <a:r>
              <a:rPr lang="en-US" dirty="0" smtClean="0"/>
              <a:t>For products recommended for children over 12 year and for adults, the recommended limit is 10%.</a:t>
            </a:r>
            <a:endParaRPr lang="ar-IQ"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lnSpcReduction="10000"/>
          </a:bodyPr>
          <a:lstStyle/>
          <a:p>
            <a:pPr marL="514350" indent="-514350" algn="l" rtl="0">
              <a:buFont typeface="+mj-lt"/>
              <a:buAutoNum type="arabicPeriod" startAt="3"/>
            </a:pPr>
            <a:r>
              <a:rPr lang="en-US" dirty="0" smtClean="0"/>
              <a:t>Diluted Alcohol, NF 49-50%:  is prepared by mixing equal volume of alcohol, USP, </a:t>
            </a:r>
            <a:r>
              <a:rPr lang="en-US" dirty="0" smtClean="0"/>
              <a:t>and </a:t>
            </a:r>
            <a:r>
              <a:rPr lang="en-US" smtClean="0"/>
              <a:t>Purified </a:t>
            </a:r>
            <a:r>
              <a:rPr lang="en-US" smtClean="0"/>
              <a:t>Water, </a:t>
            </a:r>
            <a:r>
              <a:rPr lang="en-US" dirty="0" smtClean="0"/>
              <a:t>USP and used in manufacture of certain preparation. Such hydroalcoholic liquid or solvent is useful in various pharmaceutical processes and preparations since it dissolves both alcohol-soluble and water-soluble substances.</a:t>
            </a:r>
          </a:p>
          <a:p>
            <a:pPr marL="514350" indent="-514350" algn="l" rtl="0">
              <a:buFont typeface="+mj-lt"/>
              <a:buAutoNum type="arabicPeriod" startAt="3"/>
            </a:pPr>
            <a:r>
              <a:rPr lang="en-US" dirty="0" smtClean="0"/>
              <a:t> Dehydrated Alcohol, USP:  99.5% by volume C</a:t>
            </a:r>
            <a:r>
              <a:rPr lang="en-US" baseline="-25000" dirty="0" smtClean="0"/>
              <a:t>2</a:t>
            </a:r>
            <a:r>
              <a:rPr lang="en-US" dirty="0" smtClean="0"/>
              <a:t>H</a:t>
            </a:r>
            <a:r>
              <a:rPr lang="en-US" baseline="-25000" dirty="0" smtClean="0"/>
              <a:t>5</a:t>
            </a:r>
            <a:r>
              <a:rPr lang="en-US" dirty="0" smtClean="0"/>
              <a:t>OH (absolute alcohol): it is practically free from water and its chief use in pharmacy is in research and analytic work and in the preparation of synthetic organic medicinal.</a:t>
            </a:r>
          </a:p>
          <a:p>
            <a:pPr marL="514350" lvl="0" indent="-514350" algn="l" rtl="0">
              <a:buFont typeface="+mj-lt"/>
              <a:buAutoNum type="arabicPeriod" startAt="3"/>
            </a:pPr>
            <a:r>
              <a:rPr lang="en-US" dirty="0" smtClean="0"/>
              <a:t>Isopropyl alcohol</a:t>
            </a:r>
            <a:r>
              <a:rPr lang="en-US" b="1" dirty="0" smtClean="0"/>
              <a:t>: </a:t>
            </a:r>
            <a:r>
              <a:rPr lang="en-US" dirty="0" smtClean="0"/>
              <a:t>Used in cosmetic and dermatologic formulation.</a:t>
            </a:r>
          </a:p>
          <a:p>
            <a:pPr marL="514350" indent="-514350" algn="l" rtl="0">
              <a:buFont typeface="+mj-lt"/>
              <a:buAutoNum type="arabicPeriod" startAt="3"/>
            </a:pPr>
            <a:endParaRPr lang="ar-IQ"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a:bodyPr>
          <a:lstStyle/>
          <a:p>
            <a:pPr marL="514350" indent="-514350" algn="l" rtl="0">
              <a:buFont typeface="+mj-lt"/>
              <a:buAutoNum type="arabicPeriod" startAt="6"/>
            </a:pPr>
            <a:r>
              <a:rPr lang="en-US" dirty="0" smtClean="0"/>
              <a:t>Glycerin, USP (Glycerol): it is a clear syrupy liquid with a sweet taste. It is miscible with both water and alcohol but not with chloroform, ether or fixed oil, it is an excellent solvent for tannins, phenol and boric acid. Because of its preservative qualities, sometimes it is used as a stabilizer for solutions prepared with other solvents. When it is used as a solvent, glycerin must be heated in order to reduce its viscosity. If this is not done it is difficult to dissolve substance in it. It is used as a stabilizer and as an auxiliary solvent in conjunction with water or alcohol. It is used in many internal preparations.</a:t>
            </a:r>
          </a:p>
          <a:p>
            <a:pPr marL="514350" indent="-514350" algn="l" rtl="0">
              <a:buNone/>
            </a:pPr>
            <a:endParaRPr lang="ar-IQ"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normAutofit fontScale="92500" lnSpcReduction="10000"/>
          </a:bodyPr>
          <a:lstStyle/>
          <a:p>
            <a:pPr marL="514350" indent="-514350" algn="l" rtl="0">
              <a:buFont typeface="+mj-lt"/>
              <a:buAutoNum type="arabicPeriod" startAt="9"/>
            </a:pPr>
            <a:r>
              <a:rPr lang="en-US" dirty="0" smtClean="0"/>
              <a:t>Propylene glycol: it is miscible with water, acetone, alcohol and chloroform, it will dissolve many essential oils, but it is immiscible with fixed oils. It has a wide range of usefulness as a solvent and is used as a replacement for glycerin in modern pharmaceutical and cosmetic formulations.</a:t>
            </a:r>
          </a:p>
          <a:p>
            <a:pPr marL="514350" indent="-514350" algn="l" rtl="0">
              <a:buFont typeface="+mj-lt"/>
              <a:buAutoNum type="arabicPeriod" startAt="9"/>
            </a:pPr>
            <a:r>
              <a:rPr lang="en-US" dirty="0" smtClean="0"/>
              <a:t>Polyethylene glycol 400: it is miscible with water, acetone, alcohol and other glycols. It dissolves many water soluble organic compounds as well as certain water insoluble substances such as acetyl salicylic acid.</a:t>
            </a:r>
          </a:p>
          <a:p>
            <a:pPr marL="514350" indent="-514350" algn="l" rtl="0">
              <a:buFont typeface="+mj-lt"/>
              <a:buAutoNum type="arabicPeriod" startAt="9"/>
            </a:pPr>
            <a:r>
              <a:rPr lang="en-US" dirty="0" smtClean="0"/>
              <a:t>Chloroform: it is miscible with alcohol, ether, benzene, solvent hexane and both fixed and volatile oils. It dissolves in 210 volumes of water. It is not flammable, but its vapor decomposes by naked flames producing harmful gases, it is a solvent for many alkaloids.</a:t>
            </a:r>
          </a:p>
          <a:p>
            <a:pPr marL="514350" indent="-514350" algn="l" rtl="0">
              <a:buFont typeface="+mj-lt"/>
              <a:buAutoNum type="arabicPeriod" startAt="9"/>
            </a:pPr>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3">
      <a:dk1>
        <a:sysClr val="windowText" lastClr="000000"/>
      </a:dk1>
      <a:lt1>
        <a:sysClr val="window" lastClr="FFFFFF"/>
      </a:lt1>
      <a:dk2>
        <a:srgbClr val="04617B"/>
      </a:dk2>
      <a:lt2>
        <a:srgbClr val="B2E9F2"/>
      </a:lt2>
      <a:accent1>
        <a:srgbClr val="0F6FC6"/>
      </a:accent1>
      <a:accent2>
        <a:srgbClr val="009DD9"/>
      </a:accent2>
      <a:accent3>
        <a:srgbClr val="0BD0D9"/>
      </a:accent3>
      <a:accent4>
        <a:srgbClr val="10CF9B"/>
      </a:accent4>
      <a:accent5>
        <a:srgbClr val="B2E9F2"/>
      </a:accent5>
      <a:accent6>
        <a:srgbClr val="A5C249"/>
      </a:accent6>
      <a:hlink>
        <a:srgbClr val="E2D700"/>
      </a:hlink>
      <a:folHlink>
        <a:srgbClr val="85DFD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62</TotalTime>
  <Words>700</Words>
  <Application>Microsoft Office PowerPoint</Application>
  <PresentationFormat>On-screen Show (4:3)</PresentationFormat>
  <Paragraphs>25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Pharmaceutical Technology I</vt:lpstr>
      <vt:lpstr>          Solvents for pharmaceutical uses</vt:lpstr>
      <vt:lpstr>   Solvent used in pharmaceutical preparation  </vt:lpstr>
      <vt:lpstr>Slide 4</vt:lpstr>
      <vt:lpstr>Slide 5</vt:lpstr>
      <vt:lpstr>Slide 6</vt:lpstr>
      <vt:lpstr>Slide 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Pharmaceutical Technology I</dc:title>
  <dc:creator>hp pavilion</dc:creator>
  <cp:lastModifiedBy>hp pavilion</cp:lastModifiedBy>
  <cp:revision>10</cp:revision>
  <dcterms:created xsi:type="dcterms:W3CDTF">2018-09-21T14:27:10Z</dcterms:created>
  <dcterms:modified xsi:type="dcterms:W3CDTF">2018-10-05T17:48:31Z</dcterms:modified>
</cp:coreProperties>
</file>