
<file path=[Content_Types].xml><?xml version="1.0" encoding="utf-8"?>
<Types xmlns="http://schemas.openxmlformats.org/package/2006/content-types"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996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85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503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1378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1353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48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1847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6933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8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613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995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677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149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12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070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49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177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ECD937F-032D-4E34-91B6-9C85DA9D9E2B}" type="datetimeFigureOut">
              <a:rPr lang="ar-IQ" smtClean="0"/>
              <a:t>26/01/1440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696C975-1856-4612-B536-8C558BDD38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912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6600" b="1" i="0" u="none" strike="noStrike" baseline="0" dirty="0" smtClean="0">
                <a:solidFill>
                  <a:srgbClr val="2F2B20"/>
                </a:solidFill>
                <a:latin typeface="Candara-Bold"/>
              </a:rPr>
              <a:t>Barbiturates</a:t>
            </a:r>
            <a:r>
              <a:rPr lang="en-US" sz="9600" b="1" i="0" u="none" strike="noStrike" baseline="0" dirty="0" smtClean="0">
                <a:solidFill>
                  <a:srgbClr val="2F2B20"/>
                </a:solidFill>
                <a:latin typeface="Candara-Bold"/>
              </a:rPr>
              <a:t/>
            </a:r>
            <a:br>
              <a:rPr lang="en-US" sz="9600" b="1" i="0" u="none" strike="noStrike" baseline="0" dirty="0" smtClean="0">
                <a:solidFill>
                  <a:srgbClr val="2F2B20"/>
                </a:solidFill>
                <a:latin typeface="Candara-Bold"/>
              </a:rPr>
            </a:br>
            <a:r>
              <a:rPr lang="en-US" sz="4000" b="1" dirty="0">
                <a:solidFill>
                  <a:srgbClr val="2F2B20"/>
                </a:solidFill>
                <a:latin typeface="Candara-Bold"/>
                <a:cs typeface="+mn-cs"/>
              </a:rPr>
              <a:t>Thiopental Vs. phenobarbital and</a:t>
            </a:r>
            <a:br>
              <a:rPr lang="en-US" sz="4000" b="1" dirty="0">
                <a:solidFill>
                  <a:srgbClr val="2F2B20"/>
                </a:solidFill>
                <a:latin typeface="Candara-Bold"/>
                <a:cs typeface="+mn-cs"/>
              </a:rPr>
            </a:br>
            <a:r>
              <a:rPr lang="en-US" sz="4000" b="1" dirty="0">
                <a:solidFill>
                  <a:srgbClr val="2F2B20"/>
                </a:solidFill>
                <a:latin typeface="Candara-Bold"/>
                <a:cs typeface="+mn-cs"/>
              </a:rPr>
              <a:t>Dose Calculations</a:t>
            </a:r>
            <a:endParaRPr lang="ar-IQ" sz="4000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0623" y="4338018"/>
            <a:ext cx="9144000" cy="251998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4300" b="1" dirty="0" smtClean="0">
                <a:solidFill>
                  <a:srgbClr val="FF0000"/>
                </a:solidFill>
              </a:rPr>
              <a:t>Lab 2 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 Lec. Zakariya A. Mahdi , MSc</a:t>
            </a:r>
          </a:p>
          <a:p>
            <a:pPr algn="ctr"/>
            <a:r>
              <a:rPr lang="en-US" dirty="0"/>
              <a:t>Department of Pharmacology and Toxicology</a:t>
            </a:r>
          </a:p>
          <a:p>
            <a:pPr algn="ctr"/>
            <a:r>
              <a:rPr lang="en-US" dirty="0"/>
              <a:t>University of </a:t>
            </a:r>
            <a:r>
              <a:rPr lang="en-US" dirty="0" smtClean="0"/>
              <a:t>Al-Mustansiriyah</a:t>
            </a:r>
          </a:p>
          <a:p>
            <a:pPr algn="ctr"/>
            <a:r>
              <a:rPr lang="en-US" dirty="0" smtClean="0"/>
              <a:t>2018-2019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9360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65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Calculate Your Dose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165" y="1315844"/>
            <a:ext cx="8306460" cy="5084956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To calculate the correct dose of drug you need to know</a:t>
            </a:r>
          </a:p>
          <a:p>
            <a:pPr marL="457200" lvl="1" indent="0" algn="l" rtl="0">
              <a:buNone/>
            </a:pPr>
            <a:r>
              <a:rPr lang="en-US" dirty="0"/>
              <a:t>• </a:t>
            </a:r>
            <a:r>
              <a:rPr lang="en-US" b="1" dirty="0"/>
              <a:t>The concentration of the drug</a:t>
            </a:r>
          </a:p>
          <a:p>
            <a:pPr marL="457200" lvl="1" indent="0" algn="l" rtl="0">
              <a:buNone/>
            </a:pPr>
            <a:r>
              <a:rPr lang="en-US" dirty="0"/>
              <a:t>• </a:t>
            </a:r>
            <a:r>
              <a:rPr lang="en-US" b="1" dirty="0"/>
              <a:t>The weight of the animal</a:t>
            </a:r>
          </a:p>
          <a:p>
            <a:pPr marL="457200" lvl="1" indent="0" algn="l" rtl="0">
              <a:buNone/>
            </a:pPr>
            <a:r>
              <a:rPr lang="en-US" dirty="0"/>
              <a:t>• </a:t>
            </a:r>
            <a:r>
              <a:rPr lang="en-US" b="1" dirty="0"/>
              <a:t>The recommended dose rate of the drug for each specific animal model</a:t>
            </a:r>
          </a:p>
          <a:p>
            <a:pPr algn="l" rtl="0"/>
            <a:r>
              <a:rPr lang="en-US" b="1" dirty="0" smtClean="0"/>
              <a:t>Concentration </a:t>
            </a:r>
            <a:r>
              <a:rPr lang="en-US" b="1" dirty="0"/>
              <a:t>of the drug</a:t>
            </a: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• </a:t>
            </a:r>
            <a:r>
              <a:rPr lang="en-US" b="1" dirty="0">
                <a:solidFill>
                  <a:srgbClr val="FF0000"/>
                </a:solidFill>
              </a:rPr>
              <a:t>mg/ml</a:t>
            </a:r>
            <a:r>
              <a:rPr lang="en-US" dirty="0"/>
              <a:t>: Manufacturers usually provide concentrations of their </a:t>
            </a:r>
            <a:r>
              <a:rPr lang="en-US" dirty="0" smtClean="0"/>
              <a:t>product in </a:t>
            </a:r>
            <a:r>
              <a:rPr lang="en-US" dirty="0"/>
              <a:t>milligrams (mg) of drug per (ml) of solvent</a:t>
            </a:r>
          </a:p>
          <a:p>
            <a:pPr marL="457200" lvl="1" indent="0" algn="l" rtl="0">
              <a:buNone/>
            </a:pPr>
            <a:r>
              <a:rPr lang="en-US" dirty="0"/>
              <a:t>• </a:t>
            </a:r>
            <a:r>
              <a:rPr lang="en-US" b="1" dirty="0">
                <a:solidFill>
                  <a:srgbClr val="FF0000"/>
                </a:solidFill>
              </a:rPr>
              <a:t>%</a:t>
            </a:r>
            <a:r>
              <a:rPr lang="en-US" b="1" dirty="0"/>
              <a:t> : </a:t>
            </a:r>
            <a:r>
              <a:rPr lang="en-US" dirty="0"/>
              <a:t>10% solution of </a:t>
            </a:r>
            <a:r>
              <a:rPr lang="en-US" dirty="0" smtClean="0"/>
              <a:t>Drug A is </a:t>
            </a:r>
            <a:r>
              <a:rPr lang="en-US" dirty="0"/>
              <a:t>10gm/100ml, a 2% solution of </a:t>
            </a:r>
            <a:r>
              <a:rPr lang="en-US" dirty="0" smtClean="0"/>
              <a:t>Drug A is 2gm/100ml </a:t>
            </a:r>
            <a:r>
              <a:rPr lang="en-US" dirty="0"/>
              <a:t>(20mg/ml)</a:t>
            </a:r>
          </a:p>
          <a:p>
            <a:pPr marL="457200" lvl="1" indent="0" algn="l" rtl="0">
              <a:buNone/>
            </a:pPr>
            <a:r>
              <a:rPr lang="en-US" dirty="0"/>
              <a:t>• </a:t>
            </a:r>
            <a:r>
              <a:rPr lang="en-US" b="1" dirty="0">
                <a:solidFill>
                  <a:srgbClr val="FF0000"/>
                </a:solidFill>
              </a:rPr>
              <a:t>IU/ml</a:t>
            </a:r>
            <a:r>
              <a:rPr lang="en-US" dirty="0"/>
              <a:t>: International Units per ml of, like some of the fat </a:t>
            </a:r>
            <a:r>
              <a:rPr lang="en-US" dirty="0" smtClean="0"/>
              <a:t>soluble vitamins</a:t>
            </a:r>
            <a:endParaRPr lang="en-US" dirty="0"/>
          </a:p>
          <a:p>
            <a:pPr marL="457200" lvl="1" indent="0" algn="l" rtl="0">
              <a:buNone/>
            </a:pPr>
            <a:r>
              <a:rPr lang="en-US" dirty="0" smtClean="0"/>
              <a:t>• </a:t>
            </a:r>
            <a:r>
              <a:rPr lang="en-US" b="1" dirty="0" smtClean="0">
                <a:solidFill>
                  <a:srgbClr val="FF0000"/>
                </a:solidFill>
              </a:rPr>
              <a:t>powders</a:t>
            </a:r>
            <a:r>
              <a:rPr lang="en-US" dirty="0"/>
              <a:t>: The mg of active drug in the vial. For example, </a:t>
            </a:r>
            <a:r>
              <a:rPr lang="en-US" dirty="0" smtClean="0"/>
              <a:t>Drug B </a:t>
            </a:r>
            <a:r>
              <a:rPr lang="en-US" dirty="0"/>
              <a:t>comes in powdered form with 500mg </a:t>
            </a:r>
            <a:r>
              <a:rPr lang="en-US" dirty="0" smtClean="0"/>
              <a:t>per vial</a:t>
            </a:r>
            <a:r>
              <a:rPr lang="en-US" dirty="0"/>
              <a:t>:</a:t>
            </a:r>
          </a:p>
          <a:p>
            <a:pPr marL="914400" lvl="2" indent="0" algn="l" rtl="0">
              <a:buNone/>
            </a:pPr>
            <a:r>
              <a:rPr lang="en-US" dirty="0"/>
              <a:t>• If you add 5ml of sterile water for injection to the vial </a:t>
            </a:r>
            <a:r>
              <a:rPr lang="en-US" dirty="0" smtClean="0"/>
              <a:t>thus providing </a:t>
            </a:r>
            <a:r>
              <a:rPr lang="en-US" dirty="0"/>
              <a:t>5ml of 100mg/ml drug</a:t>
            </a:r>
          </a:p>
          <a:p>
            <a:pPr marL="914400" lvl="2" indent="0" algn="l" rtl="0">
              <a:buNone/>
            </a:pPr>
            <a:r>
              <a:rPr lang="en-US" dirty="0"/>
              <a:t>• If you add 2.5ml of sterile water for injection, will make 2.5ml of </a:t>
            </a:r>
            <a:r>
              <a:rPr lang="en-US" dirty="0" smtClean="0"/>
              <a:t>a 200mg/ml </a:t>
            </a:r>
            <a:r>
              <a:rPr lang="en-US" dirty="0"/>
              <a:t>solution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8797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560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Calculate Your Dose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1607633"/>
            <a:ext cx="8063533" cy="3577684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Weight of the animal</a:t>
            </a:r>
          </a:p>
          <a:p>
            <a:pPr marL="457200" lvl="1" indent="0" algn="l" rtl="0">
              <a:buNone/>
            </a:pPr>
            <a:r>
              <a:rPr lang="en-US" dirty="0"/>
              <a:t>• It is always best to use a scale and get an </a:t>
            </a:r>
            <a:r>
              <a:rPr lang="en-US" dirty="0" smtClean="0"/>
              <a:t>accurate weight</a:t>
            </a:r>
            <a:endParaRPr lang="en-US" dirty="0"/>
          </a:p>
          <a:p>
            <a:pPr marL="457200" lvl="1" indent="0" algn="l" rtl="0">
              <a:buNone/>
            </a:pPr>
            <a:r>
              <a:rPr lang="en-US" dirty="0"/>
              <a:t>• If you cannot weigh the animal prior to </a:t>
            </a:r>
            <a:r>
              <a:rPr lang="en-US" dirty="0" smtClean="0"/>
              <a:t>injection, you </a:t>
            </a:r>
            <a:r>
              <a:rPr lang="en-US" dirty="0"/>
              <a:t>need to be experienced in estimating the weight</a:t>
            </a:r>
          </a:p>
          <a:p>
            <a:pPr algn="l" rtl="0"/>
            <a:r>
              <a:rPr lang="en-US" b="1" dirty="0" smtClean="0"/>
              <a:t>Dose </a:t>
            </a:r>
            <a:r>
              <a:rPr lang="en-US" b="1" dirty="0"/>
              <a:t>rate of the drug</a:t>
            </a:r>
          </a:p>
          <a:p>
            <a:pPr marL="457200" lvl="1" indent="0" algn="l" rtl="0">
              <a:buNone/>
            </a:pPr>
            <a:r>
              <a:rPr lang="en-US" dirty="0"/>
              <a:t>• Always look up the drug dose for the species you </a:t>
            </a:r>
            <a:r>
              <a:rPr lang="en-US" dirty="0" smtClean="0"/>
              <a:t>are working </a:t>
            </a:r>
            <a:r>
              <a:rPr lang="en-US" dirty="0"/>
              <a:t>with - it often varies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80581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1374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/>
              <a:t>Calculate Your Dose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1374" y="1449660"/>
            <a:ext cx="8183798" cy="5207618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b="1" dirty="0"/>
              <a:t>Practice</a:t>
            </a:r>
          </a:p>
          <a:p>
            <a:pPr marL="0" indent="0" algn="l" rtl="0">
              <a:buNone/>
            </a:pPr>
            <a:r>
              <a:rPr lang="en-US" dirty="0"/>
              <a:t>•For most applications the following formula is applicable:</a:t>
            </a:r>
          </a:p>
          <a:p>
            <a:pPr marL="914400" lvl="2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(C1)(V1) = (C2)(V2)</a:t>
            </a:r>
          </a:p>
          <a:p>
            <a:pPr marL="0" indent="0" algn="l" rtl="0">
              <a:buNone/>
            </a:pPr>
            <a:r>
              <a:rPr lang="en-US" dirty="0"/>
              <a:t>• Ex. You have 20 ml of a 10 mg/ml solution and you want to make 15 ml of a </a:t>
            </a:r>
            <a:r>
              <a:rPr lang="en-US" dirty="0" smtClean="0"/>
              <a:t>2.5 mg/ml </a:t>
            </a:r>
            <a:r>
              <a:rPr lang="en-US" dirty="0"/>
              <a:t>solution. Set up the math as follows:</a:t>
            </a:r>
          </a:p>
          <a:p>
            <a:pPr marL="457200" lvl="1" indent="0" algn="l" rtl="0">
              <a:buNone/>
            </a:pPr>
            <a:r>
              <a:rPr lang="en-US" dirty="0"/>
              <a:t>C1 = 10 mg/ml C2 = 2.5 mg/ml V1 = unknown V2 = 15 ml</a:t>
            </a:r>
          </a:p>
          <a:p>
            <a:pPr marL="457200" lvl="1" indent="0" algn="l" rtl="0">
              <a:buNone/>
            </a:pPr>
            <a:r>
              <a:rPr lang="en-US" dirty="0"/>
              <a:t>(10 mg/ml) (V1) = (2.5 mg/ml) (15 ml)</a:t>
            </a:r>
          </a:p>
          <a:p>
            <a:pPr marL="457200" lvl="1" indent="0" algn="l" rtl="0">
              <a:buNone/>
            </a:pPr>
            <a:r>
              <a:rPr lang="en-US" dirty="0"/>
              <a:t>V1 = 3.75 ml</a:t>
            </a:r>
          </a:p>
          <a:p>
            <a:pPr marL="0" indent="0" algn="l" rtl="0">
              <a:buNone/>
            </a:pPr>
            <a:r>
              <a:rPr lang="en-US" dirty="0"/>
              <a:t>So you dilute 3.75 ml of C1 to a final volume of 15 ml therefore you need to add 15 </a:t>
            </a:r>
            <a:r>
              <a:rPr lang="en-US" dirty="0" smtClean="0"/>
              <a:t>- 3.75 </a:t>
            </a:r>
            <a:r>
              <a:rPr lang="en-US" dirty="0"/>
              <a:t>=11.25 ml of diluent</a:t>
            </a:r>
          </a:p>
          <a:p>
            <a:pPr marL="0" indent="0" algn="l" rtl="0">
              <a:buNone/>
            </a:pPr>
            <a:r>
              <a:rPr lang="en-US" dirty="0"/>
              <a:t>•How to administer </a:t>
            </a:r>
            <a:r>
              <a:rPr lang="en-US" dirty="0" err="1"/>
              <a:t>xylazine</a:t>
            </a:r>
            <a:r>
              <a:rPr lang="en-US" dirty="0"/>
              <a:t> at a dose rate of 10mg/kg to a 300 g rat?</a:t>
            </a:r>
          </a:p>
          <a:p>
            <a:pPr marL="0" indent="0" algn="l" rtl="0">
              <a:buNone/>
            </a:pPr>
            <a:r>
              <a:rPr lang="en-US" dirty="0"/>
              <a:t>You are using 2% </a:t>
            </a:r>
            <a:r>
              <a:rPr lang="en-US" dirty="0" err="1"/>
              <a:t>xylazine</a:t>
            </a:r>
            <a:r>
              <a:rPr lang="en-US" dirty="0"/>
              <a:t>.</a:t>
            </a:r>
          </a:p>
          <a:p>
            <a:pPr marL="457200" lvl="1" indent="0" algn="l" rtl="0">
              <a:buNone/>
            </a:pPr>
            <a:r>
              <a:rPr lang="en-US" dirty="0"/>
              <a:t>The proper dose for a 300g rat is: 10x0.3kg= 3mg of </a:t>
            </a:r>
            <a:r>
              <a:rPr lang="en-US" dirty="0" err="1"/>
              <a:t>xylazine</a:t>
            </a:r>
            <a:endParaRPr lang="en-US" dirty="0"/>
          </a:p>
          <a:p>
            <a:pPr marL="457200" lvl="1" indent="0" algn="l" rtl="0">
              <a:buNone/>
            </a:pPr>
            <a:r>
              <a:rPr lang="en-US" dirty="0"/>
              <a:t>2% </a:t>
            </a:r>
            <a:r>
              <a:rPr lang="en-US" dirty="0" err="1"/>
              <a:t>xylazine</a:t>
            </a:r>
            <a:r>
              <a:rPr lang="en-US" dirty="0"/>
              <a:t> is 20 mg/ml</a:t>
            </a:r>
          </a:p>
          <a:p>
            <a:pPr marL="457200" lvl="1" indent="0" algn="l" rtl="0">
              <a:buNone/>
            </a:pPr>
            <a:r>
              <a:rPr lang="en-US" dirty="0"/>
              <a:t>3/20=0.15 ml of 2% </a:t>
            </a:r>
            <a:r>
              <a:rPr lang="en-US" dirty="0" err="1"/>
              <a:t>xylazine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256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619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protocol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2198648"/>
            <a:ext cx="8888723" cy="3124201"/>
          </a:xfrm>
        </p:spPr>
        <p:txBody>
          <a:bodyPr>
            <a:noAutofit/>
          </a:bodyPr>
          <a:lstStyle/>
          <a:p>
            <a:pPr algn="l" rtl="0"/>
            <a:r>
              <a:rPr lang="en-US" b="1" dirty="0" smtClean="0">
                <a:solidFill>
                  <a:srgbClr val="2F2B20"/>
                </a:solidFill>
                <a:latin typeface="Candara" panose="020E0502030303020204" pitchFamily="34" charset="0"/>
              </a:rPr>
              <a:t>Parameters</a:t>
            </a:r>
            <a:endParaRPr lang="en-US" b="1" dirty="0">
              <a:solidFill>
                <a:srgbClr val="2F2B20"/>
              </a:solidFill>
              <a:latin typeface="Candara" panose="020E0502030303020204" pitchFamily="34" charset="0"/>
            </a:endParaRP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General Activity</a:t>
            </a: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Characteristics of Breathing</a:t>
            </a: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b="1" dirty="0">
                <a:solidFill>
                  <a:srgbClr val="2F2B20"/>
                </a:solidFill>
                <a:latin typeface="Candara-Bold"/>
              </a:rPr>
              <a:t>Onset of Sleep (</a:t>
            </a:r>
            <a:r>
              <a:rPr lang="en-US" b="1" dirty="0" err="1">
                <a:solidFill>
                  <a:srgbClr val="2F2B20"/>
                </a:solidFill>
                <a:latin typeface="Candara-Bold"/>
              </a:rPr>
              <a:t>mins</a:t>
            </a:r>
            <a:r>
              <a:rPr lang="en-US" b="1" dirty="0">
                <a:solidFill>
                  <a:srgbClr val="2F2B20"/>
                </a:solidFill>
                <a:latin typeface="Candara-Bold"/>
              </a:rPr>
              <a:t>)</a:t>
            </a: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b="1" dirty="0">
                <a:solidFill>
                  <a:srgbClr val="2F2B20"/>
                </a:solidFill>
                <a:latin typeface="Candara-Bold"/>
              </a:rPr>
              <a:t>Duration of Sleep (</a:t>
            </a:r>
            <a:r>
              <a:rPr lang="en-US" b="1" dirty="0" err="1">
                <a:solidFill>
                  <a:srgbClr val="2F2B20"/>
                </a:solidFill>
                <a:latin typeface="Candara-Bold"/>
              </a:rPr>
              <a:t>mins</a:t>
            </a:r>
            <a:r>
              <a:rPr lang="en-US" b="1" dirty="0">
                <a:solidFill>
                  <a:srgbClr val="2F2B20"/>
                </a:solidFill>
                <a:latin typeface="Candara-Bold"/>
              </a:rPr>
              <a:t>)</a:t>
            </a:r>
          </a:p>
          <a:p>
            <a:pPr algn="l" rtl="0"/>
            <a:r>
              <a:rPr lang="en-US" dirty="0" smtClean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Barbiturates are hypnotic drugs</a:t>
            </a: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Onset of action is the time required to loss the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righting reflex</a:t>
            </a:r>
            <a:endParaRPr lang="en-US" dirty="0">
              <a:solidFill>
                <a:srgbClr val="2F2B20"/>
              </a:solidFill>
              <a:latin typeface="Candara" panose="020E0502030303020204" pitchFamily="34" charset="0"/>
            </a:endParaRPr>
          </a:p>
          <a:p>
            <a:pPr marL="457200" lvl="1" indent="0" algn="l" rtl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Duration of action in mice can be measured by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the ‘sleeping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time’ (i.e. the time from the loss of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righting reflex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to recovery of reflex)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365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711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protocol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6905" y="1583474"/>
            <a:ext cx="9165105" cy="436384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The loss of righting reflex (LORR) assay was used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to evaluate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sedative/hypnotic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effects</a:t>
            </a:r>
          </a:p>
          <a:p>
            <a:pPr algn="l" rtl="0"/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Righting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reflex the ability to assume an optimal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position when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there has been a departure from it</a:t>
            </a:r>
          </a:p>
          <a:p>
            <a:pPr algn="l" rtl="0"/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The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onset time of sleep was noted for all animals.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After induction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of sleep, mice were placed in the inverted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position and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when sedation was over, the mice came to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normal posture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and time was noted</a:t>
            </a:r>
          </a:p>
          <a:p>
            <a:pPr algn="l" rtl="0"/>
            <a:r>
              <a:rPr lang="en-US" b="1" dirty="0" smtClean="0">
                <a:solidFill>
                  <a:srgbClr val="2F2B20"/>
                </a:solidFill>
                <a:latin typeface="Candara" panose="020E0502030303020204" pitchFamily="34" charset="0"/>
              </a:rPr>
              <a:t>Record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:</a:t>
            </a:r>
          </a:p>
          <a:p>
            <a:pPr marL="457200" lvl="1" indent="0" algn="l" rtl="0">
              <a:buNone/>
            </a:pPr>
            <a:r>
              <a:rPr lang="en-US" sz="6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1800" dirty="0">
                <a:solidFill>
                  <a:srgbClr val="2F2B20"/>
                </a:solidFill>
                <a:latin typeface="Candara" panose="020E0502030303020204" pitchFamily="34" charset="0"/>
              </a:rPr>
              <a:t>LORR was recorded as the time at which the animal </a:t>
            </a:r>
            <a:r>
              <a:rPr lang="en-US" sz="1800" dirty="0" smtClean="0">
                <a:solidFill>
                  <a:srgbClr val="2F2B20"/>
                </a:solidFill>
                <a:latin typeface="Candara" panose="020E0502030303020204" pitchFamily="34" charset="0"/>
              </a:rPr>
              <a:t>was </a:t>
            </a:r>
            <a:r>
              <a:rPr lang="en-US" sz="2200" dirty="0" smtClean="0">
                <a:solidFill>
                  <a:srgbClr val="2F2B20"/>
                </a:solidFill>
                <a:latin typeface="Candara" panose="020E0502030303020204" pitchFamily="34" charset="0"/>
              </a:rPr>
              <a:t>unable </a:t>
            </a:r>
            <a:r>
              <a:rPr lang="en-US" sz="2200" dirty="0">
                <a:solidFill>
                  <a:srgbClr val="2F2B20"/>
                </a:solidFill>
                <a:latin typeface="Candara" panose="020E0502030303020204" pitchFamily="34" charset="0"/>
              </a:rPr>
              <a:t>to turn itself </a:t>
            </a:r>
            <a:r>
              <a:rPr lang="en-US" sz="2200" b="1" i="1" dirty="0">
                <a:solidFill>
                  <a:srgbClr val="2F2B20"/>
                </a:solidFill>
                <a:latin typeface="Candara-BoldItalic"/>
              </a:rPr>
              <a:t>(onset of action)</a:t>
            </a:r>
          </a:p>
          <a:p>
            <a:pPr marL="457200" lvl="1" indent="0" algn="l" rtl="0">
              <a:buNone/>
            </a:pPr>
            <a:r>
              <a:rPr lang="en-US" sz="600" dirty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1800" dirty="0">
                <a:solidFill>
                  <a:srgbClr val="2F2B20"/>
                </a:solidFill>
                <a:latin typeface="Candara" panose="020E0502030303020204" pitchFamily="34" charset="0"/>
              </a:rPr>
              <a:t>The time to regain the righting reflex </a:t>
            </a:r>
            <a:r>
              <a:rPr lang="en-US" sz="1800" b="1" i="1" dirty="0">
                <a:solidFill>
                  <a:srgbClr val="2F2B20"/>
                </a:solidFill>
                <a:latin typeface="Candara-BoldItalic"/>
              </a:rPr>
              <a:t>(duration of action)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7497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677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 descr="Lab-2 Barbiturate.pdf - Adobe Acrobat Reader DC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2" t="26710" r="30495" b="6543"/>
          <a:stretch/>
        </p:blipFill>
        <p:spPr>
          <a:xfrm>
            <a:off x="2543677" y="1394348"/>
            <a:ext cx="7693143" cy="5231338"/>
          </a:xfrm>
        </p:spPr>
      </p:pic>
    </p:spTree>
    <p:extLst>
      <p:ext uri="{BB962C8B-B14F-4D97-AF65-F5344CB8AC3E}">
        <p14:creationId xmlns:p14="http://schemas.microsoft.com/office/powerpoint/2010/main" val="3318613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9863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173" y="1663389"/>
            <a:ext cx="10018713" cy="3124201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Discussion: mention and discuss your results, </a:t>
            </a:r>
            <a:r>
              <a:rPr lang="en-US" dirty="0" smtClean="0"/>
              <a:t>for example</a:t>
            </a:r>
            <a:r>
              <a:rPr lang="en-US" dirty="0"/>
              <a:t>:</a:t>
            </a:r>
          </a:p>
          <a:p>
            <a:pPr marL="0" indent="0" algn="l" rtl="0">
              <a:buNone/>
            </a:pPr>
            <a:r>
              <a:rPr lang="en-US" dirty="0"/>
              <a:t>• </a:t>
            </a:r>
            <a:r>
              <a:rPr lang="en-US" b="1" i="1" dirty="0"/>
              <a:t>From the results obtained, we noted that onset of</a:t>
            </a:r>
          </a:p>
          <a:p>
            <a:pPr marL="0" indent="0" algn="l" rtl="0">
              <a:buNone/>
            </a:pPr>
            <a:r>
              <a:rPr lang="en-US" b="1" i="1" dirty="0"/>
              <a:t>action was faster in IP than SC route. This is due</a:t>
            </a:r>
          </a:p>
          <a:p>
            <a:pPr marL="0" indent="0" algn="l" rtl="0">
              <a:buNone/>
            </a:pPr>
            <a:r>
              <a:rPr lang="en-US" b="1" i="1" dirty="0"/>
              <a:t>to…..etc.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0972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770" y="0"/>
            <a:ext cx="10018713" cy="1752599"/>
          </a:xfrm>
        </p:spPr>
        <p:txBody>
          <a:bodyPr/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Overview</a:t>
            </a:r>
            <a:r>
              <a:rPr lang="en-US" dirty="0">
                <a:solidFill>
                  <a:srgbClr val="675E47"/>
                </a:solidFill>
                <a:latin typeface="Cambria" panose="02040503050406030204" pitchFamily="18" charset="0"/>
              </a:rPr>
              <a:t>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1734" y="2176345"/>
            <a:ext cx="10018713" cy="3124201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General Anesthesia: Loss of consciousness in addition to loss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of sensation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• Analgesia: Loss of sensitivity to pain.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• Sedation: A state of mental calmness, decreased response to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environmental stimuli,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• Euthanasia: is the practice of intentionally ending a life to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/>
              <a:t>relieve pain and suffering.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6731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709" y="161693"/>
            <a:ext cx="10018713" cy="1752599"/>
          </a:xfrm>
        </p:spPr>
        <p:txBody>
          <a:bodyPr/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Barbiturate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710" y="1572321"/>
            <a:ext cx="10018713" cy="4906537"/>
          </a:xfrm>
        </p:spPr>
        <p:txBody>
          <a:bodyPr>
            <a:normAutofit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en-US" dirty="0"/>
              <a:t>Class of drugs that act as central nervous system </a:t>
            </a:r>
            <a:r>
              <a:rPr lang="en-US" dirty="0" smtClean="0"/>
              <a:t>depressants, and </a:t>
            </a:r>
            <a:r>
              <a:rPr lang="en-US" dirty="0"/>
              <a:t>can therefore produce a wide spectrum of effects, </a:t>
            </a:r>
            <a:r>
              <a:rPr lang="en-US" dirty="0" smtClean="0"/>
              <a:t>from mild </a:t>
            </a:r>
            <a:r>
              <a:rPr lang="en-US" dirty="0"/>
              <a:t>sedation to total anesthesia</a:t>
            </a:r>
          </a:p>
          <a:p>
            <a:pPr lvl="1" algn="l" rtl="0">
              <a:buFont typeface="Arial" panose="020B0604020202020204" pitchFamily="34" charset="0"/>
              <a:buChar char="•"/>
            </a:pPr>
            <a:r>
              <a:rPr lang="en-US" dirty="0"/>
              <a:t>• Long acting </a:t>
            </a:r>
            <a:r>
              <a:rPr lang="en-US" dirty="0" err="1"/>
              <a:t>bartiturates</a:t>
            </a:r>
            <a:r>
              <a:rPr lang="en-US" dirty="0"/>
              <a:t>, ex. </a:t>
            </a:r>
            <a:r>
              <a:rPr lang="en-US" b="1" dirty="0" err="1"/>
              <a:t>Phenobarbitone</a:t>
            </a:r>
            <a:endParaRPr lang="en-US" b="1" dirty="0"/>
          </a:p>
          <a:p>
            <a:pPr lvl="1" algn="l" rtl="0">
              <a:buFont typeface="Arial" panose="020B0604020202020204" pitchFamily="34" charset="0"/>
              <a:buChar char="•"/>
            </a:pPr>
            <a:r>
              <a:rPr lang="en-US" dirty="0"/>
              <a:t>• Short acting barbiturates, ex. </a:t>
            </a:r>
            <a:r>
              <a:rPr lang="en-US" b="1" dirty="0" err="1"/>
              <a:t>Butobarbitone</a:t>
            </a:r>
            <a:r>
              <a:rPr lang="en-US" dirty="0"/>
              <a:t> and </a:t>
            </a:r>
            <a:r>
              <a:rPr lang="en-US" b="1" dirty="0" err="1"/>
              <a:t>Pentobarbitone</a:t>
            </a:r>
            <a:endParaRPr lang="en-US" b="1" dirty="0"/>
          </a:p>
          <a:p>
            <a:pPr lvl="1" algn="l" rtl="0">
              <a:buFont typeface="Arial" panose="020B0604020202020204" pitchFamily="34" charset="0"/>
              <a:buChar char="•"/>
            </a:pPr>
            <a:r>
              <a:rPr lang="en-US" dirty="0"/>
              <a:t>• Ultra short acting barbiturates, ex. </a:t>
            </a:r>
            <a:r>
              <a:rPr lang="en-US" b="1" dirty="0" err="1"/>
              <a:t>Thiopentane</a:t>
            </a:r>
            <a:endParaRPr lang="en-US" b="1" dirty="0"/>
          </a:p>
          <a:p>
            <a:pPr algn="l" rtl="0"/>
            <a:r>
              <a:rPr lang="en-US" dirty="0" smtClean="0"/>
              <a:t> They </a:t>
            </a:r>
            <a:r>
              <a:rPr lang="en-US" dirty="0"/>
              <a:t>are also effective as anxiolytics, hypnotics, </a:t>
            </a:r>
            <a:r>
              <a:rPr lang="en-US" dirty="0" smtClean="0"/>
              <a:t>and anticonvulsants</a:t>
            </a:r>
            <a:endParaRPr lang="en-US" dirty="0"/>
          </a:p>
          <a:p>
            <a:pPr algn="l" rtl="0"/>
            <a:r>
              <a:rPr lang="en-US" dirty="0" smtClean="0"/>
              <a:t>  </a:t>
            </a:r>
            <a:r>
              <a:rPr lang="en-US" dirty="0"/>
              <a:t>Barbiturates also have analgesic effects, however these </a:t>
            </a:r>
            <a:r>
              <a:rPr lang="en-US" dirty="0" smtClean="0"/>
              <a:t>effects are </a:t>
            </a:r>
            <a:r>
              <a:rPr lang="en-US" dirty="0"/>
              <a:t>somewhat weak, preventing barbiturates from being </a:t>
            </a:r>
            <a:r>
              <a:rPr lang="en-US" dirty="0" smtClean="0"/>
              <a:t>used in </a:t>
            </a:r>
            <a:r>
              <a:rPr lang="en-US" dirty="0"/>
              <a:t>surgery in the absence of other analgesics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2797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14" y="284356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 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5032" y="183996"/>
            <a:ext cx="4637709" cy="761070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Enhance </a:t>
            </a:r>
            <a:r>
              <a:rPr lang="en-US" dirty="0"/>
              <a:t>binding </a:t>
            </a:r>
            <a:r>
              <a:rPr lang="en-US" dirty="0" smtClean="0"/>
              <a:t>of GABA </a:t>
            </a:r>
            <a:r>
              <a:rPr lang="en-US" dirty="0"/>
              <a:t>with </a:t>
            </a:r>
            <a:r>
              <a:rPr lang="en-US" dirty="0" smtClean="0"/>
              <a:t>its receptors, prolonged opening of the </a:t>
            </a:r>
            <a:r>
              <a:rPr lang="en-US" dirty="0"/>
              <a:t>Chloride </a:t>
            </a:r>
            <a:r>
              <a:rPr lang="en-US" dirty="0" smtClean="0"/>
              <a:t>channel </a:t>
            </a:r>
            <a:r>
              <a:rPr lang="en-US" dirty="0"/>
              <a:t>(influx of Cl</a:t>
            </a:r>
            <a:r>
              <a:rPr lang="en-US" dirty="0" smtClean="0"/>
              <a:t>), hyperpolarization</a:t>
            </a:r>
          </a:p>
          <a:p>
            <a:pPr algn="l" rtl="0"/>
            <a:r>
              <a:rPr lang="en-US" dirty="0" smtClean="0"/>
              <a:t>Block the AMPA receptor, a subtype of glutamate receptor, Leading </a:t>
            </a:r>
            <a:r>
              <a:rPr lang="en-US" dirty="0"/>
              <a:t>to decrease the activity of excitatory </a:t>
            </a:r>
            <a:r>
              <a:rPr lang="en-US" dirty="0" smtClean="0"/>
              <a:t>glutamate neurotransmitter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741" y="2459004"/>
            <a:ext cx="5709795" cy="277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5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4467" y="328961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CNS depressant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 descr="Lab-2 Barbiturate.pdf - Adobe Acrobat Reader DC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6" t="36707" r="29690" b="20624"/>
          <a:stretch/>
        </p:blipFill>
        <p:spPr>
          <a:xfrm>
            <a:off x="1907195" y="1918008"/>
            <a:ext cx="9387187" cy="4025592"/>
          </a:xfrm>
        </p:spPr>
      </p:pic>
    </p:spTree>
    <p:extLst>
      <p:ext uri="{BB962C8B-B14F-4D97-AF65-F5344CB8AC3E}">
        <p14:creationId xmlns:p14="http://schemas.microsoft.com/office/powerpoint/2010/main" val="339843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280" y="206298"/>
            <a:ext cx="10018713" cy="1752599"/>
          </a:xfrm>
        </p:spPr>
        <p:txBody>
          <a:bodyPr/>
          <a:lstStyle/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Barbiturate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1768" y="1483113"/>
            <a:ext cx="7960773" cy="5374887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10000"/>
              </a:lnSpc>
            </a:pPr>
            <a:r>
              <a:rPr lang="en-US" b="1" dirty="0">
                <a:solidFill>
                  <a:srgbClr val="2F2B20"/>
                </a:solidFill>
                <a:latin typeface="Candara" panose="020E0502030303020204" pitchFamily="34" charset="0"/>
              </a:rPr>
              <a:t>Advantages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: </a:t>
            </a:r>
            <a:endParaRPr lang="en-US" dirty="0" smtClean="0">
              <a:solidFill>
                <a:srgbClr val="2F2B20"/>
              </a:solidFill>
              <a:latin typeface="Candara" panose="020E0502030303020204" pitchFamily="34" charset="0"/>
            </a:endParaRP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Rapid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anesthetic onset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Provides a prolonged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duration of surgical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anesthesia.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 Can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be a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sedative.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Anesthetic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agent or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euthanasia agent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depending on the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dose </a:t>
            </a:r>
          </a:p>
          <a:p>
            <a:pPr algn="l" rtl="0">
              <a:lnSpc>
                <a:spcPct val="110000"/>
              </a:lnSpc>
            </a:pPr>
            <a:r>
              <a:rPr lang="en-US" b="1" dirty="0" smtClean="0">
                <a:solidFill>
                  <a:srgbClr val="2F2B20"/>
                </a:solidFill>
                <a:latin typeface="Candara" panose="020E0502030303020204" pitchFamily="34" charset="0"/>
              </a:rPr>
              <a:t>Disadvantages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: </a:t>
            </a:r>
            <a:endParaRPr lang="en-US" dirty="0" smtClean="0">
              <a:solidFill>
                <a:srgbClr val="2F2B20"/>
              </a:solidFill>
              <a:latin typeface="Candara" panose="020E0502030303020204" pitchFamily="34" charset="0"/>
            </a:endParaRP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Prolonged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recovery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time.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 inadequate analgesic properties.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extremely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expensive.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 narrow margin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of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safety.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produces respiratory depression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at higher dosages.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Potent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inducer for liver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metabolizing enzymes.</a:t>
            </a:r>
          </a:p>
          <a:p>
            <a:pPr lvl="1" algn="l" rtl="0">
              <a:lnSpc>
                <a:spcPct val="110000"/>
              </a:lnSpc>
            </a:pP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They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have addiction potential, both </a:t>
            </a:r>
            <a:r>
              <a:rPr lang="en-US" dirty="0" smtClean="0">
                <a:solidFill>
                  <a:srgbClr val="2F2B20"/>
                </a:solidFill>
                <a:latin typeface="Candara" panose="020E0502030303020204" pitchFamily="34" charset="0"/>
              </a:rPr>
              <a:t>physical and </a:t>
            </a:r>
            <a:r>
              <a:rPr lang="en-US" dirty="0">
                <a:solidFill>
                  <a:srgbClr val="2F2B20"/>
                </a:solidFill>
                <a:latin typeface="Candara" panose="020E0502030303020204" pitchFamily="34" charset="0"/>
              </a:rPr>
              <a:t>psychological.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8248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643" y="183995"/>
            <a:ext cx="10018713" cy="1752599"/>
          </a:xfrm>
        </p:spPr>
        <p:txBody>
          <a:bodyPr/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Pharmacokinetics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745" y="1629936"/>
            <a:ext cx="10018713" cy="3756103"/>
          </a:xfrm>
        </p:spPr>
        <p:txBody>
          <a:bodyPr/>
          <a:lstStyle/>
          <a:p>
            <a:pPr algn="l" rtl="0">
              <a:lnSpc>
                <a:spcPct val="250000"/>
              </a:lnSpc>
            </a:pPr>
            <a:r>
              <a:rPr lang="en-US" dirty="0"/>
              <a:t>High lipid solubility </a:t>
            </a:r>
            <a:r>
              <a:rPr lang="en-US" dirty="0" smtClean="0"/>
              <a:t>                    Cross </a:t>
            </a:r>
            <a:r>
              <a:rPr lang="en-US" dirty="0"/>
              <a:t>blood brain barrier, </a:t>
            </a:r>
            <a:r>
              <a:rPr lang="en-US" dirty="0" smtClean="0"/>
              <a:t>rapid onset</a:t>
            </a:r>
            <a:endParaRPr lang="en-US" dirty="0"/>
          </a:p>
          <a:p>
            <a:pPr algn="l" rtl="0">
              <a:lnSpc>
                <a:spcPct val="250000"/>
              </a:lnSpc>
            </a:pPr>
            <a:r>
              <a:rPr lang="en-US" dirty="0" smtClean="0"/>
              <a:t>Redistribution </a:t>
            </a:r>
            <a:r>
              <a:rPr lang="en-US" dirty="0"/>
              <a:t>to other </a:t>
            </a:r>
            <a:r>
              <a:rPr lang="en-US" dirty="0" smtClean="0"/>
              <a:t>tissues                      Short </a:t>
            </a:r>
            <a:r>
              <a:rPr lang="en-US" dirty="0"/>
              <a:t>duration of action</a:t>
            </a:r>
            <a:endParaRPr lang="ar-IQ" dirty="0"/>
          </a:p>
        </p:txBody>
      </p:sp>
      <p:sp>
        <p:nvSpPr>
          <p:cNvPr id="4" name="Right Arrow 3"/>
          <p:cNvSpPr/>
          <p:nvPr/>
        </p:nvSpPr>
        <p:spPr>
          <a:xfrm>
            <a:off x="5151864" y="3010829"/>
            <a:ext cx="1003610" cy="23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ight Arrow 4"/>
          <p:cNvSpPr/>
          <p:nvPr/>
        </p:nvSpPr>
        <p:spPr>
          <a:xfrm>
            <a:off x="6575502" y="4155687"/>
            <a:ext cx="1003610" cy="23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187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711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 protocol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1752599"/>
            <a:ext cx="8253103" cy="4419600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b="1" dirty="0"/>
              <a:t>Six mice are injected with Thiopental ( three of them </a:t>
            </a:r>
            <a:r>
              <a:rPr lang="en-US" b="1" dirty="0" smtClean="0"/>
              <a:t>By Sc</a:t>
            </a:r>
            <a:r>
              <a:rPr lang="en-US" b="1" dirty="0"/>
              <a:t>. route and other three by IP route.</a:t>
            </a:r>
          </a:p>
          <a:p>
            <a:pPr marL="0" indent="0" algn="l" rtl="0">
              <a:buNone/>
            </a:pPr>
            <a:r>
              <a:rPr lang="en-US" dirty="0"/>
              <a:t>Thiopental dosage form :1 gm vial</a:t>
            </a:r>
          </a:p>
          <a:p>
            <a:pPr marL="0" indent="0" algn="l" rtl="0">
              <a:buNone/>
            </a:pPr>
            <a:r>
              <a:rPr lang="en-US" dirty="0"/>
              <a:t>Thiopental dose in mice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r>
              <a:rPr lang="en-US" dirty="0" smtClean="0"/>
              <a:t>                        Thiopental                     30-40 </a:t>
            </a:r>
            <a:r>
              <a:rPr lang="en-US" dirty="0"/>
              <a:t>mg/kg IP or Sc.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dirty="0" smtClean="0"/>
              <a:t>Six </a:t>
            </a:r>
            <a:r>
              <a:rPr lang="en-US" b="1" dirty="0"/>
              <a:t>mice are injected with Phenobarbital ( three of </a:t>
            </a:r>
            <a:r>
              <a:rPr lang="en-US" b="1" dirty="0" smtClean="0"/>
              <a:t>them By </a:t>
            </a:r>
            <a:r>
              <a:rPr lang="en-US" b="1" dirty="0"/>
              <a:t>Sc. route and other three by IP route.</a:t>
            </a:r>
          </a:p>
          <a:p>
            <a:pPr marL="0" indent="0" algn="l" rtl="0">
              <a:buNone/>
            </a:pPr>
            <a:r>
              <a:rPr lang="en-US" dirty="0"/>
              <a:t>Phenobarbital dosage form: 200mg/1ml ampoule</a:t>
            </a:r>
          </a:p>
          <a:p>
            <a:pPr marL="0" indent="0" algn="l" rtl="0">
              <a:buNone/>
            </a:pPr>
            <a:r>
              <a:rPr lang="en-US" dirty="0"/>
              <a:t>Phenobarbital dose in mice:</a:t>
            </a:r>
          </a:p>
          <a:p>
            <a:pPr marL="0" indent="0" algn="l" rtl="0">
              <a:buNone/>
            </a:pPr>
            <a:r>
              <a:rPr lang="en-US" dirty="0" smtClean="0"/>
              <a:t>                        Pentobarbital                 50-90 </a:t>
            </a:r>
            <a:r>
              <a:rPr lang="en-US" dirty="0"/>
              <a:t>mg/kg IP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18155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64" y="0"/>
            <a:ext cx="10018713" cy="1752599"/>
          </a:xfrm>
        </p:spPr>
        <p:txBody>
          <a:bodyPr/>
          <a:lstStyle/>
          <a:p>
            <a:pPr algn="l" rtl="0"/>
            <a:r>
              <a:rPr lang="en-US" b="1" dirty="0"/>
              <a:t>Calculate Your Dose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164" y="1427356"/>
            <a:ext cx="8663299" cy="4921405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The dose </a:t>
            </a:r>
            <a:r>
              <a:rPr lang="en-US" dirty="0"/>
              <a:t>is the amount of drug taken at any one time</a:t>
            </a:r>
          </a:p>
          <a:p>
            <a:pPr marL="457200" lvl="1" indent="0" algn="l" rtl="0">
              <a:buNone/>
            </a:pPr>
            <a:r>
              <a:rPr lang="en-US" dirty="0"/>
              <a:t>• Weight of drug (e.g. 250 mg)</a:t>
            </a:r>
          </a:p>
          <a:p>
            <a:pPr marL="457200" lvl="1" indent="0" algn="l" rtl="0">
              <a:buNone/>
            </a:pPr>
            <a:r>
              <a:rPr lang="en-US" dirty="0"/>
              <a:t>• Volume of drug solution (e.g. 10 mL, 2 drops)</a:t>
            </a:r>
          </a:p>
          <a:p>
            <a:pPr marL="457200" lvl="1" indent="0" algn="l" rtl="0">
              <a:buNone/>
            </a:pPr>
            <a:r>
              <a:rPr lang="en-US" dirty="0"/>
              <a:t>• The number of dosage forms (e.g. 1 capsule, 1 suppository)</a:t>
            </a:r>
          </a:p>
          <a:p>
            <a:pPr marL="457200" lvl="1" indent="0" algn="l" rtl="0">
              <a:buNone/>
            </a:pPr>
            <a:r>
              <a:rPr lang="en-US" dirty="0"/>
              <a:t>• Other quantity (e.g. 2 puffs)</a:t>
            </a:r>
          </a:p>
          <a:p>
            <a:pPr marL="0" indent="0" algn="l" rtl="0">
              <a:buNone/>
            </a:pPr>
            <a:r>
              <a:rPr lang="en-US" dirty="0"/>
              <a:t>• </a:t>
            </a:r>
            <a:r>
              <a:rPr lang="en-US" b="1" dirty="0"/>
              <a:t>The dosage regimen </a:t>
            </a:r>
            <a:r>
              <a:rPr lang="en-US" dirty="0"/>
              <a:t>is the frequency at which the drug </a:t>
            </a:r>
            <a:r>
              <a:rPr lang="en-US" dirty="0" smtClean="0"/>
              <a:t>doses are </a:t>
            </a:r>
            <a:r>
              <a:rPr lang="en-US" dirty="0"/>
              <a:t>given. Ex. 2.5 mL twice a day, one tablet three times a day…</a:t>
            </a:r>
          </a:p>
          <a:p>
            <a:pPr marL="0" indent="0" algn="l" rtl="0">
              <a:buNone/>
            </a:pPr>
            <a:r>
              <a:rPr lang="en-US" dirty="0"/>
              <a:t>• Accurate dosing is critical for the proper utilization of </a:t>
            </a:r>
            <a:r>
              <a:rPr lang="en-US" dirty="0" smtClean="0"/>
              <a:t>all pharmaceuticals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• First you need to know what volume you want to inject into </a:t>
            </a:r>
            <a:r>
              <a:rPr lang="en-US" dirty="0" smtClean="0"/>
              <a:t>the animal </a:t>
            </a:r>
            <a:r>
              <a:rPr lang="en-US" dirty="0"/>
              <a:t>with each treatment being administered, then you </a:t>
            </a:r>
            <a:r>
              <a:rPr lang="en-US" dirty="0" smtClean="0"/>
              <a:t>need to </a:t>
            </a:r>
            <a:r>
              <a:rPr lang="en-US" dirty="0"/>
              <a:t>know how much drug should be in that given volume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31734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148</TotalTime>
  <Words>1155</Words>
  <Application>Microsoft Office PowerPoint</Application>
  <PresentationFormat>Widescreen</PresentationFormat>
  <Paragraphs>116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ArialMT</vt:lpstr>
      <vt:lpstr>Cambria</vt:lpstr>
      <vt:lpstr>Candara</vt:lpstr>
      <vt:lpstr>Candara-Bold</vt:lpstr>
      <vt:lpstr>Candara-BoldItalic</vt:lpstr>
      <vt:lpstr>Corbel</vt:lpstr>
      <vt:lpstr>Tahoma</vt:lpstr>
      <vt:lpstr>Parallax</vt:lpstr>
      <vt:lpstr>Barbiturates Thiopental Vs. phenobarbital and Dose Calculations</vt:lpstr>
      <vt:lpstr>Overview:</vt:lpstr>
      <vt:lpstr>Barbiturate </vt:lpstr>
      <vt:lpstr>Mechanism of action </vt:lpstr>
      <vt:lpstr>CNS depressant</vt:lpstr>
      <vt:lpstr>Barbiturate </vt:lpstr>
      <vt:lpstr>Pharmacokinetics</vt:lpstr>
      <vt:lpstr>Experiment protocol</vt:lpstr>
      <vt:lpstr>Calculate Your Dose</vt:lpstr>
      <vt:lpstr>Calculate Your Dose</vt:lpstr>
      <vt:lpstr>Calculate Your Dose</vt:lpstr>
      <vt:lpstr>Calculate Your Dose</vt:lpstr>
      <vt:lpstr>Experimental protocol</vt:lpstr>
      <vt:lpstr>Experimental protocol</vt:lpstr>
      <vt:lpstr>Results</vt:lpstr>
      <vt:lpstr>Report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Barbiturates Thiopental Vs. phenobarbital and Dose Calculations</dc:title>
  <dc:creator>DR.Ahmed Saker 2O14</dc:creator>
  <cp:lastModifiedBy>DR.Ahmed Saker 2O14</cp:lastModifiedBy>
  <cp:revision>11</cp:revision>
  <dcterms:created xsi:type="dcterms:W3CDTF">2018-10-05T21:30:59Z</dcterms:created>
  <dcterms:modified xsi:type="dcterms:W3CDTF">2018-10-05T23:59:37Z</dcterms:modified>
</cp:coreProperties>
</file>