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13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endParaRPr lang="ar-IQ"/>
          </a:p>
        </p:txBody>
      </p:sp>
      <p:sp>
        <p:nvSpPr>
          <p:cNvPr id="4" name="Rectangle 4">
            <a:extLst>
              <a:ext uri="{FF2B5EF4-FFF2-40B4-BE49-F238E27FC236}">
                <a16:creationId xmlns:a16="http://schemas.microsoft.com/office/drawing/2014/main" xmlns="" id="{E47E81EE-D822-4FCA-B9C5-A69B4A44566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30002F4E-6B4A-4C89-9995-B499B0E3EAC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4D750AF9-8C8F-4DE4-BA2B-37E1491CD10C}"/>
              </a:ext>
            </a:extLst>
          </p:cNvPr>
          <p:cNvSpPr>
            <a:spLocks noGrp="1" noChangeArrowheads="1"/>
          </p:cNvSpPr>
          <p:nvPr>
            <p:ph type="sldNum" sz="quarter" idx="12"/>
          </p:nvPr>
        </p:nvSpPr>
        <p:spPr>
          <a:ln/>
        </p:spPr>
        <p:txBody>
          <a:bodyPr/>
          <a:lstStyle>
            <a:lvl1pPr>
              <a:defRPr/>
            </a:lvl1pPr>
          </a:lstStyle>
          <a:p>
            <a:fld id="{B44AA118-6D1C-4D26-B57F-B14DC8F2D0D1}" type="slidenum">
              <a:rPr lang="en-US" altLang="en-US"/>
              <a:pPr/>
              <a:t>‹#›</a:t>
            </a:fld>
            <a:endParaRPr lang="en-US" altLang="en-US"/>
          </a:p>
        </p:txBody>
      </p:sp>
    </p:spTree>
    <p:extLst>
      <p:ext uri="{BB962C8B-B14F-4D97-AF65-F5344CB8AC3E}">
        <p14:creationId xmlns:p14="http://schemas.microsoft.com/office/powerpoint/2010/main" val="2757885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Rectangle 4">
            <a:extLst>
              <a:ext uri="{FF2B5EF4-FFF2-40B4-BE49-F238E27FC236}">
                <a16:creationId xmlns:a16="http://schemas.microsoft.com/office/drawing/2014/main" xmlns="" id="{85179856-93FF-4D5E-9318-D25DCC88517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70BEFBFA-A12D-4FA5-ADAE-36524D349F4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681482DF-630A-457B-84B2-2DC04D61408D}"/>
              </a:ext>
            </a:extLst>
          </p:cNvPr>
          <p:cNvSpPr>
            <a:spLocks noGrp="1" noChangeArrowheads="1"/>
          </p:cNvSpPr>
          <p:nvPr>
            <p:ph type="sldNum" sz="quarter" idx="12"/>
          </p:nvPr>
        </p:nvSpPr>
        <p:spPr>
          <a:ln/>
        </p:spPr>
        <p:txBody>
          <a:bodyPr/>
          <a:lstStyle>
            <a:lvl1pPr>
              <a:defRPr/>
            </a:lvl1pPr>
          </a:lstStyle>
          <a:p>
            <a:fld id="{A6EA10DD-6A42-4F5C-AE54-76925EFEB319}" type="slidenum">
              <a:rPr lang="en-US" altLang="en-US"/>
              <a:pPr/>
              <a:t>‹#›</a:t>
            </a:fld>
            <a:endParaRPr lang="en-US" altLang="en-US"/>
          </a:p>
        </p:txBody>
      </p:sp>
    </p:spTree>
    <p:extLst>
      <p:ext uri="{BB962C8B-B14F-4D97-AF65-F5344CB8AC3E}">
        <p14:creationId xmlns:p14="http://schemas.microsoft.com/office/powerpoint/2010/main" val="3544135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endParaRPr lang="ar-IQ"/>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Rectangle 4">
            <a:extLst>
              <a:ext uri="{FF2B5EF4-FFF2-40B4-BE49-F238E27FC236}">
                <a16:creationId xmlns:a16="http://schemas.microsoft.com/office/drawing/2014/main" xmlns="" id="{E013D9E8-B0B9-4A39-ABF9-0521718B4B2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B92D7F5E-D56F-43FA-90A9-BE29CF30B9E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D137BF8E-1B41-45F0-9F10-F81B87288C79}"/>
              </a:ext>
            </a:extLst>
          </p:cNvPr>
          <p:cNvSpPr>
            <a:spLocks noGrp="1" noChangeArrowheads="1"/>
          </p:cNvSpPr>
          <p:nvPr>
            <p:ph type="sldNum" sz="quarter" idx="12"/>
          </p:nvPr>
        </p:nvSpPr>
        <p:spPr>
          <a:ln/>
        </p:spPr>
        <p:txBody>
          <a:bodyPr/>
          <a:lstStyle>
            <a:lvl1pPr>
              <a:defRPr/>
            </a:lvl1pPr>
          </a:lstStyle>
          <a:p>
            <a:fld id="{45D9584A-C432-4909-81F2-000E464C1349}" type="slidenum">
              <a:rPr lang="en-US" altLang="en-US"/>
              <a:pPr/>
              <a:t>‹#›</a:t>
            </a:fld>
            <a:endParaRPr lang="en-US" altLang="en-US"/>
          </a:p>
        </p:txBody>
      </p:sp>
    </p:spTree>
    <p:extLst>
      <p:ext uri="{BB962C8B-B14F-4D97-AF65-F5344CB8AC3E}">
        <p14:creationId xmlns:p14="http://schemas.microsoft.com/office/powerpoint/2010/main" val="2883451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Rectangle 4">
            <a:extLst>
              <a:ext uri="{FF2B5EF4-FFF2-40B4-BE49-F238E27FC236}">
                <a16:creationId xmlns:a16="http://schemas.microsoft.com/office/drawing/2014/main" xmlns="" id="{F517CAE4-94BB-4FBC-BFB6-87464010A2D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FAFADE40-BE79-4C83-BA4A-78556088524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5AAE35CA-C553-4F49-81E3-9DEE7EAF96B8}"/>
              </a:ext>
            </a:extLst>
          </p:cNvPr>
          <p:cNvSpPr>
            <a:spLocks noGrp="1" noChangeArrowheads="1"/>
          </p:cNvSpPr>
          <p:nvPr>
            <p:ph type="sldNum" sz="quarter" idx="12"/>
          </p:nvPr>
        </p:nvSpPr>
        <p:spPr>
          <a:ln/>
        </p:spPr>
        <p:txBody>
          <a:bodyPr/>
          <a:lstStyle>
            <a:lvl1pPr>
              <a:defRPr/>
            </a:lvl1pPr>
          </a:lstStyle>
          <a:p>
            <a:fld id="{8EAA16F5-4E7B-4C9E-BE50-7F73BFBA83AE}" type="slidenum">
              <a:rPr lang="en-US" altLang="en-US"/>
              <a:pPr/>
              <a:t>‹#›</a:t>
            </a:fld>
            <a:endParaRPr lang="en-US" altLang="en-US"/>
          </a:p>
        </p:txBody>
      </p:sp>
    </p:spTree>
    <p:extLst>
      <p:ext uri="{BB962C8B-B14F-4D97-AF65-F5344CB8AC3E}">
        <p14:creationId xmlns:p14="http://schemas.microsoft.com/office/powerpoint/2010/main" val="2265379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r">
              <a:defRPr sz="4000" b="1" cap="all"/>
            </a:lvl1pPr>
          </a:lstStyle>
          <a:p>
            <a:r>
              <a:rPr lang="en-US"/>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xmlns="" id="{EF9CF17E-88F4-4041-916F-7AD02ABA939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78F37811-9CAF-4C99-AEDD-7AA898BE332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BECB22CF-077A-44B1-9471-68BA89D57FB6}"/>
              </a:ext>
            </a:extLst>
          </p:cNvPr>
          <p:cNvSpPr>
            <a:spLocks noGrp="1" noChangeArrowheads="1"/>
          </p:cNvSpPr>
          <p:nvPr>
            <p:ph type="sldNum" sz="quarter" idx="12"/>
          </p:nvPr>
        </p:nvSpPr>
        <p:spPr>
          <a:ln/>
        </p:spPr>
        <p:txBody>
          <a:bodyPr/>
          <a:lstStyle>
            <a:lvl1pPr>
              <a:defRPr/>
            </a:lvl1pPr>
          </a:lstStyle>
          <a:p>
            <a:fld id="{0F720E8D-74BC-41EE-890D-F3A874F585EA}" type="slidenum">
              <a:rPr lang="en-US" altLang="en-US"/>
              <a:pPr/>
              <a:t>‹#›</a:t>
            </a:fld>
            <a:endParaRPr lang="en-US" altLang="en-US"/>
          </a:p>
        </p:txBody>
      </p:sp>
    </p:spTree>
    <p:extLst>
      <p:ext uri="{BB962C8B-B14F-4D97-AF65-F5344CB8AC3E}">
        <p14:creationId xmlns:p14="http://schemas.microsoft.com/office/powerpoint/2010/main" val="847072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Rectangle 4">
            <a:extLst>
              <a:ext uri="{FF2B5EF4-FFF2-40B4-BE49-F238E27FC236}">
                <a16:creationId xmlns:a16="http://schemas.microsoft.com/office/drawing/2014/main" xmlns="" id="{AA494C54-12A7-420C-8628-1272B94F758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F6720834-C65D-486C-9981-49D6B157406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117ABA1C-4696-4ADF-8451-1EF256275FFA}"/>
              </a:ext>
            </a:extLst>
          </p:cNvPr>
          <p:cNvSpPr>
            <a:spLocks noGrp="1" noChangeArrowheads="1"/>
          </p:cNvSpPr>
          <p:nvPr>
            <p:ph type="sldNum" sz="quarter" idx="12"/>
          </p:nvPr>
        </p:nvSpPr>
        <p:spPr>
          <a:ln/>
        </p:spPr>
        <p:txBody>
          <a:bodyPr/>
          <a:lstStyle>
            <a:lvl1pPr>
              <a:defRPr/>
            </a:lvl1pPr>
          </a:lstStyle>
          <a:p>
            <a:fld id="{0074DA69-FCE7-4697-A14B-2DA138C808A6}" type="slidenum">
              <a:rPr lang="en-US" altLang="en-US"/>
              <a:pPr/>
              <a:t>‹#›</a:t>
            </a:fld>
            <a:endParaRPr lang="en-US" altLang="en-US"/>
          </a:p>
        </p:txBody>
      </p:sp>
    </p:spTree>
    <p:extLst>
      <p:ext uri="{BB962C8B-B14F-4D97-AF65-F5344CB8AC3E}">
        <p14:creationId xmlns:p14="http://schemas.microsoft.com/office/powerpoint/2010/main" val="1975263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7" name="Rectangle 4">
            <a:extLst>
              <a:ext uri="{FF2B5EF4-FFF2-40B4-BE49-F238E27FC236}">
                <a16:creationId xmlns:a16="http://schemas.microsoft.com/office/drawing/2014/main" xmlns="" id="{857525A6-1F99-4513-A4DD-BA675C52D293}"/>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xmlns="" id="{51D68EF5-8FEC-4F2F-AD02-52CCB1670D1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xmlns="" id="{99BC0F38-7068-407F-B342-389EE1B6064E}"/>
              </a:ext>
            </a:extLst>
          </p:cNvPr>
          <p:cNvSpPr>
            <a:spLocks noGrp="1" noChangeArrowheads="1"/>
          </p:cNvSpPr>
          <p:nvPr>
            <p:ph type="sldNum" sz="quarter" idx="12"/>
          </p:nvPr>
        </p:nvSpPr>
        <p:spPr>
          <a:ln/>
        </p:spPr>
        <p:txBody>
          <a:bodyPr/>
          <a:lstStyle>
            <a:lvl1pPr>
              <a:defRPr/>
            </a:lvl1pPr>
          </a:lstStyle>
          <a:p>
            <a:fld id="{24677FAB-F750-4FE7-8762-AFFE738756F3}" type="slidenum">
              <a:rPr lang="en-US" altLang="en-US"/>
              <a:pPr/>
              <a:t>‹#›</a:t>
            </a:fld>
            <a:endParaRPr lang="en-US" altLang="en-US"/>
          </a:p>
        </p:txBody>
      </p:sp>
    </p:spTree>
    <p:extLst>
      <p:ext uri="{BB962C8B-B14F-4D97-AF65-F5344CB8AC3E}">
        <p14:creationId xmlns:p14="http://schemas.microsoft.com/office/powerpoint/2010/main" val="3432510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Rectangle 4">
            <a:extLst>
              <a:ext uri="{FF2B5EF4-FFF2-40B4-BE49-F238E27FC236}">
                <a16:creationId xmlns:a16="http://schemas.microsoft.com/office/drawing/2014/main" xmlns="" id="{E323091E-10E8-4FAB-9CE0-17CDB5DDB931}"/>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xmlns="" id="{FA6A2C64-6DE0-4AD4-ABC6-FDCD90C9789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xmlns="" id="{CF9438BB-5DE6-42FC-BCA0-7F5C6ACBCBAE}"/>
              </a:ext>
            </a:extLst>
          </p:cNvPr>
          <p:cNvSpPr>
            <a:spLocks noGrp="1" noChangeArrowheads="1"/>
          </p:cNvSpPr>
          <p:nvPr>
            <p:ph type="sldNum" sz="quarter" idx="12"/>
          </p:nvPr>
        </p:nvSpPr>
        <p:spPr>
          <a:ln/>
        </p:spPr>
        <p:txBody>
          <a:bodyPr/>
          <a:lstStyle>
            <a:lvl1pPr>
              <a:defRPr/>
            </a:lvl1pPr>
          </a:lstStyle>
          <a:p>
            <a:fld id="{B7907560-46C5-49E6-9EAE-ECAA389CCB7E}" type="slidenum">
              <a:rPr lang="en-US" altLang="en-US"/>
              <a:pPr/>
              <a:t>‹#›</a:t>
            </a:fld>
            <a:endParaRPr lang="en-US" altLang="en-US"/>
          </a:p>
        </p:txBody>
      </p:sp>
    </p:spTree>
    <p:extLst>
      <p:ext uri="{BB962C8B-B14F-4D97-AF65-F5344CB8AC3E}">
        <p14:creationId xmlns:p14="http://schemas.microsoft.com/office/powerpoint/2010/main" val="60678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47F8832F-141E-454C-99BD-EFD92EC02D1E}"/>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xmlns="" id="{B17093C5-70C8-47E5-A431-CF29F9F20DC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xmlns="" id="{BA339CA9-7F38-42D7-B9B0-C07577C8CE56}"/>
              </a:ext>
            </a:extLst>
          </p:cNvPr>
          <p:cNvSpPr>
            <a:spLocks noGrp="1" noChangeArrowheads="1"/>
          </p:cNvSpPr>
          <p:nvPr>
            <p:ph type="sldNum" sz="quarter" idx="12"/>
          </p:nvPr>
        </p:nvSpPr>
        <p:spPr>
          <a:ln/>
        </p:spPr>
        <p:txBody>
          <a:bodyPr/>
          <a:lstStyle>
            <a:lvl1pPr>
              <a:defRPr/>
            </a:lvl1pPr>
          </a:lstStyle>
          <a:p>
            <a:fld id="{D9BCFAFD-9DBE-46FF-8A5D-78352F9EAE56}" type="slidenum">
              <a:rPr lang="en-US" altLang="en-US"/>
              <a:pPr/>
              <a:t>‹#›</a:t>
            </a:fld>
            <a:endParaRPr lang="en-US" altLang="en-US"/>
          </a:p>
        </p:txBody>
      </p:sp>
    </p:spTree>
    <p:extLst>
      <p:ext uri="{BB962C8B-B14F-4D97-AF65-F5344CB8AC3E}">
        <p14:creationId xmlns:p14="http://schemas.microsoft.com/office/powerpoint/2010/main" val="2888732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r">
              <a:defRPr sz="2000" b="1"/>
            </a:lvl1pPr>
          </a:lstStyle>
          <a:p>
            <a:r>
              <a:rPr lang="en-US"/>
              <a:t>Click to edit Master title style</a:t>
            </a:r>
            <a:endParaRPr lang="ar-IQ"/>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F4C86178-9EE1-4670-9FA0-37C33ACC021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33EF191A-63AD-4E11-98F6-417D0CDBFD5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71159387-DB15-4B7D-96C9-8DE53E7D0887}"/>
              </a:ext>
            </a:extLst>
          </p:cNvPr>
          <p:cNvSpPr>
            <a:spLocks noGrp="1" noChangeArrowheads="1"/>
          </p:cNvSpPr>
          <p:nvPr>
            <p:ph type="sldNum" sz="quarter" idx="12"/>
          </p:nvPr>
        </p:nvSpPr>
        <p:spPr>
          <a:ln/>
        </p:spPr>
        <p:txBody>
          <a:bodyPr/>
          <a:lstStyle>
            <a:lvl1pPr>
              <a:defRPr/>
            </a:lvl1pPr>
          </a:lstStyle>
          <a:p>
            <a:fld id="{4A0292B1-B144-4657-AF0F-E8BA93709BC4}" type="slidenum">
              <a:rPr lang="en-US" altLang="en-US"/>
              <a:pPr/>
              <a:t>‹#›</a:t>
            </a:fld>
            <a:endParaRPr lang="en-US" altLang="en-US"/>
          </a:p>
        </p:txBody>
      </p:sp>
    </p:spTree>
    <p:extLst>
      <p:ext uri="{BB962C8B-B14F-4D97-AF65-F5344CB8AC3E}">
        <p14:creationId xmlns:p14="http://schemas.microsoft.com/office/powerpoint/2010/main" val="503159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ar-IQ"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5A8C0EB6-981B-417D-A350-B9B1AD39C4D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A7F799D0-DB00-410E-8381-7C9D7E85FB7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2645C06E-BB10-4BA0-A86D-DC914EA3C503}"/>
              </a:ext>
            </a:extLst>
          </p:cNvPr>
          <p:cNvSpPr>
            <a:spLocks noGrp="1" noChangeArrowheads="1"/>
          </p:cNvSpPr>
          <p:nvPr>
            <p:ph type="sldNum" sz="quarter" idx="12"/>
          </p:nvPr>
        </p:nvSpPr>
        <p:spPr>
          <a:ln/>
        </p:spPr>
        <p:txBody>
          <a:bodyPr/>
          <a:lstStyle>
            <a:lvl1pPr>
              <a:defRPr/>
            </a:lvl1pPr>
          </a:lstStyle>
          <a:p>
            <a:fld id="{46804AB9-1AEC-4339-9CB5-240895AE6962}" type="slidenum">
              <a:rPr lang="en-US" altLang="en-US"/>
              <a:pPr/>
              <a:t>‹#›</a:t>
            </a:fld>
            <a:endParaRPr lang="en-US" altLang="en-US"/>
          </a:p>
        </p:txBody>
      </p:sp>
    </p:spTree>
    <p:extLst>
      <p:ext uri="{BB962C8B-B14F-4D97-AF65-F5344CB8AC3E}">
        <p14:creationId xmlns:p14="http://schemas.microsoft.com/office/powerpoint/2010/main" val="899841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xmlns="" id="{3F7B4D2F-0D3E-441D-B0BE-876B5FF54156}"/>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xmlns="" id="{8CC5826D-302B-4ACC-ACA6-97FEE68940DD}"/>
              </a:ext>
            </a:extLst>
          </p:cNvPr>
          <p:cNvSpPr>
            <a:spLocks noGrp="1" noChangeArrowheads="1"/>
          </p:cNvSpPr>
          <p:nvPr>
            <p:ph type="body" idx="1"/>
          </p:nvPr>
        </p:nvSpPr>
        <p:spPr bwMode="auto">
          <a:xfrm>
            <a:off x="457200" y="1600204"/>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xmlns="" id="{416D1AAF-F3B4-482C-8894-83124BBDD5DB}"/>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a:extLst>
              <a:ext uri="{FF2B5EF4-FFF2-40B4-BE49-F238E27FC236}">
                <a16:creationId xmlns:a16="http://schemas.microsoft.com/office/drawing/2014/main" xmlns="" id="{4E63CCA0-2248-4A69-A78C-8CB6CFE49F1A}"/>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a:extLst>
              <a:ext uri="{FF2B5EF4-FFF2-40B4-BE49-F238E27FC236}">
                <a16:creationId xmlns:a16="http://schemas.microsoft.com/office/drawing/2014/main" xmlns="" id="{805BE36A-A109-4757-910E-3279E1D2611A}"/>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8C7DC17B-8BD4-40FB-AC78-CEC594B37364}" type="slidenum">
              <a:rPr lang="en-US" altLang="en-US"/>
              <a:pPr/>
              <a:t>‹#›</a:t>
            </a:fld>
            <a:endParaRPr lang="en-US" altLang="en-US"/>
          </a:p>
        </p:txBody>
      </p:sp>
    </p:spTree>
    <p:extLst>
      <p:ext uri="{BB962C8B-B14F-4D97-AF65-F5344CB8AC3E}">
        <p14:creationId xmlns:p14="http://schemas.microsoft.com/office/powerpoint/2010/main" val="15236386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189" algn="ctr" rtl="0" fontAlgn="base">
        <a:spcBef>
          <a:spcPct val="0"/>
        </a:spcBef>
        <a:spcAft>
          <a:spcPct val="0"/>
        </a:spcAft>
        <a:defRPr sz="4400">
          <a:solidFill>
            <a:schemeClr val="tx2"/>
          </a:solidFill>
          <a:latin typeface="Arial" pitchFamily="34" charset="0"/>
          <a:cs typeface="Arial" pitchFamily="34" charset="0"/>
        </a:defRPr>
      </a:lvl6pPr>
      <a:lvl7pPr marL="914377" algn="ctr" rtl="0" fontAlgn="base">
        <a:spcBef>
          <a:spcPct val="0"/>
        </a:spcBef>
        <a:spcAft>
          <a:spcPct val="0"/>
        </a:spcAft>
        <a:defRPr sz="4400">
          <a:solidFill>
            <a:schemeClr val="tx2"/>
          </a:solidFill>
          <a:latin typeface="Arial" pitchFamily="34" charset="0"/>
          <a:cs typeface="Arial" pitchFamily="34" charset="0"/>
        </a:defRPr>
      </a:lvl7pPr>
      <a:lvl8pPr marL="1371566" algn="ctr" rtl="0" fontAlgn="base">
        <a:spcBef>
          <a:spcPct val="0"/>
        </a:spcBef>
        <a:spcAft>
          <a:spcPct val="0"/>
        </a:spcAft>
        <a:defRPr sz="4400">
          <a:solidFill>
            <a:schemeClr val="tx2"/>
          </a:solidFill>
          <a:latin typeface="Arial" pitchFamily="34" charset="0"/>
          <a:cs typeface="Arial" pitchFamily="34" charset="0"/>
        </a:defRPr>
      </a:lvl8pPr>
      <a:lvl9pPr marL="1828754"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891" indent="-342891" algn="l" rtl="0" eaLnBrk="0" fontAlgn="base" hangingPunct="0">
        <a:spcBef>
          <a:spcPct val="20000"/>
        </a:spcBef>
        <a:spcAft>
          <a:spcPct val="0"/>
        </a:spcAft>
        <a:buChar char="•"/>
        <a:defRPr sz="3200">
          <a:solidFill>
            <a:schemeClr val="tx1"/>
          </a:solidFill>
          <a:latin typeface="+mn-lt"/>
          <a:ea typeface="+mn-ea"/>
          <a:cs typeface="+mn-cs"/>
        </a:defRPr>
      </a:lvl1pPr>
      <a:lvl2pPr marL="742932" indent="-285744" algn="l" rtl="0" eaLnBrk="0" fontAlgn="base" hangingPunct="0">
        <a:spcBef>
          <a:spcPct val="20000"/>
        </a:spcBef>
        <a:spcAft>
          <a:spcPct val="0"/>
        </a:spcAft>
        <a:buChar char="–"/>
        <a:defRPr sz="2800">
          <a:solidFill>
            <a:schemeClr val="tx1"/>
          </a:solidFill>
          <a:latin typeface="+mn-lt"/>
          <a:cs typeface="+mn-cs"/>
        </a:defRPr>
      </a:lvl2pPr>
      <a:lvl3pPr marL="1142971" indent="-228594" algn="l" rtl="0" eaLnBrk="0" fontAlgn="base" hangingPunct="0">
        <a:spcBef>
          <a:spcPct val="20000"/>
        </a:spcBef>
        <a:spcAft>
          <a:spcPct val="0"/>
        </a:spcAft>
        <a:buChar char="•"/>
        <a:defRPr sz="2400">
          <a:solidFill>
            <a:schemeClr val="tx1"/>
          </a:solidFill>
          <a:latin typeface="+mn-lt"/>
          <a:cs typeface="+mn-cs"/>
        </a:defRPr>
      </a:lvl3pPr>
      <a:lvl4pPr marL="1600160" indent="-228594" algn="l" rtl="0" eaLnBrk="0" fontAlgn="base" hangingPunct="0">
        <a:spcBef>
          <a:spcPct val="20000"/>
        </a:spcBef>
        <a:spcAft>
          <a:spcPct val="0"/>
        </a:spcAft>
        <a:buChar char="–"/>
        <a:defRPr sz="2000">
          <a:solidFill>
            <a:schemeClr val="tx1"/>
          </a:solidFill>
          <a:latin typeface="+mn-lt"/>
          <a:cs typeface="+mn-cs"/>
        </a:defRPr>
      </a:lvl4pPr>
      <a:lvl5pPr marL="2057349" indent="-228594" algn="l" rtl="0" eaLnBrk="0" fontAlgn="base" hangingPunct="0">
        <a:spcBef>
          <a:spcPct val="20000"/>
        </a:spcBef>
        <a:spcAft>
          <a:spcPct val="0"/>
        </a:spcAft>
        <a:buChar char="»"/>
        <a:defRPr sz="2000">
          <a:solidFill>
            <a:schemeClr val="tx1"/>
          </a:solidFill>
          <a:latin typeface="+mn-lt"/>
          <a:cs typeface="+mn-cs"/>
        </a:defRPr>
      </a:lvl5pPr>
      <a:lvl6pPr marL="2514537" indent="-228594" algn="l" rtl="0" fontAlgn="base">
        <a:spcBef>
          <a:spcPct val="20000"/>
        </a:spcBef>
        <a:spcAft>
          <a:spcPct val="0"/>
        </a:spcAft>
        <a:buChar char="»"/>
        <a:defRPr sz="2000">
          <a:solidFill>
            <a:schemeClr val="tx1"/>
          </a:solidFill>
          <a:latin typeface="+mn-lt"/>
          <a:cs typeface="+mn-cs"/>
        </a:defRPr>
      </a:lvl6pPr>
      <a:lvl7pPr marL="2971726" indent="-228594" algn="l" rtl="0" fontAlgn="base">
        <a:spcBef>
          <a:spcPct val="20000"/>
        </a:spcBef>
        <a:spcAft>
          <a:spcPct val="0"/>
        </a:spcAft>
        <a:buChar char="»"/>
        <a:defRPr sz="2000">
          <a:solidFill>
            <a:schemeClr val="tx1"/>
          </a:solidFill>
          <a:latin typeface="+mn-lt"/>
          <a:cs typeface="+mn-cs"/>
        </a:defRPr>
      </a:lvl7pPr>
      <a:lvl8pPr marL="3428914" indent="-228594" algn="l" rtl="0" fontAlgn="base">
        <a:spcBef>
          <a:spcPct val="20000"/>
        </a:spcBef>
        <a:spcAft>
          <a:spcPct val="0"/>
        </a:spcAft>
        <a:buChar char="»"/>
        <a:defRPr sz="2000">
          <a:solidFill>
            <a:schemeClr val="tx1"/>
          </a:solidFill>
          <a:latin typeface="+mn-lt"/>
          <a:cs typeface="+mn-cs"/>
        </a:defRPr>
      </a:lvl8pPr>
      <a:lvl9pPr marL="3886103" indent="-228594" algn="l" rtl="0" fontAlgn="base">
        <a:spcBef>
          <a:spcPct val="20000"/>
        </a:spcBef>
        <a:spcAft>
          <a:spcPct val="0"/>
        </a:spcAft>
        <a:buChar char="»"/>
        <a:defRPr sz="2000">
          <a:solidFill>
            <a:schemeClr val="tx1"/>
          </a:solidFill>
          <a:latin typeface="+mn-lt"/>
          <a:cs typeface="+mn-cs"/>
        </a:defRPr>
      </a:lvl9pPr>
    </p:bodyStyle>
    <p:otherStyle>
      <a:defPPr>
        <a:defRPr lang="ar-IQ"/>
      </a:defPPr>
      <a:lvl1pPr marL="0" algn="r" defTabSz="914377" rtl="1" eaLnBrk="1" latinLnBrk="0" hangingPunct="1">
        <a:defRPr sz="1800" kern="1200">
          <a:solidFill>
            <a:schemeClr val="tx1"/>
          </a:solidFill>
          <a:latin typeface="+mn-lt"/>
          <a:ea typeface="+mn-ea"/>
          <a:cs typeface="+mn-cs"/>
        </a:defRPr>
      </a:lvl1pPr>
      <a:lvl2pPr marL="457189" algn="r" defTabSz="914377" rtl="1" eaLnBrk="1" latinLnBrk="0" hangingPunct="1">
        <a:defRPr sz="1800" kern="1200">
          <a:solidFill>
            <a:schemeClr val="tx1"/>
          </a:solidFill>
          <a:latin typeface="+mn-lt"/>
          <a:ea typeface="+mn-ea"/>
          <a:cs typeface="+mn-cs"/>
        </a:defRPr>
      </a:lvl2pPr>
      <a:lvl3pPr marL="914377" algn="r" defTabSz="914377" rtl="1" eaLnBrk="1" latinLnBrk="0" hangingPunct="1">
        <a:defRPr sz="1800" kern="1200">
          <a:solidFill>
            <a:schemeClr val="tx1"/>
          </a:solidFill>
          <a:latin typeface="+mn-lt"/>
          <a:ea typeface="+mn-ea"/>
          <a:cs typeface="+mn-cs"/>
        </a:defRPr>
      </a:lvl3pPr>
      <a:lvl4pPr marL="1371566" algn="r" defTabSz="914377" rtl="1" eaLnBrk="1" latinLnBrk="0" hangingPunct="1">
        <a:defRPr sz="1800" kern="1200">
          <a:solidFill>
            <a:schemeClr val="tx1"/>
          </a:solidFill>
          <a:latin typeface="+mn-lt"/>
          <a:ea typeface="+mn-ea"/>
          <a:cs typeface="+mn-cs"/>
        </a:defRPr>
      </a:lvl4pPr>
      <a:lvl5pPr marL="1828754" algn="r" defTabSz="914377" rtl="1" eaLnBrk="1" latinLnBrk="0" hangingPunct="1">
        <a:defRPr sz="1800" kern="1200">
          <a:solidFill>
            <a:schemeClr val="tx1"/>
          </a:solidFill>
          <a:latin typeface="+mn-lt"/>
          <a:ea typeface="+mn-ea"/>
          <a:cs typeface="+mn-cs"/>
        </a:defRPr>
      </a:lvl5pPr>
      <a:lvl6pPr marL="2285943" algn="r" defTabSz="914377" rtl="1" eaLnBrk="1" latinLnBrk="0" hangingPunct="1">
        <a:defRPr sz="1800" kern="1200">
          <a:solidFill>
            <a:schemeClr val="tx1"/>
          </a:solidFill>
          <a:latin typeface="+mn-lt"/>
          <a:ea typeface="+mn-ea"/>
          <a:cs typeface="+mn-cs"/>
        </a:defRPr>
      </a:lvl6pPr>
      <a:lvl7pPr marL="2743131" algn="r" defTabSz="914377" rtl="1" eaLnBrk="1" latinLnBrk="0" hangingPunct="1">
        <a:defRPr sz="1800" kern="1200">
          <a:solidFill>
            <a:schemeClr val="tx1"/>
          </a:solidFill>
          <a:latin typeface="+mn-lt"/>
          <a:ea typeface="+mn-ea"/>
          <a:cs typeface="+mn-cs"/>
        </a:defRPr>
      </a:lvl7pPr>
      <a:lvl8pPr marL="3200320" algn="r" defTabSz="914377" rtl="1" eaLnBrk="1" latinLnBrk="0" hangingPunct="1">
        <a:defRPr sz="1800" kern="1200">
          <a:solidFill>
            <a:schemeClr val="tx1"/>
          </a:solidFill>
          <a:latin typeface="+mn-lt"/>
          <a:ea typeface="+mn-ea"/>
          <a:cs typeface="+mn-cs"/>
        </a:defRPr>
      </a:lvl8pPr>
      <a:lvl9pPr marL="3657509" algn="r" defTabSz="914377"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xmlns="" id="{30398699-4336-4AF5-A741-77507FB7C85E}"/>
              </a:ext>
            </a:extLst>
          </p:cNvPr>
          <p:cNvSpPr>
            <a:spLocks noGrp="1" noChangeArrowheads="1"/>
          </p:cNvSpPr>
          <p:nvPr>
            <p:ph type="ctrTitle"/>
          </p:nvPr>
        </p:nvSpPr>
        <p:spPr>
          <a:xfrm>
            <a:off x="866423" y="2585159"/>
            <a:ext cx="7772400" cy="1470025"/>
          </a:xfrm>
        </p:spPr>
        <p:txBody>
          <a:bodyPr/>
          <a:lstStyle/>
          <a:p>
            <a:pPr eaLnBrk="1" hangingPunct="1"/>
            <a:r>
              <a:rPr lang="en-US" altLang="en-US" dirty="0">
                <a:solidFill>
                  <a:srgbClr val="0070C0"/>
                </a:solidFill>
              </a:rPr>
              <a:t>The Compound Microscope</a:t>
            </a:r>
          </a:p>
        </p:txBody>
      </p:sp>
      <p:sp>
        <p:nvSpPr>
          <p:cNvPr id="2051" name="Rectangle 3">
            <a:extLst>
              <a:ext uri="{FF2B5EF4-FFF2-40B4-BE49-F238E27FC236}">
                <a16:creationId xmlns:a16="http://schemas.microsoft.com/office/drawing/2014/main" xmlns="" id="{31D668C3-3C6C-4A67-A349-A969CE4C2986}"/>
              </a:ext>
            </a:extLst>
          </p:cNvPr>
          <p:cNvSpPr>
            <a:spLocks noGrp="1" noChangeArrowheads="1"/>
          </p:cNvSpPr>
          <p:nvPr>
            <p:ph type="subTitle" idx="1"/>
          </p:nvPr>
        </p:nvSpPr>
        <p:spPr>
          <a:xfrm>
            <a:off x="1360311" y="4552244"/>
            <a:ext cx="6400800" cy="1752600"/>
          </a:xfrm>
        </p:spPr>
        <p:txBody>
          <a:bodyPr/>
          <a:lstStyle/>
          <a:p>
            <a:pPr eaLnBrk="1" hangingPunct="1"/>
            <a:r>
              <a:rPr lang="en-US" altLang="en-US" dirty="0"/>
              <a:t>Physiology Lab-1</a:t>
            </a:r>
          </a:p>
          <a:p>
            <a:pPr eaLnBrk="1" hangingPunct="1"/>
            <a:r>
              <a:rPr lang="en-US" altLang="en-US" dirty="0"/>
              <a:t>October , 2017</a:t>
            </a:r>
          </a:p>
        </p:txBody>
      </p:sp>
      <p:pic>
        <p:nvPicPr>
          <p:cNvPr id="2052" name="Picture 1">
            <a:extLst>
              <a:ext uri="{FF2B5EF4-FFF2-40B4-BE49-F238E27FC236}">
                <a16:creationId xmlns:a16="http://schemas.microsoft.com/office/drawing/2014/main" xmlns="" id="{BACAF748-8B1E-4AF9-8B46-EAC522B3C3E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81045" y="441154"/>
            <a:ext cx="1912939"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2">
            <a:extLst>
              <a:ext uri="{FF2B5EF4-FFF2-40B4-BE49-F238E27FC236}">
                <a16:creationId xmlns:a16="http://schemas.microsoft.com/office/drawing/2014/main" xmlns="" id="{AF75CCC8-D581-4CF8-BA8E-184E025631C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2489" y="441154"/>
            <a:ext cx="1905000"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20266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xmlns="" id="{EF680B83-33D9-4FCD-A15C-E83F3CACB8BE}"/>
              </a:ext>
            </a:extLst>
          </p:cNvPr>
          <p:cNvGrpSpPr>
            <a:grpSpLocks/>
          </p:cNvGrpSpPr>
          <p:nvPr/>
        </p:nvGrpSpPr>
        <p:grpSpPr bwMode="auto">
          <a:xfrm>
            <a:off x="979486" y="375949"/>
            <a:ext cx="1831445" cy="1831445"/>
            <a:chOff x="1341" y="1984"/>
            <a:chExt cx="2520" cy="2520"/>
          </a:xfrm>
        </p:grpSpPr>
        <p:sp>
          <p:nvSpPr>
            <p:cNvPr id="5" name="Oval 3">
              <a:extLst>
                <a:ext uri="{FF2B5EF4-FFF2-40B4-BE49-F238E27FC236}">
                  <a16:creationId xmlns:a16="http://schemas.microsoft.com/office/drawing/2014/main" xmlns="" id="{E24B2ED9-F2B7-445D-B79B-4AEDE216E457}"/>
                </a:ext>
              </a:extLst>
            </p:cNvPr>
            <p:cNvSpPr>
              <a:spLocks noChangeAspect="1" noChangeArrowheads="1"/>
            </p:cNvSpPr>
            <p:nvPr/>
          </p:nvSpPr>
          <p:spPr bwMode="auto">
            <a:xfrm>
              <a:off x="1341" y="1984"/>
              <a:ext cx="2520" cy="252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6" name="Group 4">
              <a:extLst>
                <a:ext uri="{FF2B5EF4-FFF2-40B4-BE49-F238E27FC236}">
                  <a16:creationId xmlns:a16="http://schemas.microsoft.com/office/drawing/2014/main" xmlns="" id="{2E74C3B3-11E8-4750-BD6F-3BCF4BF66E36}"/>
                </a:ext>
              </a:extLst>
            </p:cNvPr>
            <p:cNvGrpSpPr>
              <a:grpSpLocks/>
            </p:cNvGrpSpPr>
            <p:nvPr/>
          </p:nvGrpSpPr>
          <p:grpSpPr bwMode="auto">
            <a:xfrm>
              <a:off x="2061" y="3244"/>
              <a:ext cx="760" cy="697"/>
              <a:chOff x="2280" y="3769"/>
              <a:chExt cx="760" cy="697"/>
            </a:xfrm>
          </p:grpSpPr>
          <p:sp>
            <p:nvSpPr>
              <p:cNvPr id="7" name="Freeform 5">
                <a:extLst>
                  <a:ext uri="{FF2B5EF4-FFF2-40B4-BE49-F238E27FC236}">
                    <a16:creationId xmlns:a16="http://schemas.microsoft.com/office/drawing/2014/main" xmlns="" id="{B91D9465-FD3A-4C4E-8A11-E6A3E5C135B0}"/>
                  </a:ext>
                </a:extLst>
              </p:cNvPr>
              <p:cNvSpPr>
                <a:spLocks/>
              </p:cNvSpPr>
              <p:nvPr/>
            </p:nvSpPr>
            <p:spPr bwMode="auto">
              <a:xfrm>
                <a:off x="2280" y="3769"/>
                <a:ext cx="760" cy="697"/>
              </a:xfrm>
              <a:custGeom>
                <a:avLst/>
                <a:gdLst>
                  <a:gd name="T0" fmla="*/ 307 w 760"/>
                  <a:gd name="T1" fmla="*/ 4 h 697"/>
                  <a:gd name="T2" fmla="*/ 67 w 760"/>
                  <a:gd name="T3" fmla="*/ 44 h 697"/>
                  <a:gd name="T4" fmla="*/ 0 w 760"/>
                  <a:gd name="T5" fmla="*/ 164 h 697"/>
                  <a:gd name="T6" fmla="*/ 13 w 760"/>
                  <a:gd name="T7" fmla="*/ 458 h 697"/>
                  <a:gd name="T8" fmla="*/ 413 w 760"/>
                  <a:gd name="T9" fmla="*/ 684 h 697"/>
                  <a:gd name="T10" fmla="*/ 680 w 760"/>
                  <a:gd name="T11" fmla="*/ 604 h 697"/>
                  <a:gd name="T12" fmla="*/ 760 w 760"/>
                  <a:gd name="T13" fmla="*/ 351 h 697"/>
                  <a:gd name="T14" fmla="*/ 720 w 760"/>
                  <a:gd name="T15" fmla="*/ 138 h 697"/>
                  <a:gd name="T16" fmla="*/ 507 w 760"/>
                  <a:gd name="T17" fmla="*/ 4 h 697"/>
                  <a:gd name="T18" fmla="*/ 307 w 760"/>
                  <a:gd name="T19" fmla="*/ 4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0" h="697">
                    <a:moveTo>
                      <a:pt x="307" y="4"/>
                    </a:moveTo>
                    <a:cubicBezTo>
                      <a:pt x="214" y="12"/>
                      <a:pt x="150" y="16"/>
                      <a:pt x="67" y="44"/>
                    </a:cubicBezTo>
                    <a:cubicBezTo>
                      <a:pt x="5" y="135"/>
                      <a:pt x="22" y="93"/>
                      <a:pt x="0" y="164"/>
                    </a:cubicBezTo>
                    <a:cubicBezTo>
                      <a:pt x="4" y="262"/>
                      <a:pt x="2" y="360"/>
                      <a:pt x="13" y="458"/>
                    </a:cubicBezTo>
                    <a:cubicBezTo>
                      <a:pt x="34" y="659"/>
                      <a:pt x="262" y="671"/>
                      <a:pt x="413" y="684"/>
                    </a:cubicBezTo>
                    <a:cubicBezTo>
                      <a:pt x="581" y="672"/>
                      <a:pt x="586" y="697"/>
                      <a:pt x="680" y="604"/>
                    </a:cubicBezTo>
                    <a:cubicBezTo>
                      <a:pt x="708" y="518"/>
                      <a:pt x="742" y="439"/>
                      <a:pt x="760" y="351"/>
                    </a:cubicBezTo>
                    <a:cubicBezTo>
                      <a:pt x="750" y="285"/>
                      <a:pt x="746" y="200"/>
                      <a:pt x="720" y="138"/>
                    </a:cubicBezTo>
                    <a:cubicBezTo>
                      <a:pt x="690" y="68"/>
                      <a:pt x="581" y="8"/>
                      <a:pt x="507" y="4"/>
                    </a:cubicBezTo>
                    <a:cubicBezTo>
                      <a:pt x="440" y="0"/>
                      <a:pt x="373" y="4"/>
                      <a:pt x="307" y="4"/>
                    </a:cubicBezTo>
                    <a:close/>
                  </a:path>
                </a:pathLst>
              </a:custGeom>
              <a:solidFill>
                <a:srgbClr val="FFFFFF"/>
              </a:solidFill>
              <a:ln w="12700" cmpd="sng">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Oval 6">
                <a:extLst>
                  <a:ext uri="{FF2B5EF4-FFF2-40B4-BE49-F238E27FC236}">
                    <a16:creationId xmlns:a16="http://schemas.microsoft.com/office/drawing/2014/main" xmlns="" id="{862DF29C-4DF9-4D7E-A91A-954EFF26EEC8}"/>
                  </a:ext>
                </a:extLst>
              </p:cNvPr>
              <p:cNvSpPr>
                <a:spLocks noChangeArrowheads="1"/>
              </p:cNvSpPr>
              <p:nvPr/>
            </p:nvSpPr>
            <p:spPr bwMode="auto">
              <a:xfrm>
                <a:off x="2601" y="3964"/>
                <a:ext cx="180" cy="180"/>
              </a:xfrm>
              <a:prstGeom prst="ellipse">
                <a:avLst/>
              </a:prstGeom>
              <a:solidFill>
                <a:srgbClr val="333333"/>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9" name="Group 7">
            <a:extLst>
              <a:ext uri="{FF2B5EF4-FFF2-40B4-BE49-F238E27FC236}">
                <a16:creationId xmlns:a16="http://schemas.microsoft.com/office/drawing/2014/main" xmlns="" id="{38BA9BAB-E9C3-4939-8FFD-553999D810AB}"/>
              </a:ext>
            </a:extLst>
          </p:cNvPr>
          <p:cNvGrpSpPr>
            <a:grpSpLocks/>
          </p:cNvGrpSpPr>
          <p:nvPr/>
        </p:nvGrpSpPr>
        <p:grpSpPr bwMode="auto">
          <a:xfrm>
            <a:off x="954722" y="2469620"/>
            <a:ext cx="1856209" cy="1856209"/>
            <a:chOff x="6381" y="2344"/>
            <a:chExt cx="2520" cy="2520"/>
          </a:xfrm>
        </p:grpSpPr>
        <p:sp>
          <p:nvSpPr>
            <p:cNvPr id="10" name="Oval 8">
              <a:extLst>
                <a:ext uri="{FF2B5EF4-FFF2-40B4-BE49-F238E27FC236}">
                  <a16:creationId xmlns:a16="http://schemas.microsoft.com/office/drawing/2014/main" xmlns="" id="{97896FAD-4240-4568-B50F-ADEF6909C333}"/>
                </a:ext>
              </a:extLst>
            </p:cNvPr>
            <p:cNvSpPr>
              <a:spLocks noChangeAspect="1" noChangeArrowheads="1"/>
            </p:cNvSpPr>
            <p:nvPr/>
          </p:nvSpPr>
          <p:spPr bwMode="auto">
            <a:xfrm>
              <a:off x="6381" y="2344"/>
              <a:ext cx="2520" cy="252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1" name="Group 9">
              <a:extLst>
                <a:ext uri="{FF2B5EF4-FFF2-40B4-BE49-F238E27FC236}">
                  <a16:creationId xmlns:a16="http://schemas.microsoft.com/office/drawing/2014/main" xmlns="" id="{F7192C32-2704-4228-9B06-643A53F29906}"/>
                </a:ext>
              </a:extLst>
            </p:cNvPr>
            <p:cNvGrpSpPr>
              <a:grpSpLocks/>
            </p:cNvGrpSpPr>
            <p:nvPr/>
          </p:nvGrpSpPr>
          <p:grpSpPr bwMode="auto">
            <a:xfrm>
              <a:off x="7101" y="3064"/>
              <a:ext cx="1161" cy="1055"/>
              <a:chOff x="7187" y="3625"/>
              <a:chExt cx="1161" cy="1055"/>
            </a:xfrm>
          </p:grpSpPr>
          <p:sp>
            <p:nvSpPr>
              <p:cNvPr id="12" name="Freeform 10">
                <a:extLst>
                  <a:ext uri="{FF2B5EF4-FFF2-40B4-BE49-F238E27FC236}">
                    <a16:creationId xmlns:a16="http://schemas.microsoft.com/office/drawing/2014/main" xmlns="" id="{F05A4028-A72E-4FB1-BC73-B4C7A1A3B1BD}"/>
                  </a:ext>
                </a:extLst>
              </p:cNvPr>
              <p:cNvSpPr>
                <a:spLocks/>
              </p:cNvSpPr>
              <p:nvPr/>
            </p:nvSpPr>
            <p:spPr bwMode="auto">
              <a:xfrm>
                <a:off x="7187" y="3625"/>
                <a:ext cx="1161" cy="1055"/>
              </a:xfrm>
              <a:custGeom>
                <a:avLst/>
                <a:gdLst>
                  <a:gd name="T0" fmla="*/ 493 w 1161"/>
                  <a:gd name="T1" fmla="*/ 2 h 1055"/>
                  <a:gd name="T2" fmla="*/ 200 w 1161"/>
                  <a:gd name="T3" fmla="*/ 95 h 1055"/>
                  <a:gd name="T4" fmla="*/ 80 w 1161"/>
                  <a:gd name="T5" fmla="*/ 202 h 1055"/>
                  <a:gd name="T6" fmla="*/ 53 w 1161"/>
                  <a:gd name="T7" fmla="*/ 282 h 1055"/>
                  <a:gd name="T8" fmla="*/ 26 w 1161"/>
                  <a:gd name="T9" fmla="*/ 335 h 1055"/>
                  <a:gd name="T10" fmla="*/ 0 w 1161"/>
                  <a:gd name="T11" fmla="*/ 415 h 1055"/>
                  <a:gd name="T12" fmla="*/ 13 w 1161"/>
                  <a:gd name="T13" fmla="*/ 655 h 1055"/>
                  <a:gd name="T14" fmla="*/ 226 w 1161"/>
                  <a:gd name="T15" fmla="*/ 895 h 1055"/>
                  <a:gd name="T16" fmla="*/ 333 w 1161"/>
                  <a:gd name="T17" fmla="*/ 948 h 1055"/>
                  <a:gd name="T18" fmla="*/ 653 w 1161"/>
                  <a:gd name="T19" fmla="*/ 1055 h 1055"/>
                  <a:gd name="T20" fmla="*/ 1053 w 1161"/>
                  <a:gd name="T21" fmla="*/ 948 h 1055"/>
                  <a:gd name="T22" fmla="*/ 1080 w 1161"/>
                  <a:gd name="T23" fmla="*/ 895 h 1055"/>
                  <a:gd name="T24" fmla="*/ 1133 w 1161"/>
                  <a:gd name="T25" fmla="*/ 815 h 1055"/>
                  <a:gd name="T26" fmla="*/ 1160 w 1161"/>
                  <a:gd name="T27" fmla="*/ 735 h 1055"/>
                  <a:gd name="T28" fmla="*/ 1146 w 1161"/>
                  <a:gd name="T29" fmla="*/ 428 h 1055"/>
                  <a:gd name="T30" fmla="*/ 1026 w 1161"/>
                  <a:gd name="T31" fmla="*/ 268 h 1055"/>
                  <a:gd name="T32" fmla="*/ 906 w 1161"/>
                  <a:gd name="T33" fmla="*/ 188 h 1055"/>
                  <a:gd name="T34" fmla="*/ 586 w 1161"/>
                  <a:gd name="T35" fmla="*/ 82 h 1055"/>
                  <a:gd name="T36" fmla="*/ 546 w 1161"/>
                  <a:gd name="T37" fmla="*/ 42 h 1055"/>
                  <a:gd name="T38" fmla="*/ 493 w 1161"/>
                  <a:gd name="T39" fmla="*/ 2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61" h="1055">
                    <a:moveTo>
                      <a:pt x="493" y="2"/>
                    </a:moveTo>
                    <a:cubicBezTo>
                      <a:pt x="347" y="19"/>
                      <a:pt x="322" y="32"/>
                      <a:pt x="200" y="95"/>
                    </a:cubicBezTo>
                    <a:cubicBezTo>
                      <a:pt x="166" y="144"/>
                      <a:pt x="122" y="159"/>
                      <a:pt x="80" y="202"/>
                    </a:cubicBezTo>
                    <a:cubicBezTo>
                      <a:pt x="71" y="228"/>
                      <a:pt x="65" y="256"/>
                      <a:pt x="53" y="282"/>
                    </a:cubicBezTo>
                    <a:cubicBezTo>
                      <a:pt x="44" y="299"/>
                      <a:pt x="33" y="316"/>
                      <a:pt x="26" y="335"/>
                    </a:cubicBezTo>
                    <a:cubicBezTo>
                      <a:pt x="15" y="361"/>
                      <a:pt x="0" y="415"/>
                      <a:pt x="0" y="415"/>
                    </a:cubicBezTo>
                    <a:cubicBezTo>
                      <a:pt x="4" y="495"/>
                      <a:pt x="3" y="575"/>
                      <a:pt x="13" y="655"/>
                    </a:cubicBezTo>
                    <a:cubicBezTo>
                      <a:pt x="31" y="816"/>
                      <a:pt x="99" y="824"/>
                      <a:pt x="226" y="895"/>
                    </a:cubicBezTo>
                    <a:cubicBezTo>
                      <a:pt x="334" y="955"/>
                      <a:pt x="225" y="921"/>
                      <a:pt x="333" y="948"/>
                    </a:cubicBezTo>
                    <a:cubicBezTo>
                      <a:pt x="412" y="1027"/>
                      <a:pt x="544" y="1041"/>
                      <a:pt x="653" y="1055"/>
                    </a:cubicBezTo>
                    <a:cubicBezTo>
                      <a:pt x="805" y="1043"/>
                      <a:pt x="926" y="1033"/>
                      <a:pt x="1053" y="948"/>
                    </a:cubicBezTo>
                    <a:cubicBezTo>
                      <a:pt x="1062" y="930"/>
                      <a:pt x="1069" y="911"/>
                      <a:pt x="1080" y="895"/>
                    </a:cubicBezTo>
                    <a:cubicBezTo>
                      <a:pt x="1096" y="867"/>
                      <a:pt x="1133" y="815"/>
                      <a:pt x="1133" y="815"/>
                    </a:cubicBezTo>
                    <a:cubicBezTo>
                      <a:pt x="1142" y="788"/>
                      <a:pt x="1161" y="763"/>
                      <a:pt x="1160" y="735"/>
                    </a:cubicBezTo>
                    <a:cubicBezTo>
                      <a:pt x="1155" y="632"/>
                      <a:pt x="1153" y="530"/>
                      <a:pt x="1146" y="428"/>
                    </a:cubicBezTo>
                    <a:cubicBezTo>
                      <a:pt x="1140" y="354"/>
                      <a:pt x="1080" y="306"/>
                      <a:pt x="1026" y="268"/>
                    </a:cubicBezTo>
                    <a:cubicBezTo>
                      <a:pt x="982" y="236"/>
                      <a:pt x="956" y="210"/>
                      <a:pt x="906" y="188"/>
                    </a:cubicBezTo>
                    <a:cubicBezTo>
                      <a:pt x="802" y="141"/>
                      <a:pt x="688" y="131"/>
                      <a:pt x="586" y="82"/>
                    </a:cubicBezTo>
                    <a:cubicBezTo>
                      <a:pt x="572" y="68"/>
                      <a:pt x="561" y="52"/>
                      <a:pt x="546" y="42"/>
                    </a:cubicBezTo>
                    <a:cubicBezTo>
                      <a:pt x="484" y="0"/>
                      <a:pt x="520" y="57"/>
                      <a:pt x="493" y="2"/>
                    </a:cubicBezTo>
                    <a:close/>
                  </a:path>
                </a:pathLst>
              </a:custGeom>
              <a:solidFill>
                <a:srgbClr val="FFFFFF"/>
              </a:solidFill>
              <a:ln w="12700" cmpd="sng">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Oval 11">
                <a:extLst>
                  <a:ext uri="{FF2B5EF4-FFF2-40B4-BE49-F238E27FC236}">
                    <a16:creationId xmlns:a16="http://schemas.microsoft.com/office/drawing/2014/main" xmlns="" id="{A06470FC-391C-4A80-8274-6AD628E9A846}"/>
                  </a:ext>
                </a:extLst>
              </p:cNvPr>
              <p:cNvSpPr>
                <a:spLocks noChangeArrowheads="1"/>
              </p:cNvSpPr>
              <p:nvPr/>
            </p:nvSpPr>
            <p:spPr bwMode="auto">
              <a:xfrm>
                <a:off x="7461" y="3964"/>
                <a:ext cx="360" cy="360"/>
              </a:xfrm>
              <a:prstGeom prst="ellipse">
                <a:avLst/>
              </a:prstGeom>
              <a:solidFill>
                <a:srgbClr val="333333"/>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4" name="Group 12">
            <a:extLst>
              <a:ext uri="{FF2B5EF4-FFF2-40B4-BE49-F238E27FC236}">
                <a16:creationId xmlns:a16="http://schemas.microsoft.com/office/drawing/2014/main" xmlns="" id="{D33DF20C-1E8A-492C-A96E-F729FD5E6D8E}"/>
              </a:ext>
            </a:extLst>
          </p:cNvPr>
          <p:cNvGrpSpPr>
            <a:grpSpLocks/>
          </p:cNvGrpSpPr>
          <p:nvPr/>
        </p:nvGrpSpPr>
        <p:grpSpPr bwMode="auto">
          <a:xfrm>
            <a:off x="897573" y="4562475"/>
            <a:ext cx="1913358" cy="1913358"/>
            <a:chOff x="5661" y="5764"/>
            <a:chExt cx="2520" cy="2520"/>
          </a:xfrm>
        </p:grpSpPr>
        <p:sp>
          <p:nvSpPr>
            <p:cNvPr id="15" name="Oval 13">
              <a:extLst>
                <a:ext uri="{FF2B5EF4-FFF2-40B4-BE49-F238E27FC236}">
                  <a16:creationId xmlns:a16="http://schemas.microsoft.com/office/drawing/2014/main" xmlns="" id="{2CF94B72-DE38-4200-838F-8A36B896C568}"/>
                </a:ext>
              </a:extLst>
            </p:cNvPr>
            <p:cNvSpPr>
              <a:spLocks noChangeAspect="1" noChangeArrowheads="1"/>
            </p:cNvSpPr>
            <p:nvPr/>
          </p:nvSpPr>
          <p:spPr bwMode="auto">
            <a:xfrm>
              <a:off x="5661" y="5764"/>
              <a:ext cx="2520" cy="252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4">
              <a:extLst>
                <a:ext uri="{FF2B5EF4-FFF2-40B4-BE49-F238E27FC236}">
                  <a16:creationId xmlns:a16="http://schemas.microsoft.com/office/drawing/2014/main" xmlns="" id="{4B50C174-E6BC-442C-B7FF-4DB204CF3C66}"/>
                </a:ext>
              </a:extLst>
            </p:cNvPr>
            <p:cNvSpPr>
              <a:spLocks/>
            </p:cNvSpPr>
            <p:nvPr/>
          </p:nvSpPr>
          <p:spPr bwMode="auto">
            <a:xfrm>
              <a:off x="5933" y="5896"/>
              <a:ext cx="2000" cy="2170"/>
            </a:xfrm>
            <a:custGeom>
              <a:avLst/>
              <a:gdLst>
                <a:gd name="T0" fmla="*/ 454 w 2000"/>
                <a:gd name="T1" fmla="*/ 51 h 2170"/>
                <a:gd name="T2" fmla="*/ 320 w 2000"/>
                <a:gd name="T3" fmla="*/ 211 h 2170"/>
                <a:gd name="T4" fmla="*/ 320 w 2000"/>
                <a:gd name="T5" fmla="*/ 211 h 2170"/>
                <a:gd name="T6" fmla="*/ 200 w 2000"/>
                <a:gd name="T7" fmla="*/ 357 h 2170"/>
                <a:gd name="T8" fmla="*/ 80 w 2000"/>
                <a:gd name="T9" fmla="*/ 557 h 2170"/>
                <a:gd name="T10" fmla="*/ 27 w 2000"/>
                <a:gd name="T11" fmla="*/ 744 h 2170"/>
                <a:gd name="T12" fmla="*/ 14 w 2000"/>
                <a:gd name="T13" fmla="*/ 1211 h 2170"/>
                <a:gd name="T14" fmla="*/ 0 w 2000"/>
                <a:gd name="T15" fmla="*/ 1291 h 2170"/>
                <a:gd name="T16" fmla="*/ 14 w 2000"/>
                <a:gd name="T17" fmla="*/ 1531 h 2170"/>
                <a:gd name="T18" fmla="*/ 360 w 2000"/>
                <a:gd name="T19" fmla="*/ 1931 h 2170"/>
                <a:gd name="T20" fmla="*/ 547 w 2000"/>
                <a:gd name="T21" fmla="*/ 2024 h 2170"/>
                <a:gd name="T22" fmla="*/ 667 w 2000"/>
                <a:gd name="T23" fmla="*/ 2064 h 2170"/>
                <a:gd name="T24" fmla="*/ 707 w 2000"/>
                <a:gd name="T25" fmla="*/ 2091 h 2170"/>
                <a:gd name="T26" fmla="*/ 787 w 2000"/>
                <a:gd name="T27" fmla="*/ 2104 h 2170"/>
                <a:gd name="T28" fmla="*/ 1360 w 2000"/>
                <a:gd name="T29" fmla="*/ 2131 h 2170"/>
                <a:gd name="T30" fmla="*/ 1627 w 2000"/>
                <a:gd name="T31" fmla="*/ 1877 h 2170"/>
                <a:gd name="T32" fmla="*/ 1680 w 2000"/>
                <a:gd name="T33" fmla="*/ 1797 h 2170"/>
                <a:gd name="T34" fmla="*/ 1774 w 2000"/>
                <a:gd name="T35" fmla="*/ 1637 h 2170"/>
                <a:gd name="T36" fmla="*/ 1814 w 2000"/>
                <a:gd name="T37" fmla="*/ 1557 h 2170"/>
                <a:gd name="T38" fmla="*/ 1840 w 2000"/>
                <a:gd name="T39" fmla="*/ 1477 h 2170"/>
                <a:gd name="T40" fmla="*/ 1867 w 2000"/>
                <a:gd name="T41" fmla="*/ 1411 h 2170"/>
                <a:gd name="T42" fmla="*/ 1920 w 2000"/>
                <a:gd name="T43" fmla="*/ 1304 h 2170"/>
                <a:gd name="T44" fmla="*/ 1947 w 2000"/>
                <a:gd name="T45" fmla="*/ 1197 h 2170"/>
                <a:gd name="T46" fmla="*/ 1974 w 2000"/>
                <a:gd name="T47" fmla="*/ 1117 h 2170"/>
                <a:gd name="T48" fmla="*/ 2000 w 2000"/>
                <a:gd name="T49" fmla="*/ 1011 h 2170"/>
                <a:gd name="T50" fmla="*/ 1987 w 2000"/>
                <a:gd name="T51" fmla="*/ 691 h 2170"/>
                <a:gd name="T52" fmla="*/ 1400 w 2000"/>
                <a:gd name="T53" fmla="*/ 304 h 2170"/>
                <a:gd name="T54" fmla="*/ 1254 w 2000"/>
                <a:gd name="T55" fmla="*/ 224 h 2170"/>
                <a:gd name="T56" fmla="*/ 880 w 2000"/>
                <a:gd name="T57" fmla="*/ 104 h 2170"/>
                <a:gd name="T58" fmla="*/ 734 w 2000"/>
                <a:gd name="T59" fmla="*/ 64 h 2170"/>
                <a:gd name="T60" fmla="*/ 654 w 2000"/>
                <a:gd name="T61" fmla="*/ 37 h 2170"/>
                <a:gd name="T62" fmla="*/ 614 w 2000"/>
                <a:gd name="T63" fmla="*/ 24 h 2170"/>
                <a:gd name="T64" fmla="*/ 454 w 2000"/>
                <a:gd name="T65" fmla="*/ 51 h 2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00" h="2170">
                  <a:moveTo>
                    <a:pt x="454" y="51"/>
                  </a:moveTo>
                  <a:lnTo>
                    <a:pt x="320" y="211"/>
                  </a:lnTo>
                  <a:cubicBezTo>
                    <a:pt x="320" y="211"/>
                    <a:pt x="320" y="211"/>
                    <a:pt x="320" y="211"/>
                  </a:cubicBezTo>
                  <a:cubicBezTo>
                    <a:pt x="279" y="261"/>
                    <a:pt x="245" y="311"/>
                    <a:pt x="200" y="357"/>
                  </a:cubicBezTo>
                  <a:cubicBezTo>
                    <a:pt x="165" y="428"/>
                    <a:pt x="112" y="484"/>
                    <a:pt x="80" y="557"/>
                  </a:cubicBezTo>
                  <a:cubicBezTo>
                    <a:pt x="53" y="617"/>
                    <a:pt x="42" y="679"/>
                    <a:pt x="27" y="744"/>
                  </a:cubicBezTo>
                  <a:cubicBezTo>
                    <a:pt x="22" y="899"/>
                    <a:pt x="21" y="1055"/>
                    <a:pt x="14" y="1211"/>
                  </a:cubicBezTo>
                  <a:cubicBezTo>
                    <a:pt x="12" y="1238"/>
                    <a:pt x="0" y="1263"/>
                    <a:pt x="0" y="1291"/>
                  </a:cubicBezTo>
                  <a:cubicBezTo>
                    <a:pt x="0" y="1371"/>
                    <a:pt x="6" y="1451"/>
                    <a:pt x="14" y="1531"/>
                  </a:cubicBezTo>
                  <a:cubicBezTo>
                    <a:pt x="29" y="1703"/>
                    <a:pt x="202" y="1875"/>
                    <a:pt x="360" y="1931"/>
                  </a:cubicBezTo>
                  <a:cubicBezTo>
                    <a:pt x="416" y="1973"/>
                    <a:pt x="479" y="2001"/>
                    <a:pt x="547" y="2024"/>
                  </a:cubicBezTo>
                  <a:cubicBezTo>
                    <a:pt x="637" y="2085"/>
                    <a:pt x="523" y="2016"/>
                    <a:pt x="667" y="2064"/>
                  </a:cubicBezTo>
                  <a:cubicBezTo>
                    <a:pt x="682" y="2069"/>
                    <a:pt x="691" y="2085"/>
                    <a:pt x="707" y="2091"/>
                  </a:cubicBezTo>
                  <a:cubicBezTo>
                    <a:pt x="732" y="2099"/>
                    <a:pt x="760" y="2099"/>
                    <a:pt x="787" y="2104"/>
                  </a:cubicBezTo>
                  <a:cubicBezTo>
                    <a:pt x="983" y="2170"/>
                    <a:pt x="1138" y="2138"/>
                    <a:pt x="1360" y="2131"/>
                  </a:cubicBezTo>
                  <a:cubicBezTo>
                    <a:pt x="1482" y="2088"/>
                    <a:pt x="1539" y="1964"/>
                    <a:pt x="1627" y="1877"/>
                  </a:cubicBezTo>
                  <a:cubicBezTo>
                    <a:pt x="1652" y="1797"/>
                    <a:pt x="1620" y="1875"/>
                    <a:pt x="1680" y="1797"/>
                  </a:cubicBezTo>
                  <a:cubicBezTo>
                    <a:pt x="1719" y="1744"/>
                    <a:pt x="1734" y="1689"/>
                    <a:pt x="1774" y="1637"/>
                  </a:cubicBezTo>
                  <a:cubicBezTo>
                    <a:pt x="1821" y="1491"/>
                    <a:pt x="1745" y="1711"/>
                    <a:pt x="1814" y="1557"/>
                  </a:cubicBezTo>
                  <a:cubicBezTo>
                    <a:pt x="1825" y="1531"/>
                    <a:pt x="1830" y="1503"/>
                    <a:pt x="1840" y="1477"/>
                  </a:cubicBezTo>
                  <a:cubicBezTo>
                    <a:pt x="1848" y="1454"/>
                    <a:pt x="1857" y="1432"/>
                    <a:pt x="1867" y="1411"/>
                  </a:cubicBezTo>
                  <a:cubicBezTo>
                    <a:pt x="1883" y="1374"/>
                    <a:pt x="1910" y="1342"/>
                    <a:pt x="1920" y="1304"/>
                  </a:cubicBezTo>
                  <a:cubicBezTo>
                    <a:pt x="1929" y="1268"/>
                    <a:pt x="1935" y="1231"/>
                    <a:pt x="1947" y="1197"/>
                  </a:cubicBezTo>
                  <a:cubicBezTo>
                    <a:pt x="1956" y="1170"/>
                    <a:pt x="1966" y="1144"/>
                    <a:pt x="1974" y="1117"/>
                  </a:cubicBezTo>
                  <a:cubicBezTo>
                    <a:pt x="1983" y="1082"/>
                    <a:pt x="2000" y="1011"/>
                    <a:pt x="2000" y="1011"/>
                  </a:cubicBezTo>
                  <a:cubicBezTo>
                    <a:pt x="1995" y="904"/>
                    <a:pt x="1994" y="797"/>
                    <a:pt x="1987" y="691"/>
                  </a:cubicBezTo>
                  <a:cubicBezTo>
                    <a:pt x="1964" y="378"/>
                    <a:pt x="1646" y="344"/>
                    <a:pt x="1400" y="304"/>
                  </a:cubicBezTo>
                  <a:cubicBezTo>
                    <a:pt x="1350" y="279"/>
                    <a:pt x="1305" y="245"/>
                    <a:pt x="1254" y="224"/>
                  </a:cubicBezTo>
                  <a:cubicBezTo>
                    <a:pt x="1134" y="173"/>
                    <a:pt x="1002" y="143"/>
                    <a:pt x="880" y="104"/>
                  </a:cubicBezTo>
                  <a:cubicBezTo>
                    <a:pt x="832" y="88"/>
                    <a:pt x="781" y="80"/>
                    <a:pt x="734" y="64"/>
                  </a:cubicBezTo>
                  <a:cubicBezTo>
                    <a:pt x="707" y="55"/>
                    <a:pt x="680" y="45"/>
                    <a:pt x="654" y="37"/>
                  </a:cubicBezTo>
                  <a:cubicBezTo>
                    <a:pt x="640" y="32"/>
                    <a:pt x="614" y="24"/>
                    <a:pt x="614" y="24"/>
                  </a:cubicBezTo>
                  <a:cubicBezTo>
                    <a:pt x="460" y="37"/>
                    <a:pt x="500" y="0"/>
                    <a:pt x="454" y="51"/>
                  </a:cubicBezTo>
                  <a:close/>
                </a:path>
              </a:pathLst>
            </a:custGeom>
            <a:solidFill>
              <a:srgbClr val="FFFFFF"/>
            </a:solidFill>
            <a:ln w="12700" cmpd="sng">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Oval 15">
              <a:extLst>
                <a:ext uri="{FF2B5EF4-FFF2-40B4-BE49-F238E27FC236}">
                  <a16:creationId xmlns:a16="http://schemas.microsoft.com/office/drawing/2014/main" xmlns="" id="{69B6BDF1-B875-4C21-907B-ED0C42340CB8}"/>
                </a:ext>
              </a:extLst>
            </p:cNvPr>
            <p:cNvSpPr>
              <a:spLocks noChangeArrowheads="1"/>
            </p:cNvSpPr>
            <p:nvPr/>
          </p:nvSpPr>
          <p:spPr bwMode="auto">
            <a:xfrm>
              <a:off x="6741" y="6844"/>
              <a:ext cx="360" cy="360"/>
            </a:xfrm>
            <a:prstGeom prst="ellipse">
              <a:avLst/>
            </a:prstGeom>
            <a:solidFill>
              <a:srgbClr val="333333"/>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8" name="TextBox 17">
            <a:extLst>
              <a:ext uri="{FF2B5EF4-FFF2-40B4-BE49-F238E27FC236}">
                <a16:creationId xmlns:a16="http://schemas.microsoft.com/office/drawing/2014/main" xmlns="" id="{13B91324-1899-4672-B9DC-B3BD6E5FD428}"/>
              </a:ext>
            </a:extLst>
          </p:cNvPr>
          <p:cNvSpPr txBox="1"/>
          <p:nvPr/>
        </p:nvSpPr>
        <p:spPr>
          <a:xfrm>
            <a:off x="4064000" y="5109984"/>
            <a:ext cx="4109156" cy="646331"/>
          </a:xfrm>
          <a:prstGeom prst="rect">
            <a:avLst/>
          </a:prstGeom>
          <a:noFill/>
        </p:spPr>
        <p:txBody>
          <a:bodyPr wrap="square" rtlCol="0">
            <a:spAutoFit/>
          </a:bodyPr>
          <a:lstStyle/>
          <a:p>
            <a:r>
              <a:rPr lang="en-US" dirty="0"/>
              <a:t>Object seen in oil immersion field:</a:t>
            </a:r>
          </a:p>
          <a:p>
            <a:r>
              <a:rPr lang="en-US" dirty="0"/>
              <a:t>Approximate length: __________ mm</a:t>
            </a:r>
          </a:p>
        </p:txBody>
      </p:sp>
      <p:sp>
        <p:nvSpPr>
          <p:cNvPr id="19" name="TextBox 18">
            <a:extLst>
              <a:ext uri="{FF2B5EF4-FFF2-40B4-BE49-F238E27FC236}">
                <a16:creationId xmlns:a16="http://schemas.microsoft.com/office/drawing/2014/main" xmlns="" id="{53392213-B063-480D-9F6D-BA9A95D7EDFC}"/>
              </a:ext>
            </a:extLst>
          </p:cNvPr>
          <p:cNvSpPr txBox="1"/>
          <p:nvPr/>
        </p:nvSpPr>
        <p:spPr>
          <a:xfrm>
            <a:off x="4120444" y="2914677"/>
            <a:ext cx="3601155" cy="923330"/>
          </a:xfrm>
          <a:prstGeom prst="rect">
            <a:avLst/>
          </a:prstGeom>
          <a:noFill/>
        </p:spPr>
        <p:txBody>
          <a:bodyPr wrap="square" rtlCol="0">
            <a:spAutoFit/>
          </a:bodyPr>
          <a:lstStyle/>
          <a:p>
            <a:pPr lvl="0"/>
            <a:r>
              <a:rPr lang="en-US" dirty="0"/>
              <a:t>Object seen in high-power field:</a:t>
            </a:r>
          </a:p>
          <a:p>
            <a:pPr algn="r"/>
            <a:r>
              <a:rPr lang="en-US" dirty="0"/>
              <a:t>Approximate length: ______ mm</a:t>
            </a:r>
          </a:p>
          <a:p>
            <a:pPr lvl="0"/>
            <a:endParaRPr lang="en-US" dirty="0"/>
          </a:p>
        </p:txBody>
      </p:sp>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xmlns="" id="{7D5424D8-273C-4CC1-AE7E-23C7503F9741}"/>
                  </a:ext>
                </a:extLst>
              </p:cNvPr>
              <p:cNvSpPr txBox="1"/>
              <p:nvPr/>
            </p:nvSpPr>
            <p:spPr>
              <a:xfrm>
                <a:off x="4154310" y="898618"/>
                <a:ext cx="4661078" cy="1160126"/>
              </a:xfrm>
              <a:prstGeom prst="rect">
                <a:avLst/>
              </a:prstGeom>
              <a:noFill/>
            </p:spPr>
            <p:txBody>
              <a:bodyPr wrap="square" rtlCol="0">
                <a:spAutoFit/>
              </a:bodyPr>
              <a:lstStyle/>
              <a:p>
                <a:r>
                  <a:rPr lang="en-US" dirty="0"/>
                  <a:t>Object seen in low-power field:</a:t>
                </a:r>
              </a:p>
              <a:p>
                <a:r>
                  <a:rPr lang="en-US" dirty="0"/>
                  <a:t>Approximate length: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22</m:t>
                        </m:r>
                      </m:num>
                      <m:den>
                        <m:r>
                          <a:rPr lang="en-US" b="0" i="1" smtClean="0">
                            <a:latin typeface="Cambria Math" panose="02040503050406030204" pitchFamily="18" charset="0"/>
                          </a:rPr>
                          <m:t>10</m:t>
                        </m:r>
                      </m:den>
                    </m:f>
                    <m:r>
                      <a:rPr lang="en-US" b="0" i="1" smtClean="0">
                        <a:latin typeface="Cambria Math" panose="02040503050406030204" pitchFamily="18" charset="0"/>
                      </a:rPr>
                      <m:t>=</m:t>
                    </m:r>
                    <m:r>
                      <a:rPr lang="en-US" b="0" i="1" smtClean="0">
                        <a:latin typeface="Cambria Math" panose="02040503050406030204" pitchFamily="18" charset="0"/>
                      </a:rPr>
                      <m:t>2</m:t>
                    </m:r>
                    <m:r>
                      <a:rPr lang="en-US" b="0" i="1" smtClean="0">
                        <a:latin typeface="Cambria Math" panose="02040503050406030204" pitchFamily="18" charset="0"/>
                      </a:rPr>
                      <m:t>.</m:t>
                    </m:r>
                    <m:r>
                      <a:rPr lang="en-US" b="0" i="1" smtClean="0">
                        <a:latin typeface="Cambria Math" panose="02040503050406030204" pitchFamily="18" charset="0"/>
                      </a:rPr>
                      <m:t>2</m:t>
                    </m:r>
                  </m:oMath>
                </a14:m>
                <a:r>
                  <a:rPr lang="en-US" dirty="0"/>
                  <a:t> </a:t>
                </a:r>
                <a:r>
                  <a:rPr lang="en-US" dirty="0" smtClean="0"/>
                  <a:t>mm *1000=µm</a:t>
                </a:r>
                <a:endParaRPr lang="en-US" dirty="0"/>
              </a:p>
              <a:p>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33</m:t>
                        </m:r>
                        <m:r>
                          <a:rPr lang="en-US" b="0" i="1" smtClean="0">
                            <a:latin typeface="Cambria Math" panose="02040503050406030204" pitchFamily="18" charset="0"/>
                          </a:rPr>
                          <m:t>.</m:t>
                        </m:r>
                        <m:r>
                          <a:rPr lang="en-US" b="0" i="1" smtClean="0">
                            <a:latin typeface="Cambria Math" panose="02040503050406030204" pitchFamily="18" charset="0"/>
                          </a:rPr>
                          <m:t>5</m:t>
                        </m:r>
                      </m:num>
                      <m:den>
                        <m:r>
                          <a:rPr lang="en-US" b="0" i="1" smtClean="0">
                            <a:latin typeface="Cambria Math" panose="02040503050406030204" pitchFamily="18" charset="0"/>
                          </a:rPr>
                          <m:t>100</m:t>
                        </m:r>
                      </m:den>
                    </m:f>
                    <m:r>
                      <a:rPr lang="en-US" b="0" i="1" smtClean="0">
                        <a:latin typeface="Cambria Math" panose="02040503050406030204" pitchFamily="18" charset="0"/>
                      </a:rPr>
                      <m:t>∗</m:t>
                    </m:r>
                    <m:r>
                      <a:rPr lang="en-US" b="0" i="1" smtClean="0">
                        <a:latin typeface="Cambria Math" panose="02040503050406030204" pitchFamily="18" charset="0"/>
                      </a:rPr>
                      <m:t>2</m:t>
                    </m:r>
                    <m:r>
                      <a:rPr lang="en-US" b="0" i="1" smtClean="0">
                        <a:latin typeface="Cambria Math" panose="02040503050406030204" pitchFamily="18" charset="0"/>
                      </a:rPr>
                      <m:t>.</m:t>
                    </m:r>
                    <m:r>
                      <a:rPr lang="en-US" b="0" i="1" smtClean="0">
                        <a:latin typeface="Cambria Math" panose="02040503050406030204" pitchFamily="18" charset="0"/>
                      </a:rPr>
                      <m:t>2</m:t>
                    </m:r>
                    <m:r>
                      <a:rPr lang="en-US" b="0" i="1" smtClean="0">
                        <a:latin typeface="Cambria Math" panose="02040503050406030204" pitchFamily="18" charset="0"/>
                      </a:rPr>
                      <m:t>=</m:t>
                    </m:r>
                  </m:oMath>
                </a14:m>
                <a:r>
                  <a:rPr lang="en-US" b="0" dirty="0">
                    <a:solidFill>
                      <a:srgbClr val="FF0000"/>
                    </a:solidFill>
                  </a:rPr>
                  <a:t>0.737</a:t>
                </a:r>
                <a:r>
                  <a:rPr lang="en-US" b="0" dirty="0"/>
                  <a:t> mm</a:t>
                </a:r>
              </a:p>
            </p:txBody>
          </p:sp>
        </mc:Choice>
        <mc:Fallback>
          <p:sp>
            <p:nvSpPr>
              <p:cNvPr id="20" name="TextBox 19">
                <a:extLst>
                  <a:ext uri="{FF2B5EF4-FFF2-40B4-BE49-F238E27FC236}">
                    <a16:creationId xmlns:a16="http://schemas.microsoft.com/office/drawing/2014/main" xmlns:a14="http://schemas.microsoft.com/office/drawing/2010/main" xmlns="" id="{7D5424D8-273C-4CC1-AE7E-23C7503F9741}"/>
                  </a:ext>
                </a:extLst>
              </p:cNvPr>
              <p:cNvSpPr txBox="1">
                <a:spLocks noRot="1" noChangeAspect="1" noMove="1" noResize="1" noEditPoints="1" noAdjustHandles="1" noChangeArrowheads="1" noChangeShapeType="1" noTextEdit="1"/>
              </p:cNvSpPr>
              <p:nvPr/>
            </p:nvSpPr>
            <p:spPr>
              <a:xfrm>
                <a:off x="4154310" y="898618"/>
                <a:ext cx="4661078" cy="1160126"/>
              </a:xfrm>
              <a:prstGeom prst="rect">
                <a:avLst/>
              </a:prstGeom>
              <a:blipFill rotWithShape="0">
                <a:blip r:embed="rId2"/>
                <a:stretch>
                  <a:fillRect l="-1046" t="-2618" r="-915" b="-1571"/>
                </a:stretch>
              </a:blipFill>
            </p:spPr>
            <p:txBody>
              <a:bodyPr/>
              <a:lstStyle/>
              <a:p>
                <a:r>
                  <a:rPr lang="ar-IQ">
                    <a:noFill/>
                  </a:rPr>
                  <a:t> </a:t>
                </a:r>
              </a:p>
            </p:txBody>
          </p:sp>
        </mc:Fallback>
      </mc:AlternateContent>
    </p:spTree>
    <p:extLst>
      <p:ext uri="{BB962C8B-B14F-4D97-AF65-F5344CB8AC3E}">
        <p14:creationId xmlns:p14="http://schemas.microsoft.com/office/powerpoint/2010/main" val="6252914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5E6F853-14E5-4512-AE57-F3F34E1D2FDC}"/>
              </a:ext>
            </a:extLst>
          </p:cNvPr>
          <p:cNvSpPr>
            <a:spLocks noGrp="1"/>
          </p:cNvSpPr>
          <p:nvPr>
            <p:ph idx="1"/>
          </p:nvPr>
        </p:nvSpPr>
        <p:spPr>
          <a:xfrm>
            <a:off x="0" y="114300"/>
            <a:ext cx="9144000" cy="6743700"/>
          </a:xfrm>
        </p:spPr>
        <p:txBody>
          <a:bodyPr/>
          <a:lstStyle/>
          <a:p>
            <a:r>
              <a:rPr lang="en-US" sz="2400" b="1" dirty="0">
                <a:solidFill>
                  <a:srgbClr val="0070C0"/>
                </a:solidFill>
              </a:rPr>
              <a:t>PRECAUTIONS WHILE USING THE COMPOUND </a:t>
            </a:r>
            <a:r>
              <a:rPr lang="en-US" sz="2400" b="1" dirty="0" smtClean="0">
                <a:solidFill>
                  <a:srgbClr val="0070C0"/>
                </a:solidFill>
              </a:rPr>
              <a:t>MICROSCOPE</a:t>
            </a:r>
            <a:endParaRPr lang="en-US" sz="1800" dirty="0"/>
          </a:p>
          <a:p>
            <a:r>
              <a:rPr lang="en-US" sz="1800" dirty="0"/>
              <a:t>The microscope must always be handled properly.  You must observe the following rules for its transport, cleaning, use, and storage</a:t>
            </a:r>
            <a:r>
              <a:rPr lang="en-US" sz="1800" dirty="0" smtClean="0"/>
              <a:t>:</a:t>
            </a:r>
          </a:p>
          <a:p>
            <a:endParaRPr lang="en-US" sz="1100" dirty="0"/>
          </a:p>
          <a:p>
            <a:r>
              <a:rPr lang="en-US" sz="1800" dirty="0"/>
              <a:t>1- Transport in an upright position with one hand on the arm and the other supporting the base.  Set it down carefully at your work station.  Do not drag it across the table</a:t>
            </a:r>
            <a:r>
              <a:rPr lang="en-US" sz="1800" dirty="0" smtClean="0"/>
              <a:t>.</a:t>
            </a:r>
          </a:p>
          <a:p>
            <a:endParaRPr lang="en-US" sz="1100" dirty="0"/>
          </a:p>
          <a:p>
            <a:r>
              <a:rPr lang="en-US" sz="1800" dirty="0"/>
              <a:t>2- Use only special lens paper to clean the lenses.  Clean all lenses before and after use. </a:t>
            </a:r>
          </a:p>
          <a:p>
            <a:r>
              <a:rPr lang="en-US" sz="1800" dirty="0"/>
              <a:t>3- Always begin the focusing process with the 4x or 10x objective lens in position, changing to the higher-power lenses as necessary</a:t>
            </a:r>
            <a:r>
              <a:rPr lang="en-US" sz="1800" dirty="0" smtClean="0"/>
              <a:t>.</a:t>
            </a:r>
          </a:p>
          <a:p>
            <a:endParaRPr lang="en-US" sz="1100" dirty="0"/>
          </a:p>
          <a:p>
            <a:r>
              <a:rPr lang="en-US" sz="1800" dirty="0"/>
              <a:t>4- The coarse adjustment knob may be used with the 4x or 10x lens, but use only the fine adjustment with 40x or 100x.</a:t>
            </a:r>
          </a:p>
          <a:p>
            <a:r>
              <a:rPr lang="en-US" sz="1800" dirty="0"/>
              <a:t>5- Adjust lighting appropriately.  Turn off the light when not in use</a:t>
            </a:r>
            <a:r>
              <a:rPr lang="en-US" sz="1800" dirty="0" smtClean="0"/>
              <a:t>.</a:t>
            </a:r>
          </a:p>
          <a:p>
            <a:endParaRPr lang="en-US" sz="1100" dirty="0"/>
          </a:p>
          <a:p>
            <a:r>
              <a:rPr lang="en-US" sz="1800" dirty="0"/>
              <a:t>6- Always use a cover slip with temporary (wet mount) preparations</a:t>
            </a:r>
            <a:r>
              <a:rPr lang="en-US" sz="1800" dirty="0" smtClean="0"/>
              <a:t>.</a:t>
            </a:r>
          </a:p>
          <a:p>
            <a:endParaRPr lang="en-US" sz="1100" dirty="0"/>
          </a:p>
          <a:p>
            <a:r>
              <a:rPr lang="en-US" sz="1800" dirty="0"/>
              <a:t>7- When you put the microscope away, remove the slide from the stage, and rotate the lowest-power objective lens </a:t>
            </a:r>
            <a:r>
              <a:rPr lang="en-US" sz="1800"/>
              <a:t>into </a:t>
            </a:r>
            <a:r>
              <a:rPr lang="en-US" sz="1800" smtClean="0"/>
              <a:t>position</a:t>
            </a:r>
          </a:p>
          <a:p>
            <a:endParaRPr lang="en-US" sz="1100" dirty="0" smtClean="0"/>
          </a:p>
          <a:p>
            <a:r>
              <a:rPr lang="en-US" sz="1800" dirty="0" smtClean="0"/>
              <a:t>8- </a:t>
            </a:r>
            <a:r>
              <a:rPr lang="en-US" sz="1800" dirty="0"/>
              <a:t>Never remove or loosen any parts from the microscope.</a:t>
            </a:r>
          </a:p>
          <a:p>
            <a:endParaRPr lang="en-US" sz="1800" dirty="0"/>
          </a:p>
        </p:txBody>
      </p:sp>
    </p:spTree>
    <p:extLst>
      <p:ext uri="{BB962C8B-B14F-4D97-AF65-F5344CB8AC3E}">
        <p14:creationId xmlns:p14="http://schemas.microsoft.com/office/powerpoint/2010/main" val="12804242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503785-B040-4905-9F32-F2B384D86F2B}"/>
              </a:ext>
            </a:extLst>
          </p:cNvPr>
          <p:cNvSpPr>
            <a:spLocks noGrp="1"/>
          </p:cNvSpPr>
          <p:nvPr>
            <p:ph type="title"/>
          </p:nvPr>
        </p:nvSpPr>
        <p:spPr>
          <a:xfrm>
            <a:off x="457200" y="-109185"/>
            <a:ext cx="8229600" cy="1143000"/>
          </a:xfrm>
        </p:spPr>
        <p:txBody>
          <a:bodyPr/>
          <a:lstStyle/>
          <a:p>
            <a:pPr algn="l"/>
            <a:r>
              <a:rPr lang="en-US" sz="3200" b="1" dirty="0">
                <a:solidFill>
                  <a:srgbClr val="0070C0"/>
                </a:solidFill>
              </a:rPr>
              <a:t>Other Types of Microscope</a:t>
            </a:r>
          </a:p>
        </p:txBody>
      </p:sp>
      <p:sp>
        <p:nvSpPr>
          <p:cNvPr id="3" name="Content Placeholder 2">
            <a:extLst>
              <a:ext uri="{FF2B5EF4-FFF2-40B4-BE49-F238E27FC236}">
                <a16:creationId xmlns:a16="http://schemas.microsoft.com/office/drawing/2014/main" xmlns="" id="{C3BB64F5-9131-43EF-BFD8-328C126A0410}"/>
              </a:ext>
            </a:extLst>
          </p:cNvPr>
          <p:cNvSpPr>
            <a:spLocks noGrp="1"/>
          </p:cNvSpPr>
          <p:nvPr>
            <p:ph idx="1"/>
          </p:nvPr>
        </p:nvSpPr>
        <p:spPr>
          <a:xfrm>
            <a:off x="457200" y="1033815"/>
            <a:ext cx="8229600" cy="4525963"/>
          </a:xfrm>
        </p:spPr>
        <p:txBody>
          <a:bodyPr/>
          <a:lstStyle/>
          <a:p>
            <a:r>
              <a:rPr lang="en-US" sz="2000" dirty="0"/>
              <a:t>1. </a:t>
            </a:r>
            <a:r>
              <a:rPr lang="en-US" sz="2000" dirty="0">
                <a:solidFill>
                  <a:srgbClr val="FF0000"/>
                </a:solidFill>
              </a:rPr>
              <a:t>The dissection microscope</a:t>
            </a:r>
            <a:r>
              <a:rPr lang="en-US" sz="2000" dirty="0"/>
              <a:t>, is light illuminated. The image that appears is three dimensional. It is used for dissection to get a better look at the larger specimen. You </a:t>
            </a:r>
            <a:r>
              <a:rPr lang="en-US" sz="2000" u="sng" dirty="0"/>
              <a:t>cannot see individual cells </a:t>
            </a:r>
            <a:r>
              <a:rPr lang="en-US" sz="2000" dirty="0"/>
              <a:t>because it has a low magnification. </a:t>
            </a:r>
          </a:p>
          <a:p>
            <a:endParaRPr lang="en-US" sz="2000" dirty="0"/>
          </a:p>
          <a:p>
            <a:endParaRPr lang="en-US" sz="2000" dirty="0"/>
          </a:p>
          <a:p>
            <a:endParaRPr lang="en-US" sz="2000" dirty="0"/>
          </a:p>
          <a:p>
            <a:endParaRPr lang="en-US" sz="2000" dirty="0"/>
          </a:p>
          <a:p>
            <a:endParaRPr lang="en-US" sz="2000" dirty="0"/>
          </a:p>
          <a:p>
            <a:r>
              <a:rPr lang="en-US" sz="2000" dirty="0"/>
              <a:t>2. </a:t>
            </a:r>
            <a:r>
              <a:rPr lang="en-US" sz="2000" dirty="0">
                <a:solidFill>
                  <a:srgbClr val="FF0000"/>
                </a:solidFill>
              </a:rPr>
              <a:t>The fluorescence microscope </a:t>
            </a:r>
            <a:r>
              <a:rPr lang="en-US" sz="2000" dirty="0"/>
              <a:t>that uses a fluorescent dye to stain tissues, which are studied under the microscope.</a:t>
            </a:r>
          </a:p>
          <a:p>
            <a:endParaRPr lang="en-US" sz="2000" dirty="0"/>
          </a:p>
        </p:txBody>
      </p:sp>
      <p:pic>
        <p:nvPicPr>
          <p:cNvPr id="5" name="Picture 4">
            <a:extLst>
              <a:ext uri="{FF2B5EF4-FFF2-40B4-BE49-F238E27FC236}">
                <a16:creationId xmlns:a16="http://schemas.microsoft.com/office/drawing/2014/main" xmlns="" id="{4EE89F8D-0AFA-4B47-9156-5AF471BA41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5689" y="2277535"/>
            <a:ext cx="1873956" cy="1798998"/>
          </a:xfrm>
          <a:prstGeom prst="rect">
            <a:avLst/>
          </a:prstGeom>
        </p:spPr>
      </p:pic>
      <p:pic>
        <p:nvPicPr>
          <p:cNvPr id="7" name="Picture 6">
            <a:extLst>
              <a:ext uri="{FF2B5EF4-FFF2-40B4-BE49-F238E27FC236}">
                <a16:creationId xmlns:a16="http://schemas.microsoft.com/office/drawing/2014/main" xmlns="" id="{BB1C31CE-E144-4708-96BF-36EF614B13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0043" y="2386022"/>
            <a:ext cx="1690511" cy="1690511"/>
          </a:xfrm>
          <a:prstGeom prst="rect">
            <a:avLst/>
          </a:prstGeom>
        </p:spPr>
      </p:pic>
      <p:pic>
        <p:nvPicPr>
          <p:cNvPr id="9" name="Picture 8">
            <a:extLst>
              <a:ext uri="{FF2B5EF4-FFF2-40B4-BE49-F238E27FC236}">
                <a16:creationId xmlns:a16="http://schemas.microsoft.com/office/drawing/2014/main" xmlns="" id="{C46F148D-8E03-40F0-A72C-228DE08A08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53559" y="4846624"/>
            <a:ext cx="1926995" cy="1856154"/>
          </a:xfrm>
          <a:prstGeom prst="rect">
            <a:avLst/>
          </a:prstGeom>
        </p:spPr>
      </p:pic>
      <p:pic>
        <p:nvPicPr>
          <p:cNvPr id="11" name="Picture 10">
            <a:extLst>
              <a:ext uri="{FF2B5EF4-FFF2-40B4-BE49-F238E27FC236}">
                <a16:creationId xmlns:a16="http://schemas.microsoft.com/office/drawing/2014/main" xmlns="" id="{E7273CB1-7FB3-41DF-B924-BF732404BDB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92860" y="4864544"/>
            <a:ext cx="2320652" cy="1838234"/>
          </a:xfrm>
          <a:prstGeom prst="rect">
            <a:avLst/>
          </a:prstGeom>
        </p:spPr>
      </p:pic>
    </p:spTree>
    <p:extLst>
      <p:ext uri="{BB962C8B-B14F-4D97-AF65-F5344CB8AC3E}">
        <p14:creationId xmlns:p14="http://schemas.microsoft.com/office/powerpoint/2010/main" val="31484981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05E963A-0C99-496F-8C5E-7C5E3A0E4BAF}"/>
              </a:ext>
            </a:extLst>
          </p:cNvPr>
          <p:cNvSpPr>
            <a:spLocks noGrp="1"/>
          </p:cNvSpPr>
          <p:nvPr>
            <p:ph idx="1"/>
          </p:nvPr>
        </p:nvSpPr>
        <p:spPr>
          <a:xfrm>
            <a:off x="344311" y="245537"/>
            <a:ext cx="8229600" cy="4525963"/>
          </a:xfrm>
        </p:spPr>
        <p:txBody>
          <a:bodyPr/>
          <a:lstStyle/>
          <a:p>
            <a:pPr lvl="0"/>
            <a:r>
              <a:rPr lang="en-US" sz="2000" dirty="0">
                <a:solidFill>
                  <a:srgbClr val="000000"/>
                </a:solidFill>
              </a:rPr>
              <a:t>3. </a:t>
            </a:r>
            <a:r>
              <a:rPr lang="en-US" sz="2000" dirty="0">
                <a:solidFill>
                  <a:srgbClr val="FF0000"/>
                </a:solidFill>
              </a:rPr>
              <a:t>The scanning electron microscope </a:t>
            </a:r>
            <a:r>
              <a:rPr lang="en-US" sz="2000" dirty="0">
                <a:solidFill>
                  <a:srgbClr val="000000"/>
                </a:solidFill>
              </a:rPr>
              <a:t>SEM uses electron illumination. The image is seen in 3-D. It has high magnification up to several hundred thousand times and high resolution. The pictures are in black and white.</a:t>
            </a:r>
          </a:p>
          <a:p>
            <a:pPr lvl="0"/>
            <a:endParaRPr lang="en-US" sz="2000" dirty="0">
              <a:solidFill>
                <a:srgbClr val="000000"/>
              </a:solidFill>
            </a:endParaRPr>
          </a:p>
          <a:p>
            <a:pPr lvl="0"/>
            <a:endParaRPr lang="en-US" sz="2000" dirty="0">
              <a:solidFill>
                <a:srgbClr val="000000"/>
              </a:solidFill>
            </a:endParaRPr>
          </a:p>
          <a:p>
            <a:pPr lvl="0"/>
            <a:endParaRPr lang="en-US" sz="2000" dirty="0">
              <a:solidFill>
                <a:srgbClr val="000000"/>
              </a:solidFill>
            </a:endParaRPr>
          </a:p>
          <a:p>
            <a:pPr lvl="0"/>
            <a:endParaRPr lang="en-US" sz="2000" dirty="0">
              <a:solidFill>
                <a:srgbClr val="000000"/>
              </a:solidFill>
            </a:endParaRPr>
          </a:p>
          <a:p>
            <a:pPr lvl="0"/>
            <a:endParaRPr lang="en-US" sz="2000" dirty="0">
              <a:solidFill>
                <a:srgbClr val="000000"/>
              </a:solidFill>
            </a:endParaRPr>
          </a:p>
          <a:p>
            <a:pPr marL="0" lvl="0" indent="0">
              <a:buNone/>
            </a:pPr>
            <a:endParaRPr lang="en-US" sz="2000" dirty="0">
              <a:solidFill>
                <a:srgbClr val="000000"/>
              </a:solidFill>
            </a:endParaRPr>
          </a:p>
          <a:p>
            <a:pPr lvl="0"/>
            <a:r>
              <a:rPr lang="en-US" sz="2000" dirty="0">
                <a:solidFill>
                  <a:srgbClr val="000000"/>
                </a:solidFill>
              </a:rPr>
              <a:t>4. </a:t>
            </a:r>
            <a:r>
              <a:rPr lang="en-US" sz="2000" dirty="0">
                <a:solidFill>
                  <a:srgbClr val="FF0000"/>
                </a:solidFill>
              </a:rPr>
              <a:t>The confocal microscope </a:t>
            </a:r>
            <a:r>
              <a:rPr lang="en-US" sz="2000" dirty="0">
                <a:solidFill>
                  <a:srgbClr val="000000"/>
                </a:solidFill>
              </a:rPr>
              <a:t>this microscope uses a laser light.  It enables the reconstruction of three-dimensional structures from the obtained images.</a:t>
            </a:r>
          </a:p>
          <a:p>
            <a:endParaRPr lang="en-US" dirty="0"/>
          </a:p>
        </p:txBody>
      </p:sp>
      <p:pic>
        <p:nvPicPr>
          <p:cNvPr id="5" name="Picture 4">
            <a:extLst>
              <a:ext uri="{FF2B5EF4-FFF2-40B4-BE49-F238E27FC236}">
                <a16:creationId xmlns:a16="http://schemas.microsoft.com/office/drawing/2014/main" xmlns="" id="{6A1A5310-90A1-44B4-9DCE-4DE7DC6F68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99288" y="1442968"/>
            <a:ext cx="2798919" cy="2131099"/>
          </a:xfrm>
          <a:prstGeom prst="rect">
            <a:avLst/>
          </a:prstGeom>
        </p:spPr>
      </p:pic>
      <p:pic>
        <p:nvPicPr>
          <p:cNvPr id="7" name="Picture 6">
            <a:extLst>
              <a:ext uri="{FF2B5EF4-FFF2-40B4-BE49-F238E27FC236}">
                <a16:creationId xmlns:a16="http://schemas.microsoft.com/office/drawing/2014/main" xmlns="" id="{451ABC5F-F76F-4A4E-84DD-ED248AE34E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2400" y="1460144"/>
            <a:ext cx="3036711" cy="2302136"/>
          </a:xfrm>
          <a:prstGeom prst="rect">
            <a:avLst/>
          </a:prstGeom>
        </p:spPr>
      </p:pic>
      <p:pic>
        <p:nvPicPr>
          <p:cNvPr id="9" name="Picture 8">
            <a:extLst>
              <a:ext uri="{FF2B5EF4-FFF2-40B4-BE49-F238E27FC236}">
                <a16:creationId xmlns:a16="http://schemas.microsoft.com/office/drawing/2014/main" xmlns="" id="{F0D5050C-86D4-4042-9F4C-5FF170F01E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73511" y="4634794"/>
            <a:ext cx="3431822" cy="1930400"/>
          </a:xfrm>
          <a:prstGeom prst="rect">
            <a:avLst/>
          </a:prstGeom>
        </p:spPr>
      </p:pic>
      <p:pic>
        <p:nvPicPr>
          <p:cNvPr id="11" name="Picture 10">
            <a:extLst>
              <a:ext uri="{FF2B5EF4-FFF2-40B4-BE49-F238E27FC236}">
                <a16:creationId xmlns:a16="http://schemas.microsoft.com/office/drawing/2014/main" xmlns="" id="{463DF1F1-3E3F-4AFD-BB2D-1B8EF16941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5509" y="4865511"/>
            <a:ext cx="3093033" cy="1726344"/>
          </a:xfrm>
          <a:prstGeom prst="rect">
            <a:avLst/>
          </a:prstGeom>
        </p:spPr>
      </p:pic>
    </p:spTree>
    <p:extLst>
      <p:ext uri="{BB962C8B-B14F-4D97-AF65-F5344CB8AC3E}">
        <p14:creationId xmlns:p14="http://schemas.microsoft.com/office/powerpoint/2010/main" val="488194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6861C129-8216-4356-BE6F-C3AC9DE2CB76}"/>
              </a:ext>
            </a:extLst>
          </p:cNvPr>
          <p:cNvGraphicFramePr>
            <a:graphicFrameLocks noGrp="1"/>
          </p:cNvGraphicFramePr>
          <p:nvPr>
            <p:extLst>
              <p:ext uri="{D42A27DB-BD31-4B8C-83A1-F6EECF244321}">
                <p14:modId xmlns:p14="http://schemas.microsoft.com/office/powerpoint/2010/main" val="1028819945"/>
              </p:ext>
            </p:extLst>
          </p:nvPr>
        </p:nvGraphicFramePr>
        <p:xfrm>
          <a:off x="1546579" y="451556"/>
          <a:ext cx="5790908" cy="6118575"/>
        </p:xfrm>
        <a:graphic>
          <a:graphicData uri="http://schemas.openxmlformats.org/drawingml/2006/table">
            <a:tbl>
              <a:tblPr firstRow="1" firstCol="1" bandRow="1" bandCol="1">
                <a:tableStyleId>{5C22544A-7EE6-4342-B048-85BDC9FD1C3A}</a:tableStyleId>
              </a:tblPr>
              <a:tblGrid>
                <a:gridCol w="1499678">
                  <a:extLst>
                    <a:ext uri="{9D8B030D-6E8A-4147-A177-3AD203B41FA5}">
                      <a16:colId xmlns:a16="http://schemas.microsoft.com/office/drawing/2014/main" xmlns="" val="2264448414"/>
                    </a:ext>
                  </a:extLst>
                </a:gridCol>
                <a:gridCol w="1142196">
                  <a:extLst>
                    <a:ext uri="{9D8B030D-6E8A-4147-A177-3AD203B41FA5}">
                      <a16:colId xmlns:a16="http://schemas.microsoft.com/office/drawing/2014/main" xmlns="" val="1167737309"/>
                    </a:ext>
                  </a:extLst>
                </a:gridCol>
                <a:gridCol w="938026">
                  <a:extLst>
                    <a:ext uri="{9D8B030D-6E8A-4147-A177-3AD203B41FA5}">
                      <a16:colId xmlns:a16="http://schemas.microsoft.com/office/drawing/2014/main" xmlns="" val="3973151478"/>
                    </a:ext>
                  </a:extLst>
                </a:gridCol>
                <a:gridCol w="938026">
                  <a:extLst>
                    <a:ext uri="{9D8B030D-6E8A-4147-A177-3AD203B41FA5}">
                      <a16:colId xmlns:a16="http://schemas.microsoft.com/office/drawing/2014/main" xmlns="" val="660016123"/>
                    </a:ext>
                  </a:extLst>
                </a:gridCol>
                <a:gridCol w="1272982">
                  <a:extLst>
                    <a:ext uri="{9D8B030D-6E8A-4147-A177-3AD203B41FA5}">
                      <a16:colId xmlns:a16="http://schemas.microsoft.com/office/drawing/2014/main" xmlns="" val="3424073304"/>
                    </a:ext>
                  </a:extLst>
                </a:gridCol>
              </a:tblGrid>
              <a:tr h="646508">
                <a:tc>
                  <a:txBody>
                    <a:bodyPr/>
                    <a:lstStyle/>
                    <a:p>
                      <a:pPr algn="ctr">
                        <a:lnSpc>
                          <a:spcPct val="150000"/>
                        </a:lnSpc>
                        <a:spcAft>
                          <a:spcPts val="0"/>
                        </a:spcAft>
                      </a:pPr>
                      <a:r>
                        <a:rPr lang="en-US" sz="1100" dirty="0">
                          <a:solidFill>
                            <a:schemeClr val="tx1"/>
                          </a:solidFill>
                          <a:effectLst/>
                        </a:rPr>
                        <a:t> SUMMARY CHART</a:t>
                      </a:r>
                      <a:endParaRPr lang="en-US" sz="1100" dirty="0">
                        <a:solidFill>
                          <a:schemeClr val="tx1"/>
                        </a:solidFill>
                        <a:effectLst/>
                        <a:latin typeface="Times New Roman" panose="02020603050405020304" pitchFamily="18" charset="0"/>
                        <a:ea typeface="Times New Roman" panose="02020603050405020304" pitchFamily="18" charset="0"/>
                      </a:endParaRPr>
                    </a:p>
                  </a:txBody>
                  <a:tcPr marL="60087" marR="60087" marT="0" marB="0"/>
                </a:tc>
                <a:tc>
                  <a:txBody>
                    <a:bodyPr/>
                    <a:lstStyle/>
                    <a:p>
                      <a:pPr algn="ctr">
                        <a:lnSpc>
                          <a:spcPct val="150000"/>
                        </a:lnSpc>
                        <a:spcAft>
                          <a:spcPts val="0"/>
                        </a:spcAft>
                      </a:pPr>
                      <a:r>
                        <a:rPr lang="en-US" sz="1100" dirty="0">
                          <a:solidFill>
                            <a:schemeClr val="tx1"/>
                          </a:solidFill>
                          <a:effectLst/>
                        </a:rPr>
                        <a:t>Scanning</a:t>
                      </a:r>
                      <a:endParaRPr lang="en-US" sz="1100" dirty="0">
                        <a:solidFill>
                          <a:schemeClr val="tx1"/>
                        </a:solidFill>
                        <a:effectLst/>
                        <a:latin typeface="Times New Roman" panose="02020603050405020304" pitchFamily="18" charset="0"/>
                        <a:ea typeface="Times New Roman" panose="02020603050405020304" pitchFamily="18" charset="0"/>
                      </a:endParaRPr>
                    </a:p>
                  </a:txBody>
                  <a:tcPr marL="60087" marR="60087" marT="0" marB="0"/>
                </a:tc>
                <a:tc>
                  <a:txBody>
                    <a:bodyPr/>
                    <a:lstStyle/>
                    <a:p>
                      <a:pPr algn="ctr">
                        <a:lnSpc>
                          <a:spcPct val="150000"/>
                        </a:lnSpc>
                        <a:spcAft>
                          <a:spcPts val="0"/>
                        </a:spcAft>
                      </a:pPr>
                      <a:r>
                        <a:rPr lang="en-US" sz="1100" dirty="0">
                          <a:solidFill>
                            <a:schemeClr val="tx1"/>
                          </a:solidFill>
                          <a:effectLst/>
                        </a:rPr>
                        <a:t>Low Power</a:t>
                      </a:r>
                      <a:endParaRPr lang="en-US" sz="1100" dirty="0">
                        <a:solidFill>
                          <a:schemeClr val="tx1"/>
                        </a:solidFill>
                        <a:effectLst/>
                        <a:latin typeface="Times New Roman" panose="02020603050405020304" pitchFamily="18" charset="0"/>
                        <a:ea typeface="Times New Roman" panose="02020603050405020304" pitchFamily="18" charset="0"/>
                      </a:endParaRPr>
                    </a:p>
                  </a:txBody>
                  <a:tcPr marL="60087" marR="60087" marT="0" marB="0"/>
                </a:tc>
                <a:tc>
                  <a:txBody>
                    <a:bodyPr/>
                    <a:lstStyle/>
                    <a:p>
                      <a:pPr algn="ctr">
                        <a:lnSpc>
                          <a:spcPct val="150000"/>
                        </a:lnSpc>
                        <a:spcAft>
                          <a:spcPts val="0"/>
                        </a:spcAft>
                      </a:pPr>
                      <a:r>
                        <a:rPr lang="en-US" sz="1100" dirty="0">
                          <a:solidFill>
                            <a:schemeClr val="tx1"/>
                          </a:solidFill>
                          <a:effectLst/>
                        </a:rPr>
                        <a:t>High Power</a:t>
                      </a:r>
                      <a:endParaRPr lang="en-US" sz="1100" dirty="0">
                        <a:solidFill>
                          <a:schemeClr val="tx1"/>
                        </a:solidFill>
                        <a:effectLst/>
                        <a:latin typeface="Times New Roman" panose="02020603050405020304" pitchFamily="18" charset="0"/>
                        <a:ea typeface="Times New Roman" panose="02020603050405020304" pitchFamily="18" charset="0"/>
                      </a:endParaRPr>
                    </a:p>
                  </a:txBody>
                  <a:tcPr marL="60087" marR="60087" marT="0" marB="0"/>
                </a:tc>
                <a:tc>
                  <a:txBody>
                    <a:bodyPr/>
                    <a:lstStyle/>
                    <a:p>
                      <a:pPr algn="ctr">
                        <a:lnSpc>
                          <a:spcPct val="150000"/>
                        </a:lnSpc>
                        <a:spcAft>
                          <a:spcPts val="0"/>
                        </a:spcAft>
                      </a:pPr>
                      <a:r>
                        <a:rPr lang="en-US" sz="1100" dirty="0">
                          <a:solidFill>
                            <a:schemeClr val="tx1"/>
                          </a:solidFill>
                          <a:effectLst/>
                        </a:rPr>
                        <a:t>Oil Immersion</a:t>
                      </a:r>
                      <a:endParaRPr lang="en-US" sz="1100" dirty="0">
                        <a:solidFill>
                          <a:schemeClr val="tx1"/>
                        </a:solidFill>
                        <a:effectLst/>
                        <a:latin typeface="Times New Roman" panose="02020603050405020304" pitchFamily="18" charset="0"/>
                        <a:ea typeface="Times New Roman" panose="02020603050405020304" pitchFamily="18" charset="0"/>
                      </a:endParaRPr>
                    </a:p>
                  </a:txBody>
                  <a:tcPr marL="60087" marR="60087" marT="0" marB="0"/>
                </a:tc>
                <a:extLst>
                  <a:ext uri="{0D108BD9-81ED-4DB2-BD59-A6C34878D82A}">
                    <a16:rowId xmlns:a16="http://schemas.microsoft.com/office/drawing/2014/main" xmlns="" val="2718374793"/>
                  </a:ext>
                </a:extLst>
              </a:tr>
              <a:tr h="973868">
                <a:tc>
                  <a:txBody>
                    <a:bodyPr/>
                    <a:lstStyle/>
                    <a:p>
                      <a:pPr algn="ctr">
                        <a:lnSpc>
                          <a:spcPct val="150000"/>
                        </a:lnSpc>
                        <a:spcAft>
                          <a:spcPts val="0"/>
                        </a:spcAft>
                      </a:pPr>
                      <a:r>
                        <a:rPr lang="en-US" sz="1100" dirty="0">
                          <a:solidFill>
                            <a:schemeClr val="tx1"/>
                          </a:solidFill>
                          <a:effectLst/>
                        </a:rPr>
                        <a:t>Magnification of objective lens</a:t>
                      </a:r>
                      <a:endParaRPr lang="en-US" sz="1100" dirty="0">
                        <a:solidFill>
                          <a:schemeClr val="tx1"/>
                        </a:solidFill>
                        <a:effectLst/>
                        <a:latin typeface="Times New Roman" panose="02020603050405020304" pitchFamily="18" charset="0"/>
                        <a:ea typeface="Times New Roman" panose="02020603050405020304" pitchFamily="18" charset="0"/>
                      </a:endParaRPr>
                    </a:p>
                  </a:txBody>
                  <a:tcPr marL="60087" marR="60087" marT="0" marB="0"/>
                </a:tc>
                <a:tc>
                  <a:txBody>
                    <a:bodyPr/>
                    <a:lstStyle/>
                    <a:p>
                      <a:pPr algn="r">
                        <a:lnSpc>
                          <a:spcPct val="150000"/>
                        </a:lnSpc>
                        <a:spcAft>
                          <a:spcPts val="0"/>
                        </a:spcAft>
                      </a:pPr>
                      <a:r>
                        <a:rPr lang="en-US" sz="1100">
                          <a:effectLst/>
                        </a:rPr>
                        <a:t> </a:t>
                      </a:r>
                    </a:p>
                    <a:p>
                      <a:pPr algn="r">
                        <a:lnSpc>
                          <a:spcPct val="150000"/>
                        </a:lnSpc>
                        <a:spcAft>
                          <a:spcPts val="0"/>
                        </a:spcAft>
                      </a:pPr>
                      <a:r>
                        <a:rPr lang="en-US" sz="1100">
                          <a:effectLst/>
                        </a:rPr>
                        <a:t>x</a:t>
                      </a:r>
                    </a:p>
                    <a:p>
                      <a:pPr algn="r">
                        <a:lnSpc>
                          <a:spcPct val="150000"/>
                        </a:lnSpc>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60087" marR="60087" marT="0" marB="0" anchor="ctr"/>
                </a:tc>
                <a:tc>
                  <a:txBody>
                    <a:bodyPr/>
                    <a:lstStyle/>
                    <a:p>
                      <a:pPr algn="r">
                        <a:lnSpc>
                          <a:spcPct val="150000"/>
                        </a:lnSpc>
                        <a:spcAft>
                          <a:spcPts val="0"/>
                        </a:spcAft>
                      </a:pPr>
                      <a:r>
                        <a:rPr lang="en-US" sz="1100">
                          <a:effectLst/>
                        </a:rPr>
                        <a:t> </a:t>
                      </a:r>
                    </a:p>
                    <a:p>
                      <a:pPr algn="r">
                        <a:lnSpc>
                          <a:spcPct val="150000"/>
                        </a:lnSpc>
                        <a:spcAft>
                          <a:spcPts val="0"/>
                        </a:spcAft>
                      </a:pPr>
                      <a:r>
                        <a:rPr lang="en-US" sz="1100">
                          <a:effectLst/>
                        </a:rPr>
                        <a:t>x</a:t>
                      </a:r>
                    </a:p>
                    <a:p>
                      <a:pPr algn="r">
                        <a:lnSpc>
                          <a:spcPct val="150000"/>
                        </a:lnSpc>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60087" marR="60087" marT="0" marB="0" anchor="ctr"/>
                </a:tc>
                <a:tc>
                  <a:txBody>
                    <a:bodyPr/>
                    <a:lstStyle/>
                    <a:p>
                      <a:pPr algn="r">
                        <a:lnSpc>
                          <a:spcPct val="150000"/>
                        </a:lnSpc>
                        <a:spcAft>
                          <a:spcPts val="0"/>
                        </a:spcAft>
                      </a:pPr>
                      <a:r>
                        <a:rPr lang="en-US" sz="1100">
                          <a:effectLst/>
                        </a:rPr>
                        <a:t> </a:t>
                      </a:r>
                    </a:p>
                    <a:p>
                      <a:pPr algn="r">
                        <a:lnSpc>
                          <a:spcPct val="150000"/>
                        </a:lnSpc>
                        <a:spcAft>
                          <a:spcPts val="0"/>
                        </a:spcAft>
                      </a:pPr>
                      <a:r>
                        <a:rPr lang="en-US" sz="1100">
                          <a:effectLst/>
                        </a:rPr>
                        <a:t>x</a:t>
                      </a:r>
                    </a:p>
                    <a:p>
                      <a:pPr algn="r">
                        <a:lnSpc>
                          <a:spcPct val="150000"/>
                        </a:lnSpc>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60087" marR="60087" marT="0" marB="0" anchor="ctr"/>
                </a:tc>
                <a:tc>
                  <a:txBody>
                    <a:bodyPr/>
                    <a:lstStyle/>
                    <a:p>
                      <a:pPr algn="r">
                        <a:lnSpc>
                          <a:spcPct val="150000"/>
                        </a:lnSpc>
                        <a:spcAft>
                          <a:spcPts val="0"/>
                        </a:spcAft>
                      </a:pPr>
                      <a:r>
                        <a:rPr lang="en-US" sz="1100">
                          <a:effectLst/>
                        </a:rPr>
                        <a:t> </a:t>
                      </a:r>
                    </a:p>
                    <a:p>
                      <a:pPr algn="r">
                        <a:lnSpc>
                          <a:spcPct val="150000"/>
                        </a:lnSpc>
                        <a:spcAft>
                          <a:spcPts val="0"/>
                        </a:spcAft>
                      </a:pPr>
                      <a:r>
                        <a:rPr lang="en-US" sz="1100">
                          <a:effectLst/>
                        </a:rPr>
                        <a:t>x</a:t>
                      </a:r>
                    </a:p>
                    <a:p>
                      <a:pPr algn="r">
                        <a:lnSpc>
                          <a:spcPct val="150000"/>
                        </a:lnSpc>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60087" marR="60087" marT="0" marB="0" anchor="ctr"/>
                </a:tc>
                <a:extLst>
                  <a:ext uri="{0D108BD9-81ED-4DB2-BD59-A6C34878D82A}">
                    <a16:rowId xmlns:a16="http://schemas.microsoft.com/office/drawing/2014/main" xmlns="" val="1622357478"/>
                  </a:ext>
                </a:extLst>
              </a:tr>
              <a:tr h="973868">
                <a:tc>
                  <a:txBody>
                    <a:bodyPr/>
                    <a:lstStyle/>
                    <a:p>
                      <a:pPr algn="ctr">
                        <a:lnSpc>
                          <a:spcPct val="150000"/>
                        </a:lnSpc>
                        <a:spcAft>
                          <a:spcPts val="0"/>
                        </a:spcAft>
                      </a:pPr>
                      <a:r>
                        <a:rPr lang="en-US" sz="1100" dirty="0">
                          <a:solidFill>
                            <a:schemeClr val="tx1"/>
                          </a:solidFill>
                          <a:effectLst/>
                        </a:rPr>
                        <a:t>Total magnification</a:t>
                      </a:r>
                      <a:endParaRPr lang="en-US" sz="1100" dirty="0">
                        <a:solidFill>
                          <a:schemeClr val="tx1"/>
                        </a:solidFill>
                        <a:effectLst/>
                        <a:latin typeface="Times New Roman" panose="02020603050405020304" pitchFamily="18" charset="0"/>
                        <a:ea typeface="Times New Roman" panose="02020603050405020304" pitchFamily="18" charset="0"/>
                      </a:endParaRPr>
                    </a:p>
                  </a:txBody>
                  <a:tcPr marL="60087" marR="60087" marT="0" marB="0"/>
                </a:tc>
                <a:tc>
                  <a:txBody>
                    <a:bodyPr/>
                    <a:lstStyle/>
                    <a:p>
                      <a:pPr algn="r">
                        <a:lnSpc>
                          <a:spcPct val="150000"/>
                        </a:lnSpc>
                        <a:spcAft>
                          <a:spcPts val="0"/>
                        </a:spcAft>
                      </a:pPr>
                      <a:r>
                        <a:rPr lang="en-US" sz="1100">
                          <a:effectLst/>
                        </a:rPr>
                        <a:t> </a:t>
                      </a:r>
                    </a:p>
                    <a:p>
                      <a:pPr algn="r">
                        <a:lnSpc>
                          <a:spcPct val="150000"/>
                        </a:lnSpc>
                        <a:spcAft>
                          <a:spcPts val="0"/>
                        </a:spcAft>
                      </a:pPr>
                      <a:r>
                        <a:rPr lang="en-US" sz="1100">
                          <a:effectLst/>
                        </a:rPr>
                        <a:t>x</a:t>
                      </a:r>
                    </a:p>
                    <a:p>
                      <a:pPr algn="r">
                        <a:lnSpc>
                          <a:spcPct val="150000"/>
                        </a:lnSpc>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60087" marR="60087" marT="0" marB="0" anchor="ctr"/>
                </a:tc>
                <a:tc>
                  <a:txBody>
                    <a:bodyPr/>
                    <a:lstStyle/>
                    <a:p>
                      <a:pPr algn="r">
                        <a:lnSpc>
                          <a:spcPct val="150000"/>
                        </a:lnSpc>
                        <a:spcAft>
                          <a:spcPts val="0"/>
                        </a:spcAft>
                      </a:pPr>
                      <a:r>
                        <a:rPr lang="en-US" sz="1100">
                          <a:effectLst/>
                        </a:rPr>
                        <a:t> </a:t>
                      </a:r>
                    </a:p>
                    <a:p>
                      <a:pPr algn="r">
                        <a:lnSpc>
                          <a:spcPct val="150000"/>
                        </a:lnSpc>
                        <a:spcAft>
                          <a:spcPts val="0"/>
                        </a:spcAft>
                      </a:pPr>
                      <a:r>
                        <a:rPr lang="en-US" sz="1100">
                          <a:effectLst/>
                        </a:rPr>
                        <a:t>x</a:t>
                      </a:r>
                    </a:p>
                    <a:p>
                      <a:pPr algn="r">
                        <a:lnSpc>
                          <a:spcPct val="150000"/>
                        </a:lnSpc>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60087" marR="60087" marT="0" marB="0" anchor="ctr"/>
                </a:tc>
                <a:tc>
                  <a:txBody>
                    <a:bodyPr/>
                    <a:lstStyle/>
                    <a:p>
                      <a:pPr algn="r">
                        <a:lnSpc>
                          <a:spcPct val="150000"/>
                        </a:lnSpc>
                        <a:spcAft>
                          <a:spcPts val="0"/>
                        </a:spcAft>
                      </a:pPr>
                      <a:r>
                        <a:rPr lang="en-US" sz="1100">
                          <a:effectLst/>
                        </a:rPr>
                        <a:t> </a:t>
                      </a:r>
                    </a:p>
                    <a:p>
                      <a:pPr algn="r">
                        <a:lnSpc>
                          <a:spcPct val="150000"/>
                        </a:lnSpc>
                        <a:spcAft>
                          <a:spcPts val="0"/>
                        </a:spcAft>
                      </a:pPr>
                      <a:r>
                        <a:rPr lang="en-US" sz="1100">
                          <a:effectLst/>
                        </a:rPr>
                        <a:t>x</a:t>
                      </a:r>
                    </a:p>
                    <a:p>
                      <a:pPr algn="r">
                        <a:lnSpc>
                          <a:spcPct val="150000"/>
                        </a:lnSpc>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60087" marR="60087" marT="0" marB="0" anchor="ctr"/>
                </a:tc>
                <a:tc>
                  <a:txBody>
                    <a:bodyPr/>
                    <a:lstStyle/>
                    <a:p>
                      <a:pPr algn="r">
                        <a:lnSpc>
                          <a:spcPct val="150000"/>
                        </a:lnSpc>
                        <a:spcAft>
                          <a:spcPts val="0"/>
                        </a:spcAft>
                      </a:pPr>
                      <a:r>
                        <a:rPr lang="en-US" sz="1100">
                          <a:effectLst/>
                        </a:rPr>
                        <a:t> </a:t>
                      </a:r>
                    </a:p>
                    <a:p>
                      <a:pPr algn="r">
                        <a:lnSpc>
                          <a:spcPct val="150000"/>
                        </a:lnSpc>
                        <a:spcAft>
                          <a:spcPts val="0"/>
                        </a:spcAft>
                      </a:pPr>
                      <a:r>
                        <a:rPr lang="en-US" sz="1100">
                          <a:effectLst/>
                        </a:rPr>
                        <a:t>x</a:t>
                      </a:r>
                    </a:p>
                    <a:p>
                      <a:pPr algn="r">
                        <a:lnSpc>
                          <a:spcPct val="150000"/>
                        </a:lnSpc>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60087" marR="60087" marT="0" marB="0" anchor="ctr"/>
                </a:tc>
                <a:extLst>
                  <a:ext uri="{0D108BD9-81ED-4DB2-BD59-A6C34878D82A}">
                    <a16:rowId xmlns:a16="http://schemas.microsoft.com/office/drawing/2014/main" xmlns="" val="2819354501"/>
                  </a:ext>
                </a:extLst>
              </a:tr>
              <a:tr h="973868">
                <a:tc>
                  <a:txBody>
                    <a:bodyPr/>
                    <a:lstStyle/>
                    <a:p>
                      <a:pPr algn="ctr">
                        <a:lnSpc>
                          <a:spcPct val="150000"/>
                        </a:lnSpc>
                        <a:spcAft>
                          <a:spcPts val="0"/>
                        </a:spcAft>
                      </a:pPr>
                      <a:r>
                        <a:rPr lang="en-US" sz="1100" dirty="0">
                          <a:solidFill>
                            <a:schemeClr val="tx1"/>
                          </a:solidFill>
                          <a:effectLst/>
                        </a:rPr>
                        <a:t>Working distance</a:t>
                      </a:r>
                      <a:endParaRPr lang="en-US" sz="1100" dirty="0">
                        <a:solidFill>
                          <a:schemeClr val="tx1"/>
                        </a:solidFill>
                        <a:effectLst/>
                        <a:latin typeface="Times New Roman" panose="02020603050405020304" pitchFamily="18" charset="0"/>
                        <a:ea typeface="Times New Roman" panose="02020603050405020304" pitchFamily="18" charset="0"/>
                      </a:endParaRPr>
                    </a:p>
                  </a:txBody>
                  <a:tcPr marL="60087" marR="60087" marT="0" marB="0"/>
                </a:tc>
                <a:tc>
                  <a:txBody>
                    <a:bodyPr/>
                    <a:lstStyle/>
                    <a:p>
                      <a:pPr algn="r">
                        <a:lnSpc>
                          <a:spcPct val="150000"/>
                        </a:lnSpc>
                        <a:spcAft>
                          <a:spcPts val="0"/>
                        </a:spcAft>
                      </a:pPr>
                      <a:r>
                        <a:rPr lang="en-US" sz="1100">
                          <a:effectLst/>
                        </a:rPr>
                        <a:t> </a:t>
                      </a:r>
                    </a:p>
                    <a:p>
                      <a:pPr algn="r">
                        <a:lnSpc>
                          <a:spcPct val="150000"/>
                        </a:lnSpc>
                        <a:spcAft>
                          <a:spcPts val="0"/>
                        </a:spcAft>
                      </a:pPr>
                      <a:r>
                        <a:rPr lang="en-US" sz="1100">
                          <a:effectLst/>
                        </a:rPr>
                        <a:t>mm</a:t>
                      </a:r>
                    </a:p>
                    <a:p>
                      <a:pPr algn="r">
                        <a:lnSpc>
                          <a:spcPct val="150000"/>
                        </a:lnSpc>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60087" marR="60087" marT="0" marB="0" anchor="ctr"/>
                </a:tc>
                <a:tc>
                  <a:txBody>
                    <a:bodyPr/>
                    <a:lstStyle/>
                    <a:p>
                      <a:pPr algn="r">
                        <a:lnSpc>
                          <a:spcPct val="150000"/>
                        </a:lnSpc>
                        <a:spcAft>
                          <a:spcPts val="0"/>
                        </a:spcAft>
                      </a:pPr>
                      <a:r>
                        <a:rPr lang="en-US" sz="1100">
                          <a:effectLst/>
                        </a:rPr>
                        <a:t>mm</a:t>
                      </a:r>
                      <a:endParaRPr lang="en-US" sz="1100">
                        <a:effectLst/>
                        <a:latin typeface="Times New Roman" panose="02020603050405020304" pitchFamily="18" charset="0"/>
                        <a:ea typeface="Times New Roman" panose="02020603050405020304" pitchFamily="18" charset="0"/>
                      </a:endParaRPr>
                    </a:p>
                  </a:txBody>
                  <a:tcPr marL="60087" marR="60087" marT="0" marB="0" anchor="ctr"/>
                </a:tc>
                <a:tc>
                  <a:txBody>
                    <a:bodyPr/>
                    <a:lstStyle/>
                    <a:p>
                      <a:pPr algn="r">
                        <a:lnSpc>
                          <a:spcPct val="150000"/>
                        </a:lnSpc>
                        <a:spcAft>
                          <a:spcPts val="0"/>
                        </a:spcAft>
                      </a:pPr>
                      <a:r>
                        <a:rPr lang="en-US" sz="1100">
                          <a:effectLst/>
                        </a:rPr>
                        <a:t>mm</a:t>
                      </a:r>
                      <a:endParaRPr lang="en-US" sz="1100">
                        <a:effectLst/>
                        <a:latin typeface="Times New Roman" panose="02020603050405020304" pitchFamily="18" charset="0"/>
                        <a:ea typeface="Times New Roman" panose="02020603050405020304" pitchFamily="18" charset="0"/>
                      </a:endParaRPr>
                    </a:p>
                  </a:txBody>
                  <a:tcPr marL="60087" marR="60087" marT="0" marB="0" anchor="ctr"/>
                </a:tc>
                <a:tc>
                  <a:txBody>
                    <a:bodyPr/>
                    <a:lstStyle/>
                    <a:p>
                      <a:pPr algn="r">
                        <a:lnSpc>
                          <a:spcPct val="150000"/>
                        </a:lnSpc>
                        <a:spcAft>
                          <a:spcPts val="0"/>
                        </a:spcAft>
                      </a:pPr>
                      <a:r>
                        <a:rPr lang="en-US" sz="1100" dirty="0">
                          <a:effectLst/>
                        </a:rPr>
                        <a:t>mm</a:t>
                      </a:r>
                      <a:endParaRPr lang="en-US" sz="1100" dirty="0">
                        <a:effectLst/>
                        <a:latin typeface="Times New Roman" panose="02020603050405020304" pitchFamily="18" charset="0"/>
                        <a:ea typeface="Times New Roman" panose="02020603050405020304" pitchFamily="18" charset="0"/>
                      </a:endParaRPr>
                    </a:p>
                  </a:txBody>
                  <a:tcPr marL="60087" marR="60087" marT="0" marB="0" anchor="ctr"/>
                </a:tc>
                <a:extLst>
                  <a:ext uri="{0D108BD9-81ED-4DB2-BD59-A6C34878D82A}">
                    <a16:rowId xmlns:a16="http://schemas.microsoft.com/office/drawing/2014/main" xmlns="" val="1694519447"/>
                  </a:ext>
                </a:extLst>
              </a:tr>
              <a:tr h="1312070">
                <a:tc>
                  <a:txBody>
                    <a:bodyPr/>
                    <a:lstStyle/>
                    <a:p>
                      <a:pPr algn="ctr">
                        <a:lnSpc>
                          <a:spcPct val="150000"/>
                        </a:lnSpc>
                        <a:spcAft>
                          <a:spcPts val="0"/>
                        </a:spcAft>
                      </a:pPr>
                      <a:r>
                        <a:rPr lang="en-US" sz="1100" dirty="0">
                          <a:solidFill>
                            <a:schemeClr val="tx1"/>
                          </a:solidFill>
                          <a:effectLst/>
                        </a:rPr>
                        <a:t>Detail observed (draw or describe)</a:t>
                      </a:r>
                      <a:endParaRPr lang="en-US" sz="1100" dirty="0">
                        <a:solidFill>
                          <a:schemeClr val="tx1"/>
                        </a:solidFill>
                        <a:effectLst/>
                        <a:latin typeface="Times New Roman" panose="02020603050405020304" pitchFamily="18" charset="0"/>
                        <a:ea typeface="Times New Roman" panose="02020603050405020304" pitchFamily="18" charset="0"/>
                      </a:endParaRPr>
                    </a:p>
                  </a:txBody>
                  <a:tcPr marL="60087" marR="60087" marT="0" marB="0"/>
                </a:tc>
                <a:tc>
                  <a:txBody>
                    <a:bodyPr/>
                    <a:lstStyle/>
                    <a:p>
                      <a:pPr algn="r">
                        <a:lnSpc>
                          <a:spcPct val="150000"/>
                        </a:lnSpc>
                        <a:spcAft>
                          <a:spcPts val="0"/>
                        </a:spcAft>
                      </a:pPr>
                      <a:r>
                        <a:rPr lang="en-US" sz="1100">
                          <a:effectLst/>
                        </a:rPr>
                        <a:t> </a:t>
                      </a:r>
                    </a:p>
                    <a:p>
                      <a:pPr algn="r">
                        <a:lnSpc>
                          <a:spcPct val="150000"/>
                        </a:lnSpc>
                        <a:spcAft>
                          <a:spcPts val="0"/>
                        </a:spcAft>
                      </a:pPr>
                      <a:r>
                        <a:rPr lang="en-US" sz="1100">
                          <a:effectLst/>
                        </a:rPr>
                        <a:t> </a:t>
                      </a:r>
                    </a:p>
                    <a:p>
                      <a:pPr algn="r">
                        <a:lnSpc>
                          <a:spcPct val="150000"/>
                        </a:lnSpc>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60087" marR="60087" marT="0" marB="0" anchor="ctr"/>
                </a:tc>
                <a:tc>
                  <a:txBody>
                    <a:bodyPr/>
                    <a:lstStyle/>
                    <a:p>
                      <a:pPr algn="r">
                        <a:lnSpc>
                          <a:spcPct val="150000"/>
                        </a:lnSpc>
                        <a:spcAft>
                          <a:spcPts val="0"/>
                        </a:spcAft>
                      </a:pPr>
                      <a:r>
                        <a:rPr lang="en-US" sz="1100" dirty="0">
                          <a:effectLst/>
                        </a:rPr>
                        <a:t> </a:t>
                      </a:r>
                      <a:endParaRPr lang="en-US" sz="1100" dirty="0">
                        <a:effectLst/>
                        <a:latin typeface="Times New Roman" panose="02020603050405020304" pitchFamily="18" charset="0"/>
                        <a:ea typeface="Times New Roman" panose="02020603050405020304" pitchFamily="18" charset="0"/>
                      </a:endParaRPr>
                    </a:p>
                  </a:txBody>
                  <a:tcPr marL="60087" marR="60087" marT="0" marB="0" anchor="ctr"/>
                </a:tc>
                <a:tc>
                  <a:txBody>
                    <a:bodyPr/>
                    <a:lstStyle/>
                    <a:p>
                      <a:pPr algn="r">
                        <a:lnSpc>
                          <a:spcPct val="150000"/>
                        </a:lnSpc>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60087" marR="60087" marT="0" marB="0" anchor="ctr"/>
                </a:tc>
                <a:tc>
                  <a:txBody>
                    <a:bodyPr/>
                    <a:lstStyle/>
                    <a:p>
                      <a:pPr algn="r">
                        <a:lnSpc>
                          <a:spcPct val="150000"/>
                        </a:lnSpc>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60087" marR="60087" marT="0" marB="0" anchor="ctr"/>
                </a:tc>
                <a:extLst>
                  <a:ext uri="{0D108BD9-81ED-4DB2-BD59-A6C34878D82A}">
                    <a16:rowId xmlns:a16="http://schemas.microsoft.com/office/drawing/2014/main" xmlns="" val="2585314594"/>
                  </a:ext>
                </a:extLst>
              </a:tr>
              <a:tr h="1238393">
                <a:tc>
                  <a:txBody>
                    <a:bodyPr/>
                    <a:lstStyle/>
                    <a:p>
                      <a:pPr algn="ctr">
                        <a:lnSpc>
                          <a:spcPct val="150000"/>
                        </a:lnSpc>
                        <a:spcAft>
                          <a:spcPts val="0"/>
                        </a:spcAft>
                      </a:pPr>
                      <a:r>
                        <a:rPr lang="en-US" sz="1100" dirty="0">
                          <a:solidFill>
                            <a:schemeClr val="tx1"/>
                          </a:solidFill>
                          <a:effectLst/>
                        </a:rPr>
                        <a:t>Field size (diameter)</a:t>
                      </a:r>
                    </a:p>
                    <a:p>
                      <a:pPr algn="ctr">
                        <a:lnSpc>
                          <a:spcPct val="150000"/>
                        </a:lnSpc>
                        <a:spcAft>
                          <a:spcPts val="0"/>
                        </a:spcAft>
                      </a:pPr>
                      <a:r>
                        <a:rPr lang="en-US" sz="1100" dirty="0">
                          <a:solidFill>
                            <a:schemeClr val="tx1"/>
                          </a:solidFill>
                          <a:effectLst/>
                        </a:rPr>
                        <a:t> </a:t>
                      </a:r>
                      <a:endParaRPr lang="en-US" sz="1100" dirty="0">
                        <a:solidFill>
                          <a:schemeClr val="tx1"/>
                        </a:solidFill>
                        <a:effectLst/>
                        <a:latin typeface="Times New Roman" panose="02020603050405020304" pitchFamily="18" charset="0"/>
                        <a:ea typeface="Times New Roman" panose="02020603050405020304" pitchFamily="18" charset="0"/>
                      </a:endParaRPr>
                    </a:p>
                  </a:txBody>
                  <a:tcPr marL="60087" marR="60087" marT="0" marB="0"/>
                </a:tc>
                <a:tc>
                  <a:txBody>
                    <a:bodyPr/>
                    <a:lstStyle/>
                    <a:p>
                      <a:pPr algn="r">
                        <a:lnSpc>
                          <a:spcPct val="150000"/>
                        </a:lnSpc>
                        <a:spcAft>
                          <a:spcPts val="0"/>
                        </a:spcAft>
                      </a:pPr>
                      <a:r>
                        <a:rPr lang="en-US" sz="1100">
                          <a:effectLst/>
                        </a:rPr>
                        <a:t>mm</a:t>
                      </a:r>
                    </a:p>
                    <a:p>
                      <a:pPr algn="r">
                        <a:lnSpc>
                          <a:spcPct val="150000"/>
                        </a:lnSpc>
                        <a:spcAft>
                          <a:spcPts val="0"/>
                        </a:spcAft>
                      </a:pPr>
                      <a:r>
                        <a:rPr lang="en-US" sz="1100">
                          <a:effectLst/>
                        </a:rPr>
                        <a:t>mm</a:t>
                      </a:r>
                      <a:endParaRPr lang="en-US" sz="1100">
                        <a:effectLst/>
                        <a:latin typeface="Times New Roman" panose="02020603050405020304" pitchFamily="18" charset="0"/>
                        <a:ea typeface="Times New Roman" panose="02020603050405020304" pitchFamily="18" charset="0"/>
                      </a:endParaRPr>
                    </a:p>
                  </a:txBody>
                  <a:tcPr marL="60087" marR="60087" marT="0" marB="0" anchor="ctr"/>
                </a:tc>
                <a:tc>
                  <a:txBody>
                    <a:bodyPr/>
                    <a:lstStyle/>
                    <a:p>
                      <a:pPr algn="r">
                        <a:lnSpc>
                          <a:spcPct val="150000"/>
                        </a:lnSpc>
                        <a:spcAft>
                          <a:spcPts val="0"/>
                        </a:spcAft>
                      </a:pPr>
                      <a:r>
                        <a:rPr lang="en-US" sz="1100">
                          <a:effectLst/>
                        </a:rPr>
                        <a:t>mm</a:t>
                      </a:r>
                    </a:p>
                    <a:p>
                      <a:pPr algn="r">
                        <a:lnSpc>
                          <a:spcPct val="150000"/>
                        </a:lnSpc>
                        <a:spcAft>
                          <a:spcPts val="0"/>
                        </a:spcAft>
                      </a:pPr>
                      <a:r>
                        <a:rPr lang="en-US" sz="1100">
                          <a:effectLst/>
                        </a:rPr>
                        <a:t>mm</a:t>
                      </a:r>
                      <a:endParaRPr lang="en-US" sz="1100">
                        <a:effectLst/>
                        <a:latin typeface="Times New Roman" panose="02020603050405020304" pitchFamily="18" charset="0"/>
                        <a:ea typeface="Times New Roman" panose="02020603050405020304" pitchFamily="18" charset="0"/>
                      </a:endParaRPr>
                    </a:p>
                  </a:txBody>
                  <a:tcPr marL="60087" marR="60087" marT="0" marB="0" anchor="ctr"/>
                </a:tc>
                <a:tc>
                  <a:txBody>
                    <a:bodyPr/>
                    <a:lstStyle/>
                    <a:p>
                      <a:pPr algn="r">
                        <a:lnSpc>
                          <a:spcPct val="150000"/>
                        </a:lnSpc>
                        <a:spcAft>
                          <a:spcPts val="0"/>
                        </a:spcAft>
                      </a:pPr>
                      <a:r>
                        <a:rPr lang="en-US" sz="1100">
                          <a:effectLst/>
                        </a:rPr>
                        <a:t>mm</a:t>
                      </a:r>
                    </a:p>
                    <a:p>
                      <a:pPr algn="r">
                        <a:lnSpc>
                          <a:spcPct val="150000"/>
                        </a:lnSpc>
                        <a:spcAft>
                          <a:spcPts val="0"/>
                        </a:spcAft>
                      </a:pPr>
                      <a:r>
                        <a:rPr lang="en-US" sz="1100">
                          <a:effectLst/>
                        </a:rPr>
                        <a:t>mm</a:t>
                      </a:r>
                      <a:endParaRPr lang="en-US" sz="1100">
                        <a:effectLst/>
                        <a:latin typeface="Times New Roman" panose="02020603050405020304" pitchFamily="18" charset="0"/>
                        <a:ea typeface="Times New Roman" panose="02020603050405020304" pitchFamily="18" charset="0"/>
                      </a:endParaRPr>
                    </a:p>
                  </a:txBody>
                  <a:tcPr marL="60087" marR="60087" marT="0" marB="0" anchor="ctr"/>
                </a:tc>
                <a:tc>
                  <a:txBody>
                    <a:bodyPr/>
                    <a:lstStyle/>
                    <a:p>
                      <a:pPr algn="r">
                        <a:lnSpc>
                          <a:spcPct val="150000"/>
                        </a:lnSpc>
                        <a:spcAft>
                          <a:spcPts val="0"/>
                        </a:spcAft>
                      </a:pPr>
                      <a:r>
                        <a:rPr lang="en-US" sz="1100" dirty="0">
                          <a:effectLst/>
                        </a:rPr>
                        <a:t>mm</a:t>
                      </a:r>
                    </a:p>
                    <a:p>
                      <a:pPr algn="r">
                        <a:lnSpc>
                          <a:spcPct val="150000"/>
                        </a:lnSpc>
                        <a:spcAft>
                          <a:spcPts val="0"/>
                        </a:spcAft>
                      </a:pPr>
                      <a:r>
                        <a:rPr lang="en-US" sz="1100" dirty="0">
                          <a:effectLst/>
                        </a:rPr>
                        <a:t>mm</a:t>
                      </a:r>
                      <a:endParaRPr lang="en-US" sz="1100" dirty="0">
                        <a:effectLst/>
                        <a:latin typeface="Times New Roman" panose="02020603050405020304" pitchFamily="18" charset="0"/>
                        <a:ea typeface="Times New Roman" panose="02020603050405020304" pitchFamily="18" charset="0"/>
                      </a:endParaRPr>
                    </a:p>
                  </a:txBody>
                  <a:tcPr marL="60087" marR="60087" marT="0" marB="0" anchor="ctr"/>
                </a:tc>
                <a:extLst>
                  <a:ext uri="{0D108BD9-81ED-4DB2-BD59-A6C34878D82A}">
                    <a16:rowId xmlns:a16="http://schemas.microsoft.com/office/drawing/2014/main" xmlns="" val="616658496"/>
                  </a:ext>
                </a:extLst>
              </a:tr>
            </a:tbl>
          </a:graphicData>
        </a:graphic>
      </p:graphicFrame>
    </p:spTree>
    <p:extLst>
      <p:ext uri="{BB962C8B-B14F-4D97-AF65-F5344CB8AC3E}">
        <p14:creationId xmlns:p14="http://schemas.microsoft.com/office/powerpoint/2010/main" val="3959843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E71200-78B8-4A91-B575-8C632996C735}"/>
              </a:ext>
            </a:extLst>
          </p:cNvPr>
          <p:cNvSpPr>
            <a:spLocks noGrp="1"/>
          </p:cNvSpPr>
          <p:nvPr>
            <p:ph type="title"/>
          </p:nvPr>
        </p:nvSpPr>
        <p:spPr>
          <a:xfrm>
            <a:off x="457200" y="613305"/>
            <a:ext cx="8229600" cy="673629"/>
          </a:xfrm>
        </p:spPr>
        <p:txBody>
          <a:bodyPr/>
          <a:lstStyle/>
          <a:p>
            <a:pPr algn="l"/>
            <a:r>
              <a:rPr lang="en-US" sz="3200" b="1" dirty="0">
                <a:solidFill>
                  <a:srgbClr val="0070C0"/>
                </a:solidFill>
              </a:rPr>
              <a:t>Background Information</a:t>
            </a:r>
            <a:r>
              <a:rPr lang="en-US" sz="3200" dirty="0">
                <a:solidFill>
                  <a:srgbClr val="0070C0"/>
                </a:solidFill>
              </a:rPr>
              <a:t/>
            </a:r>
            <a:br>
              <a:rPr lang="en-US" sz="3200" dirty="0">
                <a:solidFill>
                  <a:srgbClr val="0070C0"/>
                </a:solidFill>
              </a:rPr>
            </a:br>
            <a:endParaRPr lang="en-US" sz="3200" dirty="0">
              <a:solidFill>
                <a:srgbClr val="0070C0"/>
              </a:solidFill>
            </a:endParaRPr>
          </a:p>
        </p:txBody>
      </p:sp>
      <p:sp>
        <p:nvSpPr>
          <p:cNvPr id="3" name="Content Placeholder 2">
            <a:extLst>
              <a:ext uri="{FF2B5EF4-FFF2-40B4-BE49-F238E27FC236}">
                <a16:creationId xmlns:a16="http://schemas.microsoft.com/office/drawing/2014/main" xmlns="" id="{7E5F428F-570B-4477-B1F6-2B0B433A6770}"/>
              </a:ext>
            </a:extLst>
          </p:cNvPr>
          <p:cNvSpPr>
            <a:spLocks noGrp="1"/>
          </p:cNvSpPr>
          <p:nvPr>
            <p:ph idx="1"/>
          </p:nvPr>
        </p:nvSpPr>
        <p:spPr>
          <a:xfrm>
            <a:off x="457200" y="1069627"/>
            <a:ext cx="8229600" cy="3321751"/>
          </a:xfrm>
        </p:spPr>
        <p:txBody>
          <a:bodyPr/>
          <a:lstStyle/>
          <a:p>
            <a:pPr>
              <a:lnSpc>
                <a:spcPct val="150000"/>
              </a:lnSpc>
            </a:pPr>
            <a:r>
              <a:rPr lang="en-US" sz="1800" dirty="0"/>
              <a:t>The microscope is one of the most commonly used instruments in the medical colleges, and in clinical laboratories. Students of physiology use it in the study of morphology of blood cells and in counting their numbers</a:t>
            </a:r>
            <a:r>
              <a:rPr lang="en-US" sz="1800" dirty="0" smtClean="0"/>
              <a:t>.  </a:t>
            </a:r>
          </a:p>
          <a:p>
            <a:pPr marL="0" indent="0">
              <a:lnSpc>
                <a:spcPct val="150000"/>
              </a:lnSpc>
              <a:buNone/>
            </a:pPr>
            <a:r>
              <a:rPr lang="en-US" sz="1800" dirty="0" smtClean="0"/>
              <a:t> </a:t>
            </a:r>
            <a:endParaRPr lang="en-US" sz="1800" dirty="0"/>
          </a:p>
          <a:p>
            <a:pPr>
              <a:lnSpc>
                <a:spcPct val="150000"/>
              </a:lnSpc>
            </a:pPr>
            <a:r>
              <a:rPr lang="en-US" sz="1800" i="1" dirty="0"/>
              <a:t> </a:t>
            </a:r>
            <a:r>
              <a:rPr lang="en-US" sz="1800" dirty="0"/>
              <a:t>In this laboratory, you will be using a compound light microscope.  Light microscopes use light and refraction (bending of light) to magnify small objects to view them better; the term compound means that two lenses are used (an ocular lens, or eyepiece, and an objective lens).</a:t>
            </a:r>
          </a:p>
        </p:txBody>
      </p:sp>
      <p:sp>
        <p:nvSpPr>
          <p:cNvPr id="4" name="TextBox 3">
            <a:extLst>
              <a:ext uri="{FF2B5EF4-FFF2-40B4-BE49-F238E27FC236}">
                <a16:creationId xmlns:a16="http://schemas.microsoft.com/office/drawing/2014/main" xmlns="" id="{99E4ECBA-29A9-4A83-A274-7ED7061C6DBA}"/>
              </a:ext>
            </a:extLst>
          </p:cNvPr>
          <p:cNvSpPr txBox="1"/>
          <p:nvPr/>
        </p:nvSpPr>
        <p:spPr>
          <a:xfrm>
            <a:off x="722489" y="4405666"/>
            <a:ext cx="2540000" cy="1077218"/>
          </a:xfrm>
          <a:prstGeom prst="rect">
            <a:avLst/>
          </a:prstGeom>
          <a:noFill/>
        </p:spPr>
        <p:txBody>
          <a:bodyPr wrap="square" rtlCol="0">
            <a:spAutoFit/>
          </a:bodyPr>
          <a:lstStyle/>
          <a:p>
            <a:r>
              <a:rPr lang="en-US" sz="3200" b="1" dirty="0" smtClean="0">
                <a:solidFill>
                  <a:srgbClr val="0070C0"/>
                </a:solidFill>
              </a:rPr>
              <a:t> </a:t>
            </a:r>
          </a:p>
          <a:p>
            <a:r>
              <a:rPr lang="en-US" sz="3200" b="1" dirty="0" smtClean="0">
                <a:solidFill>
                  <a:srgbClr val="0070C0"/>
                </a:solidFill>
              </a:rPr>
              <a:t>Aim</a:t>
            </a:r>
            <a:r>
              <a:rPr lang="en-US" sz="3200" b="1" dirty="0">
                <a:solidFill>
                  <a:srgbClr val="0070C0"/>
                </a:solidFill>
              </a:rPr>
              <a:t>:</a:t>
            </a:r>
          </a:p>
        </p:txBody>
      </p:sp>
      <p:sp>
        <p:nvSpPr>
          <p:cNvPr id="5" name="TextBox 4">
            <a:extLst>
              <a:ext uri="{FF2B5EF4-FFF2-40B4-BE49-F238E27FC236}">
                <a16:creationId xmlns:a16="http://schemas.microsoft.com/office/drawing/2014/main" xmlns="" id="{28D4F8A3-D20C-4817-BFD1-AAC18BCE760A}"/>
              </a:ext>
            </a:extLst>
          </p:cNvPr>
          <p:cNvSpPr txBox="1"/>
          <p:nvPr/>
        </p:nvSpPr>
        <p:spPr>
          <a:xfrm>
            <a:off x="733778" y="5440550"/>
            <a:ext cx="7676444" cy="1200329"/>
          </a:xfrm>
          <a:prstGeom prst="rect">
            <a:avLst/>
          </a:prstGeom>
          <a:noFill/>
        </p:spPr>
        <p:txBody>
          <a:bodyPr wrap="square" rtlCol="0">
            <a:spAutoFit/>
          </a:bodyPr>
          <a:lstStyle/>
          <a:p>
            <a:pPr>
              <a:lnSpc>
                <a:spcPct val="150000"/>
              </a:lnSpc>
            </a:pPr>
            <a:r>
              <a:rPr lang="en-US" dirty="0"/>
              <a:t>To study the parts of a compound microscope and to view the hemocytometer slides under microscope.</a:t>
            </a:r>
          </a:p>
          <a:p>
            <a:endParaRPr lang="en-US" dirty="0"/>
          </a:p>
        </p:txBody>
      </p:sp>
    </p:spTree>
    <p:extLst>
      <p:ext uri="{BB962C8B-B14F-4D97-AF65-F5344CB8AC3E}">
        <p14:creationId xmlns:p14="http://schemas.microsoft.com/office/powerpoint/2010/main" val="33580586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9F7EEB-F598-4500-BAAD-AAB119F6686F}"/>
              </a:ext>
            </a:extLst>
          </p:cNvPr>
          <p:cNvSpPr>
            <a:spLocks noGrp="1"/>
          </p:cNvSpPr>
          <p:nvPr>
            <p:ph type="title"/>
          </p:nvPr>
        </p:nvSpPr>
        <p:spPr/>
        <p:txBody>
          <a:bodyPr/>
          <a:lstStyle/>
          <a:p>
            <a:pPr algn="l"/>
            <a:r>
              <a:rPr lang="en-US" sz="3200" b="1" dirty="0">
                <a:solidFill>
                  <a:srgbClr val="0070C0"/>
                </a:solidFill>
              </a:rPr>
              <a:t>Parts of the Compound Microscope:</a:t>
            </a:r>
          </a:p>
        </p:txBody>
      </p:sp>
      <p:pic>
        <p:nvPicPr>
          <p:cNvPr id="5" name="Content Placeholder 4">
            <a:extLst>
              <a:ext uri="{FF2B5EF4-FFF2-40B4-BE49-F238E27FC236}">
                <a16:creationId xmlns:a16="http://schemas.microsoft.com/office/drawing/2014/main" xmlns="" id="{86A817A4-A990-4CB3-BF1B-C7452BE17EC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0533" y="1519759"/>
            <a:ext cx="7382933" cy="5157621"/>
          </a:xfrm>
        </p:spPr>
      </p:pic>
    </p:spTree>
    <p:extLst>
      <p:ext uri="{BB962C8B-B14F-4D97-AF65-F5344CB8AC3E}">
        <p14:creationId xmlns:p14="http://schemas.microsoft.com/office/powerpoint/2010/main" val="20249109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0D942B6-71F2-4E35-BC04-5F9BF7C63DC7}"/>
              </a:ext>
            </a:extLst>
          </p:cNvPr>
          <p:cNvSpPr>
            <a:spLocks noGrp="1"/>
          </p:cNvSpPr>
          <p:nvPr>
            <p:ph idx="1"/>
          </p:nvPr>
        </p:nvSpPr>
        <p:spPr>
          <a:xfrm>
            <a:off x="400756" y="313270"/>
            <a:ext cx="8229600" cy="6256863"/>
          </a:xfrm>
        </p:spPr>
        <p:txBody>
          <a:bodyPr/>
          <a:lstStyle/>
          <a:p>
            <a:pPr lvl="0"/>
            <a:r>
              <a:rPr lang="en-US" sz="1800" b="1" dirty="0">
                <a:solidFill>
                  <a:srgbClr val="00B0F0"/>
                </a:solidFill>
              </a:rPr>
              <a:t>Base</a:t>
            </a:r>
            <a:r>
              <a:rPr lang="en-US" sz="1800" dirty="0"/>
              <a:t>:  Supports the microscope.</a:t>
            </a:r>
          </a:p>
          <a:p>
            <a:pPr lvl="0"/>
            <a:endParaRPr lang="en-US" sz="1800" dirty="0"/>
          </a:p>
          <a:p>
            <a:pPr lvl="0"/>
            <a:r>
              <a:rPr lang="en-US" sz="1800" b="1" dirty="0">
                <a:solidFill>
                  <a:srgbClr val="00B0F0"/>
                </a:solidFill>
              </a:rPr>
              <a:t>Substage light:  </a:t>
            </a:r>
            <a:r>
              <a:rPr lang="en-US" sz="1800" dirty="0"/>
              <a:t>Located in the base, the light passes directly upward through the microscope.</a:t>
            </a:r>
          </a:p>
          <a:p>
            <a:pPr lvl="0"/>
            <a:endParaRPr lang="en-US" sz="1800" dirty="0"/>
          </a:p>
          <a:p>
            <a:pPr lvl="0"/>
            <a:r>
              <a:rPr lang="en-US" sz="1800" b="1" dirty="0">
                <a:solidFill>
                  <a:srgbClr val="00B0F0"/>
                </a:solidFill>
              </a:rPr>
              <a:t>Stage:  </a:t>
            </a:r>
            <a:r>
              <a:rPr lang="en-US" sz="1800" dirty="0"/>
              <a:t>The platform the slide rests on while being viewed.  The stage has a hole in it to permit light to pass through both it and the specimen.  The mechanical stage permits precise movement of the specimen.</a:t>
            </a:r>
          </a:p>
          <a:p>
            <a:pPr lvl="0"/>
            <a:endParaRPr lang="en-US" sz="1800" dirty="0"/>
          </a:p>
          <a:p>
            <a:pPr lvl="0"/>
            <a:r>
              <a:rPr lang="en-US" sz="1800" b="1" dirty="0">
                <a:solidFill>
                  <a:srgbClr val="00B0F0"/>
                </a:solidFill>
              </a:rPr>
              <a:t>Condenser:  </a:t>
            </a:r>
            <a:r>
              <a:rPr lang="en-US" sz="1800" dirty="0"/>
              <a:t>Concentrates the light on the specimen.  The condenser has a height-adjustment knob that raises and lowers the condenser to vary light delivery.  Generally, the best position for the condenser is close to the inferior surface of the stage.</a:t>
            </a:r>
          </a:p>
          <a:p>
            <a:pPr lvl="0"/>
            <a:endParaRPr lang="en-US" sz="1800" dirty="0"/>
          </a:p>
          <a:p>
            <a:pPr lvl="0"/>
            <a:r>
              <a:rPr lang="en-US" sz="1800" b="1" dirty="0">
                <a:solidFill>
                  <a:srgbClr val="00B0F0"/>
                </a:solidFill>
              </a:rPr>
              <a:t>Iris diaphragm dial:  </a:t>
            </a:r>
            <a:r>
              <a:rPr lang="en-US" sz="1800" dirty="0"/>
              <a:t>Dial attached to the condenser that regulates the amount of light passing through the condenser.  The iris diaphragm permits the best possible contrast when viewing the specimen.</a:t>
            </a:r>
          </a:p>
          <a:p>
            <a:pPr lvl="0"/>
            <a:endParaRPr lang="en-US" sz="1800" dirty="0"/>
          </a:p>
          <a:p>
            <a:pPr lvl="0"/>
            <a:r>
              <a:rPr lang="en-US" sz="1800" b="1" dirty="0">
                <a:solidFill>
                  <a:srgbClr val="00B0F0"/>
                </a:solidFill>
              </a:rPr>
              <a:t>Coarse adjustment knob</a:t>
            </a:r>
            <a:r>
              <a:rPr lang="en-US" sz="1800" dirty="0"/>
              <a:t>:  Used to focus on the specimen when on 4x or 10x.</a:t>
            </a:r>
          </a:p>
          <a:p>
            <a:endParaRPr lang="en-US" sz="1800" dirty="0"/>
          </a:p>
        </p:txBody>
      </p:sp>
    </p:spTree>
    <p:extLst>
      <p:ext uri="{BB962C8B-B14F-4D97-AF65-F5344CB8AC3E}">
        <p14:creationId xmlns:p14="http://schemas.microsoft.com/office/powerpoint/2010/main" val="3767606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64344FD-D546-4E10-8254-077BF1700D47}"/>
              </a:ext>
            </a:extLst>
          </p:cNvPr>
          <p:cNvSpPr>
            <a:spLocks noGrp="1"/>
          </p:cNvSpPr>
          <p:nvPr>
            <p:ph idx="1"/>
          </p:nvPr>
        </p:nvSpPr>
        <p:spPr>
          <a:xfrm>
            <a:off x="389467" y="647171"/>
            <a:ext cx="8229600" cy="5821363"/>
          </a:xfrm>
        </p:spPr>
        <p:txBody>
          <a:bodyPr/>
          <a:lstStyle/>
          <a:p>
            <a:pPr lvl="0"/>
            <a:r>
              <a:rPr lang="en-US" sz="1800" b="1" dirty="0">
                <a:solidFill>
                  <a:srgbClr val="00B0F0"/>
                </a:solidFill>
              </a:rPr>
              <a:t>Fine adjustment knob:  </a:t>
            </a:r>
            <a:r>
              <a:rPr lang="en-US" sz="1800" dirty="0"/>
              <a:t>Used for precise focusing once coarse focusing has been completed.  Use only this knob when on 40x or 100x.</a:t>
            </a:r>
          </a:p>
          <a:p>
            <a:pPr marL="0" lvl="0" indent="0">
              <a:buNone/>
            </a:pPr>
            <a:endParaRPr lang="en-US" sz="1800" dirty="0"/>
          </a:p>
          <a:p>
            <a:pPr lvl="0"/>
            <a:r>
              <a:rPr lang="en-US" sz="1800" b="1" dirty="0">
                <a:solidFill>
                  <a:srgbClr val="00B0F0"/>
                </a:solidFill>
              </a:rPr>
              <a:t>Head or body tube:  </a:t>
            </a:r>
            <a:r>
              <a:rPr lang="en-US" sz="1800" dirty="0"/>
              <a:t>Supports the objective lens system, and the ocular lenses .</a:t>
            </a:r>
          </a:p>
          <a:p>
            <a:pPr lvl="0"/>
            <a:endParaRPr lang="en-US" sz="1800" dirty="0"/>
          </a:p>
          <a:p>
            <a:pPr lvl="0"/>
            <a:r>
              <a:rPr lang="en-US" sz="1800" b="1" dirty="0">
                <a:solidFill>
                  <a:srgbClr val="00B0F0"/>
                </a:solidFill>
              </a:rPr>
              <a:t>Arm:  </a:t>
            </a:r>
            <a:r>
              <a:rPr lang="en-US" sz="1800" dirty="0"/>
              <a:t>Vertical portion of the microscope connecting the base and the head.</a:t>
            </a:r>
          </a:p>
          <a:p>
            <a:pPr lvl="0"/>
            <a:endParaRPr lang="en-US" sz="1800" dirty="0"/>
          </a:p>
          <a:p>
            <a:pPr lvl="0"/>
            <a:r>
              <a:rPr lang="en-US" sz="1800" b="1" dirty="0">
                <a:solidFill>
                  <a:srgbClr val="00B0F0"/>
                </a:solidFill>
              </a:rPr>
              <a:t>Ocular (or eyepiece):  </a:t>
            </a:r>
            <a:r>
              <a:rPr lang="en-US" sz="1800" dirty="0"/>
              <a:t>There are two lenses at the superior end of the head, through which observations are made.  An ocular lens has a magnification of 10x.  </a:t>
            </a:r>
          </a:p>
          <a:p>
            <a:pPr lvl="0"/>
            <a:endParaRPr lang="en-US" sz="1800" dirty="0"/>
          </a:p>
          <a:p>
            <a:pPr lvl="0"/>
            <a:r>
              <a:rPr lang="en-US" sz="1800" b="1" dirty="0">
                <a:solidFill>
                  <a:srgbClr val="00B0F0"/>
                </a:solidFill>
              </a:rPr>
              <a:t>Nose piece:  </a:t>
            </a:r>
            <a:r>
              <a:rPr lang="en-US" sz="1800" dirty="0"/>
              <a:t>Has four objective lenses and permits sequential positioning of these lenses over the light beam passing through the hole in the stage.  Use the nose piece to change the objective lenses.</a:t>
            </a:r>
          </a:p>
          <a:p>
            <a:pPr lvl="0"/>
            <a:endParaRPr lang="en-US" sz="1800" dirty="0"/>
          </a:p>
          <a:p>
            <a:pPr lvl="0"/>
            <a:r>
              <a:rPr lang="en-US" sz="1800" b="1" dirty="0">
                <a:solidFill>
                  <a:srgbClr val="00B0F0"/>
                </a:solidFill>
              </a:rPr>
              <a:t>Objective lenses:  </a:t>
            </a:r>
            <a:r>
              <a:rPr lang="en-US" sz="1800" dirty="0"/>
              <a:t>Adjustable lens system that permits the use of a scanning lens, a low-power lens, a high-power lens, or an oil immersion lens.  The objective lenses have different magnifying and resolving powers.</a:t>
            </a:r>
          </a:p>
          <a:p>
            <a:endParaRPr lang="en-US" sz="1800" dirty="0"/>
          </a:p>
        </p:txBody>
      </p:sp>
    </p:spTree>
    <p:extLst>
      <p:ext uri="{BB962C8B-B14F-4D97-AF65-F5344CB8AC3E}">
        <p14:creationId xmlns:p14="http://schemas.microsoft.com/office/powerpoint/2010/main" val="3108975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D1F786-F0FD-4C6C-9467-DD3FF04FC120}"/>
              </a:ext>
            </a:extLst>
          </p:cNvPr>
          <p:cNvSpPr>
            <a:spLocks noGrp="1"/>
          </p:cNvSpPr>
          <p:nvPr>
            <p:ph type="title"/>
          </p:nvPr>
        </p:nvSpPr>
        <p:spPr/>
        <p:txBody>
          <a:bodyPr/>
          <a:lstStyle/>
          <a:p>
            <a:pPr algn="l"/>
            <a:r>
              <a:rPr lang="en-US" b="1" dirty="0">
                <a:solidFill>
                  <a:srgbClr val="0070C0"/>
                </a:solidFill>
              </a:rPr>
              <a:t>Objective Lenses:</a:t>
            </a:r>
          </a:p>
        </p:txBody>
      </p:sp>
      <p:sp>
        <p:nvSpPr>
          <p:cNvPr id="3" name="Content Placeholder 2">
            <a:extLst>
              <a:ext uri="{FF2B5EF4-FFF2-40B4-BE49-F238E27FC236}">
                <a16:creationId xmlns:a16="http://schemas.microsoft.com/office/drawing/2014/main" xmlns="" id="{54CFD476-C7C3-4620-9462-482D505B09D9}"/>
              </a:ext>
            </a:extLst>
          </p:cNvPr>
          <p:cNvSpPr>
            <a:spLocks noGrp="1"/>
          </p:cNvSpPr>
          <p:nvPr>
            <p:ph idx="1"/>
          </p:nvPr>
        </p:nvSpPr>
        <p:spPr>
          <a:xfrm>
            <a:off x="118533" y="1701804"/>
            <a:ext cx="8229600" cy="4525963"/>
          </a:xfrm>
        </p:spPr>
        <p:txBody>
          <a:bodyPr/>
          <a:lstStyle/>
          <a:p>
            <a:pPr marL="971538" lvl="1" indent="-514350">
              <a:lnSpc>
                <a:spcPct val="150000"/>
              </a:lnSpc>
              <a:buFont typeface="+mj-lt"/>
              <a:buAutoNum type="arabicPeriod"/>
            </a:pPr>
            <a:r>
              <a:rPr lang="en-US" sz="2000" dirty="0"/>
              <a:t>The shortest lens is the </a:t>
            </a:r>
            <a:r>
              <a:rPr lang="en-US" sz="2000" u="sng" dirty="0"/>
              <a:t>scanning lens</a:t>
            </a:r>
            <a:r>
              <a:rPr lang="en-US" sz="2000" dirty="0"/>
              <a:t>, This objective, a very low power lens, magnifies the image 4 times (4x). It is used for scanning a much larger area on the slide.</a:t>
            </a:r>
          </a:p>
          <a:p>
            <a:pPr marL="971538" lvl="1" indent="-514350">
              <a:lnSpc>
                <a:spcPct val="150000"/>
              </a:lnSpc>
              <a:buFont typeface="+mj-lt"/>
              <a:buAutoNum type="arabicPeriod"/>
            </a:pPr>
            <a:r>
              <a:rPr lang="en-US" sz="2000" u="sng" dirty="0"/>
              <a:t>The low power lens </a:t>
            </a:r>
            <a:r>
              <a:rPr lang="en-US" sz="2000" dirty="0"/>
              <a:t>is 10x.  </a:t>
            </a:r>
          </a:p>
          <a:p>
            <a:pPr marL="971538" lvl="1" indent="-514350">
              <a:lnSpc>
                <a:spcPct val="150000"/>
              </a:lnSpc>
              <a:buFont typeface="+mj-lt"/>
              <a:buAutoNum type="arabicPeriod"/>
            </a:pPr>
            <a:r>
              <a:rPr lang="en-US" sz="2000" u="sng" dirty="0"/>
              <a:t>The high-power objective lens </a:t>
            </a:r>
            <a:r>
              <a:rPr lang="en-US" sz="2000" dirty="0"/>
              <a:t>is 40x. </a:t>
            </a:r>
          </a:p>
          <a:p>
            <a:pPr marL="971538" lvl="1" indent="-514350">
              <a:lnSpc>
                <a:spcPct val="150000"/>
              </a:lnSpc>
              <a:buFont typeface="+mj-lt"/>
              <a:buAutoNum type="arabicPeriod"/>
            </a:pPr>
            <a:r>
              <a:rPr lang="en-US" sz="2000" u="sng" dirty="0"/>
              <a:t>The oil immersion objective lens </a:t>
            </a:r>
            <a:r>
              <a:rPr lang="en-US" sz="2000" dirty="0"/>
              <a:t>is usually the longest of the objective lenses and has a magnifying power of 100x. </a:t>
            </a:r>
          </a:p>
          <a:p>
            <a:endParaRPr lang="en-US" sz="2000" dirty="0"/>
          </a:p>
        </p:txBody>
      </p:sp>
    </p:spTree>
    <p:extLst>
      <p:ext uri="{BB962C8B-B14F-4D97-AF65-F5344CB8AC3E}">
        <p14:creationId xmlns:p14="http://schemas.microsoft.com/office/powerpoint/2010/main" val="3402345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D53BEB-7766-40F4-8F1A-4B56BCDF32E1}"/>
              </a:ext>
            </a:extLst>
          </p:cNvPr>
          <p:cNvSpPr>
            <a:spLocks noGrp="1"/>
          </p:cNvSpPr>
          <p:nvPr>
            <p:ph type="title"/>
          </p:nvPr>
        </p:nvSpPr>
        <p:spPr/>
        <p:txBody>
          <a:bodyPr/>
          <a:lstStyle/>
          <a:p>
            <a:pPr algn="l"/>
            <a:r>
              <a:rPr lang="en-US" sz="2800" dirty="0">
                <a:solidFill>
                  <a:srgbClr val="0070C0"/>
                </a:solidFill>
              </a:rPr>
              <a:t>Total Magnification of the Compound Microscope</a:t>
            </a:r>
            <a:br>
              <a:rPr lang="en-US" sz="2800" dirty="0">
                <a:solidFill>
                  <a:srgbClr val="0070C0"/>
                </a:solidFill>
              </a:rPr>
            </a:br>
            <a:endParaRPr lang="en-US" sz="2800" dirty="0">
              <a:solidFill>
                <a:srgbClr val="0070C0"/>
              </a:solidFill>
            </a:endParaRPr>
          </a:p>
        </p:txBody>
      </p:sp>
      <p:sp>
        <p:nvSpPr>
          <p:cNvPr id="3" name="Content Placeholder 2">
            <a:extLst>
              <a:ext uri="{FF2B5EF4-FFF2-40B4-BE49-F238E27FC236}">
                <a16:creationId xmlns:a16="http://schemas.microsoft.com/office/drawing/2014/main" xmlns="" id="{BDFC7CC3-EA82-4972-9161-BA9170879DAD}"/>
              </a:ext>
            </a:extLst>
          </p:cNvPr>
          <p:cNvSpPr>
            <a:spLocks noGrp="1"/>
          </p:cNvSpPr>
          <p:nvPr>
            <p:ph idx="1"/>
          </p:nvPr>
        </p:nvSpPr>
        <p:spPr>
          <a:xfrm>
            <a:off x="457200" y="1216382"/>
            <a:ext cx="8229600" cy="5308596"/>
          </a:xfrm>
        </p:spPr>
        <p:txBody>
          <a:bodyPr/>
          <a:lstStyle/>
          <a:p>
            <a:pPr>
              <a:lnSpc>
                <a:spcPct val="150000"/>
              </a:lnSpc>
            </a:pPr>
            <a:r>
              <a:rPr lang="en-US" sz="2000" dirty="0"/>
              <a:t>The microscope is designed to magnify specimens.  The objective lens magnifies the specimen to produce a real image that is projected to the ocular.  This real image is magnified by the ocular lens to produce the virtual image seen by your eye.</a:t>
            </a:r>
          </a:p>
          <a:p>
            <a:pPr>
              <a:lnSpc>
                <a:spcPct val="150000"/>
              </a:lnSpc>
            </a:pPr>
            <a:endParaRPr lang="en-US" sz="2000" dirty="0"/>
          </a:p>
          <a:p>
            <a:pPr>
              <a:lnSpc>
                <a:spcPct val="150000"/>
              </a:lnSpc>
            </a:pPr>
            <a:r>
              <a:rPr lang="en-US" sz="2000" dirty="0"/>
              <a:t>The total magnification of any specimen being viewed is equal to the power of the ocular lens multiplied by the power of the objective lens.  If the ocular lens magnifies 10x and the objective lens magnifies </a:t>
            </a:r>
            <a:r>
              <a:rPr lang="en-US" sz="2000" dirty="0" smtClean="0"/>
              <a:t>40x</a:t>
            </a:r>
            <a:r>
              <a:rPr lang="en-US" sz="2000" dirty="0"/>
              <a:t>, the total magnification is </a:t>
            </a:r>
            <a:r>
              <a:rPr lang="en-US" sz="2000" dirty="0" smtClean="0"/>
              <a:t>400x </a:t>
            </a:r>
            <a:r>
              <a:rPr lang="en-US" sz="2000" dirty="0"/>
              <a:t>(10 x </a:t>
            </a:r>
            <a:r>
              <a:rPr lang="en-US" sz="2000" dirty="0" smtClean="0"/>
              <a:t>40</a:t>
            </a:r>
            <a:r>
              <a:rPr lang="en-US" sz="2000" dirty="0"/>
              <a:t>).</a:t>
            </a:r>
          </a:p>
          <a:p>
            <a:endParaRPr lang="en-US" sz="2000" dirty="0"/>
          </a:p>
          <a:p>
            <a:endParaRPr lang="en-US" sz="2000" dirty="0"/>
          </a:p>
        </p:txBody>
      </p:sp>
    </p:spTree>
    <p:extLst>
      <p:ext uri="{BB962C8B-B14F-4D97-AF65-F5344CB8AC3E}">
        <p14:creationId xmlns:p14="http://schemas.microsoft.com/office/powerpoint/2010/main" val="40545870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40092D-A28C-4443-9509-BC58316D0276}"/>
              </a:ext>
            </a:extLst>
          </p:cNvPr>
          <p:cNvSpPr>
            <a:spLocks noGrp="1"/>
          </p:cNvSpPr>
          <p:nvPr>
            <p:ph type="title"/>
          </p:nvPr>
        </p:nvSpPr>
        <p:spPr/>
        <p:txBody>
          <a:bodyPr/>
          <a:lstStyle/>
          <a:p>
            <a:pPr algn="l"/>
            <a:r>
              <a:rPr lang="en-US" sz="3200" b="1" dirty="0">
                <a:solidFill>
                  <a:srgbClr val="0070C0"/>
                </a:solidFill>
              </a:rPr>
              <a:t>The working distance:</a:t>
            </a:r>
          </a:p>
        </p:txBody>
      </p:sp>
      <p:sp>
        <p:nvSpPr>
          <p:cNvPr id="3" name="Content Placeholder 2">
            <a:extLst>
              <a:ext uri="{FF2B5EF4-FFF2-40B4-BE49-F238E27FC236}">
                <a16:creationId xmlns:a16="http://schemas.microsoft.com/office/drawing/2014/main" xmlns="" id="{E320EC3D-B5AC-4F69-9CD8-7B2BCB2E15C8}"/>
              </a:ext>
            </a:extLst>
          </p:cNvPr>
          <p:cNvSpPr>
            <a:spLocks noGrp="1"/>
          </p:cNvSpPr>
          <p:nvPr>
            <p:ph idx="1"/>
          </p:nvPr>
        </p:nvSpPr>
        <p:spPr>
          <a:xfrm>
            <a:off x="457200" y="1600204"/>
            <a:ext cx="8229600" cy="4525963"/>
          </a:xfrm>
        </p:spPr>
        <p:txBody>
          <a:bodyPr/>
          <a:lstStyle/>
          <a:p>
            <a:pPr>
              <a:lnSpc>
                <a:spcPct val="150000"/>
              </a:lnSpc>
            </a:pPr>
            <a:r>
              <a:rPr lang="en-US" sz="2000" dirty="0"/>
              <a:t>is the distance between the objective and the slide under study. This distance decreases with increasing magnification. It is 8–13 mm in LP, 1–3 mm in HP, and 0.5–1.5 mm in OI lenses respectively</a:t>
            </a:r>
            <a:r>
              <a:rPr lang="en-US" sz="2000" dirty="0" smtClean="0"/>
              <a:t>.</a:t>
            </a:r>
          </a:p>
          <a:p>
            <a:pPr>
              <a:lnSpc>
                <a:spcPct val="150000"/>
              </a:lnSpc>
            </a:pPr>
            <a:r>
              <a:rPr lang="en-US" sz="2000" dirty="0" smtClean="0"/>
              <a:t> </a:t>
            </a:r>
            <a:r>
              <a:rPr lang="en-US" sz="2000" dirty="0"/>
              <a:t>Note that the OI lens has to be immersed in a drop of oil.</a:t>
            </a:r>
          </a:p>
          <a:p>
            <a:endParaRPr lang="en-US" dirty="0"/>
          </a:p>
        </p:txBody>
      </p:sp>
      <p:pic>
        <p:nvPicPr>
          <p:cNvPr id="1027" name="Picture 3">
            <a:extLst>
              <a:ext uri="{FF2B5EF4-FFF2-40B4-BE49-F238E27FC236}">
                <a16:creationId xmlns:a16="http://schemas.microsoft.com/office/drawing/2014/main" xmlns="" id="{94A956B7-8516-433F-B8C5-710D95E0C0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3909" y="3917246"/>
            <a:ext cx="4370252" cy="263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03023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AF8E7D-0753-478F-BF39-445910827D1E}"/>
              </a:ext>
            </a:extLst>
          </p:cNvPr>
          <p:cNvSpPr>
            <a:spLocks noGrp="1"/>
          </p:cNvSpPr>
          <p:nvPr>
            <p:ph type="title"/>
          </p:nvPr>
        </p:nvSpPr>
        <p:spPr/>
        <p:txBody>
          <a:bodyPr/>
          <a:lstStyle/>
          <a:p>
            <a:pPr algn="l"/>
            <a:r>
              <a:rPr lang="en-US" sz="3200" b="1" dirty="0">
                <a:solidFill>
                  <a:srgbClr val="0070C0"/>
                </a:solidFill>
              </a:rPr>
              <a:t>Size of the microscope field:</a:t>
            </a:r>
            <a:r>
              <a:rPr lang="en-US" sz="3200" dirty="0">
                <a:solidFill>
                  <a:srgbClr val="0070C0"/>
                </a:solidFill>
              </a:rPr>
              <a:t/>
            </a:r>
            <a:br>
              <a:rPr lang="en-US" sz="3200" dirty="0">
                <a:solidFill>
                  <a:srgbClr val="0070C0"/>
                </a:solidFill>
              </a:rPr>
            </a:br>
            <a:endParaRPr lang="en-US" sz="3200" dirty="0">
              <a:solidFill>
                <a:srgbClr val="0070C0"/>
              </a:solidFill>
            </a:endParaRPr>
          </a:p>
        </p:txBody>
      </p:sp>
      <p:sp>
        <p:nvSpPr>
          <p:cNvPr id="3" name="Content Placeholder 2">
            <a:extLst>
              <a:ext uri="{FF2B5EF4-FFF2-40B4-BE49-F238E27FC236}">
                <a16:creationId xmlns:a16="http://schemas.microsoft.com/office/drawing/2014/main" xmlns="" id="{F26278BE-F724-4E04-AF06-716507728927}"/>
              </a:ext>
            </a:extLst>
          </p:cNvPr>
          <p:cNvSpPr>
            <a:spLocks noGrp="1"/>
          </p:cNvSpPr>
          <p:nvPr>
            <p:ph idx="1"/>
          </p:nvPr>
        </p:nvSpPr>
        <p:spPr>
          <a:xfrm>
            <a:off x="457199" y="846139"/>
            <a:ext cx="8551333" cy="5859462"/>
          </a:xfrm>
        </p:spPr>
        <p:txBody>
          <a:bodyPr/>
          <a:lstStyle/>
          <a:p>
            <a:pPr>
              <a:lnSpc>
                <a:spcPct val="150000"/>
              </a:lnSpc>
              <a:spcBef>
                <a:spcPts val="600"/>
              </a:spcBef>
            </a:pPr>
            <a:r>
              <a:rPr lang="en-US" sz="1800" dirty="0"/>
              <a:t>The size of the microscope field decreases with increasing magnification.</a:t>
            </a:r>
          </a:p>
          <a:p>
            <a:pPr>
              <a:lnSpc>
                <a:spcPct val="150000"/>
              </a:lnSpc>
              <a:spcBef>
                <a:spcPts val="600"/>
              </a:spcBef>
            </a:pPr>
            <a:r>
              <a:rPr lang="en-US" sz="1800" dirty="0"/>
              <a:t>This information will allow you to make an estimate of the size of the objects you view in any field.  For example, if you have calculated the field diameter to be 4 mm and the object being observed extends across half this diameter , you can estimate the length of the object to be approximately 2 mm.</a:t>
            </a:r>
          </a:p>
          <a:p>
            <a:pPr>
              <a:lnSpc>
                <a:spcPct val="150000"/>
              </a:lnSpc>
              <a:spcBef>
                <a:spcPts val="600"/>
              </a:spcBef>
            </a:pPr>
            <a:r>
              <a:rPr lang="en-US" sz="1800" dirty="0"/>
              <a:t>Microscopic specimens are usually measured in micrometers (µm) and millimeters (mm), both units of the metric system.</a:t>
            </a:r>
          </a:p>
          <a:p>
            <a:pPr>
              <a:lnSpc>
                <a:spcPct val="150000"/>
              </a:lnSpc>
              <a:spcBef>
                <a:spcPts val="600"/>
              </a:spcBef>
            </a:pPr>
            <a:r>
              <a:rPr lang="en-US" sz="1800" dirty="0"/>
              <a:t>Use the following formula to obtain the total field of view diameter:</a:t>
            </a:r>
          </a:p>
          <a:p>
            <a:pPr marL="0" indent="0">
              <a:lnSpc>
                <a:spcPct val="150000"/>
              </a:lnSpc>
              <a:spcBef>
                <a:spcPts val="600"/>
              </a:spcBef>
              <a:buNone/>
            </a:pPr>
            <a:r>
              <a:rPr lang="en-US" sz="1800" dirty="0"/>
              <a:t>       (</a:t>
            </a:r>
            <a:r>
              <a:rPr lang="en-US" sz="1800" dirty="0">
                <a:solidFill>
                  <a:srgbClr val="FF0000"/>
                </a:solidFill>
              </a:rPr>
              <a:t>F.O.V</a:t>
            </a:r>
            <a:r>
              <a:rPr lang="en-US" sz="1800" dirty="0"/>
              <a:t> = Field Number / Objective Magnification)</a:t>
            </a:r>
          </a:p>
          <a:p>
            <a:pPr>
              <a:lnSpc>
                <a:spcPct val="150000"/>
              </a:lnSpc>
              <a:spcBef>
                <a:spcPts val="600"/>
              </a:spcBef>
            </a:pPr>
            <a:r>
              <a:rPr lang="en-US" sz="1800" dirty="0"/>
              <a:t>Multiply your Answer by </a:t>
            </a:r>
            <a:r>
              <a:rPr lang="en-US" sz="1800" dirty="0">
                <a:solidFill>
                  <a:srgbClr val="FF0000"/>
                </a:solidFill>
              </a:rPr>
              <a:t>1000</a:t>
            </a:r>
            <a:r>
              <a:rPr lang="en-US" sz="1800" dirty="0"/>
              <a:t> to convert to Micrometer.</a:t>
            </a:r>
          </a:p>
          <a:p>
            <a:pPr>
              <a:lnSpc>
                <a:spcPct val="150000"/>
              </a:lnSpc>
              <a:spcBef>
                <a:spcPts val="600"/>
              </a:spcBef>
            </a:pPr>
            <a:r>
              <a:rPr lang="en-US" sz="1800" dirty="0"/>
              <a:t>Determine (</a:t>
            </a:r>
            <a:r>
              <a:rPr lang="en-US" sz="1800" dirty="0" smtClean="0">
                <a:solidFill>
                  <a:srgbClr val="FF0000"/>
                </a:solidFill>
              </a:rPr>
              <a:t>guess estimate</a:t>
            </a:r>
            <a:r>
              <a:rPr lang="en-US" sz="1800" dirty="0"/>
              <a:t>) the percent of the diameter of the field of view is occupied by the object (image). </a:t>
            </a:r>
          </a:p>
          <a:p>
            <a:pPr>
              <a:lnSpc>
                <a:spcPct val="150000"/>
              </a:lnSpc>
              <a:spcBef>
                <a:spcPts val="600"/>
              </a:spcBef>
            </a:pPr>
            <a:r>
              <a:rPr lang="en-US" sz="1800" dirty="0">
                <a:solidFill>
                  <a:srgbClr val="FF0000"/>
                </a:solidFill>
              </a:rPr>
              <a:t>Object Size </a:t>
            </a:r>
            <a:r>
              <a:rPr lang="en-US" sz="1800" dirty="0"/>
              <a:t>= (Percent/100) X diameter of field of view  </a:t>
            </a:r>
          </a:p>
          <a:p>
            <a:endParaRPr lang="en-US" sz="1800" dirty="0"/>
          </a:p>
          <a:p>
            <a:endParaRPr lang="en-US" sz="1800" dirty="0"/>
          </a:p>
        </p:txBody>
      </p:sp>
    </p:spTree>
    <p:extLst>
      <p:ext uri="{BB962C8B-B14F-4D97-AF65-F5344CB8AC3E}">
        <p14:creationId xmlns:p14="http://schemas.microsoft.com/office/powerpoint/2010/main" val="983540895"/>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243</TotalTime>
  <Words>1243</Words>
  <Application>Microsoft Office PowerPoint</Application>
  <PresentationFormat>On-screen Show (4:3)</PresentationFormat>
  <Paragraphs>148</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Cambria Math</vt:lpstr>
      <vt:lpstr>Times New Roman</vt:lpstr>
      <vt:lpstr>Default Design</vt:lpstr>
      <vt:lpstr>The Compound Microscope</vt:lpstr>
      <vt:lpstr>Background Information </vt:lpstr>
      <vt:lpstr>Parts of the Compound Microscope:</vt:lpstr>
      <vt:lpstr>PowerPoint Presentation</vt:lpstr>
      <vt:lpstr>PowerPoint Presentation</vt:lpstr>
      <vt:lpstr>Objective Lenses:</vt:lpstr>
      <vt:lpstr>Total Magnification of the Compound Microscope </vt:lpstr>
      <vt:lpstr>The working distance:</vt:lpstr>
      <vt:lpstr>Size of the microscope field: </vt:lpstr>
      <vt:lpstr>PowerPoint Presentation</vt:lpstr>
      <vt:lpstr>PowerPoint Presentation</vt:lpstr>
      <vt:lpstr>Other Types of Microscope</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Compound Microscope</dc:title>
  <dc:creator>Zakariya Al-Mashhadani (student)</dc:creator>
  <cp:lastModifiedBy>alsafi</cp:lastModifiedBy>
  <cp:revision>21</cp:revision>
  <dcterms:created xsi:type="dcterms:W3CDTF">2017-09-30T09:57:40Z</dcterms:created>
  <dcterms:modified xsi:type="dcterms:W3CDTF">2018-10-02T16:12:58Z</dcterms:modified>
</cp:coreProperties>
</file>